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51" r:id="rId1"/>
  </p:sldMasterIdLst>
  <p:notesMasterIdLst>
    <p:notesMasterId r:id="rId45"/>
  </p:notesMasterIdLst>
  <p:sldIdLst>
    <p:sldId id="284" r:id="rId2"/>
    <p:sldId id="293" r:id="rId3"/>
    <p:sldId id="296" r:id="rId4"/>
    <p:sldId id="300" r:id="rId5"/>
    <p:sldId id="301" r:id="rId6"/>
    <p:sldId id="298" r:id="rId7"/>
    <p:sldId id="303" r:id="rId8"/>
    <p:sldId id="304" r:id="rId9"/>
    <p:sldId id="305" r:id="rId10"/>
    <p:sldId id="306" r:id="rId11"/>
    <p:sldId id="307" r:id="rId12"/>
    <p:sldId id="308" r:id="rId13"/>
    <p:sldId id="309" r:id="rId14"/>
    <p:sldId id="310" r:id="rId15"/>
    <p:sldId id="311" r:id="rId16"/>
    <p:sldId id="314" r:id="rId17"/>
    <p:sldId id="312" r:id="rId18"/>
    <p:sldId id="313" r:id="rId19"/>
    <p:sldId id="315" r:id="rId20"/>
    <p:sldId id="327" r:id="rId21"/>
    <p:sldId id="328" r:id="rId22"/>
    <p:sldId id="335" r:id="rId23"/>
    <p:sldId id="326" r:id="rId24"/>
    <p:sldId id="340" r:id="rId25"/>
    <p:sldId id="329" r:id="rId26"/>
    <p:sldId id="330" r:id="rId27"/>
    <p:sldId id="331" r:id="rId28"/>
    <p:sldId id="332" r:id="rId29"/>
    <p:sldId id="302" r:id="rId30"/>
    <p:sldId id="316" r:id="rId31"/>
    <p:sldId id="325" r:id="rId32"/>
    <p:sldId id="333" r:id="rId33"/>
    <p:sldId id="319" r:id="rId34"/>
    <p:sldId id="322" r:id="rId35"/>
    <p:sldId id="334" r:id="rId36"/>
    <p:sldId id="323" r:id="rId37"/>
    <p:sldId id="324" r:id="rId38"/>
    <p:sldId id="320" r:id="rId39"/>
    <p:sldId id="336" r:id="rId40"/>
    <p:sldId id="321" r:id="rId41"/>
    <p:sldId id="337" r:id="rId42"/>
    <p:sldId id="338" r:id="rId43"/>
    <p:sldId id="339" r:id="rId44"/>
  </p:sldIdLst>
  <p:sldSz cx="9144000" cy="6858000" type="screen4x3"/>
  <p:notesSz cx="6854825" cy="9748838"/>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FF"/>
    <a:srgbClr val="3399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4" autoAdjust="0"/>
    <p:restoredTop sz="94660"/>
  </p:normalViewPr>
  <p:slideViewPr>
    <p:cSldViewPr>
      <p:cViewPr varScale="1">
        <p:scale>
          <a:sx n="105" d="100"/>
          <a:sy n="105" d="100"/>
        </p:scale>
        <p:origin x="200" y="59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200" d="100"/>
        <a:sy n="200" d="100"/>
      </p:scale>
      <p:origin x="0" y="-247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669DBBF2-5192-4931-9941-AD180432D45D}"/>
              </a:ext>
            </a:extLst>
          </p:cNvPr>
          <p:cNvSpPr>
            <a:spLocks noGrp="1" noRot="1" noChangeAspect="1" noChangeArrowheads="1"/>
          </p:cNvSpPr>
          <p:nvPr>
            <p:ph type="sldImg"/>
          </p:nvPr>
        </p:nvSpPr>
        <p:spPr bwMode="auto">
          <a:xfrm>
            <a:off x="0" y="741363"/>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a:extLst>
              <a:ext uri="{FF2B5EF4-FFF2-40B4-BE49-F238E27FC236}">
                <a16:creationId xmlns:a16="http://schemas.microsoft.com/office/drawing/2014/main" id="{470A3BD9-ACCD-4725-A8AB-242EF445AA52}"/>
              </a:ext>
            </a:extLst>
          </p:cNvPr>
          <p:cNvSpPr>
            <a:spLocks noGrp="1" noChangeArrowheads="1"/>
          </p:cNvSpPr>
          <p:nvPr>
            <p:ph type="body"/>
          </p:nvPr>
        </p:nvSpPr>
        <p:spPr bwMode="auto">
          <a:xfrm>
            <a:off x="685800" y="4630738"/>
            <a:ext cx="5481638"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Tree>
    <p:extLst>
      <p:ext uri="{BB962C8B-B14F-4D97-AF65-F5344CB8AC3E}">
        <p14:creationId xmlns:p14="http://schemas.microsoft.com/office/powerpoint/2010/main" val="167694070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E9D4EA95-E72D-4AF3-ABEA-6D5742BB26F1}"/>
              </a:ext>
            </a:extLst>
          </p:cNvPr>
          <p:cNvSpPr>
            <a:spLocks noGrp="1" noRot="1" noChangeAspect="1" noChangeArrowheads="1" noTextEdit="1"/>
          </p:cNvSpPr>
          <p:nvPr>
            <p:ph type="sldImg"/>
          </p:nvPr>
        </p:nvSpPr>
        <p:spPr>
          <a:xfrm>
            <a:off x="990600" y="741363"/>
            <a:ext cx="4872038" cy="36560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9" name="Text Box 2">
            <a:extLst>
              <a:ext uri="{FF2B5EF4-FFF2-40B4-BE49-F238E27FC236}">
                <a16:creationId xmlns:a16="http://schemas.microsoft.com/office/drawing/2014/main" id="{0B4AA078-B294-4CF3-99E1-EDE142745563}"/>
              </a:ext>
            </a:extLst>
          </p:cNvPr>
          <p:cNvSpPr txBox="1">
            <a:spLocks noChangeArrowheads="1"/>
          </p:cNvSpPr>
          <p:nvPr/>
        </p:nvSpPr>
        <p:spPr bwMode="auto">
          <a:xfrm>
            <a:off x="685800" y="4630738"/>
            <a:ext cx="5483225" cy="438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63443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9447213"/>
            <a:ext cx="2971800" cy="496887"/>
          </a:xfrm>
          <a:prstGeom prst="rect">
            <a:avLst/>
          </a:prstGeom>
          <a:ln/>
        </p:spPr>
        <p:txBody>
          <a:bodyPr/>
          <a:lstStyle/>
          <a:p>
            <a:fld id="{368FD63A-4107-4F79-9E35-45705996C517}" type="slidenum">
              <a:rPr lang="en-US"/>
              <a:pPr/>
              <a:t>4</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586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9447213"/>
            <a:ext cx="2971800" cy="496887"/>
          </a:xfrm>
          <a:prstGeom prst="rect">
            <a:avLst/>
          </a:prstGeom>
          <a:ln/>
        </p:spPr>
        <p:txBody>
          <a:bodyPr/>
          <a:lstStyle/>
          <a:p>
            <a:fld id="{34A6FF5A-CA11-42FF-8870-D474E5808BAF}" type="slidenum">
              <a:rPr lang="en-US"/>
              <a:pPr/>
              <a:t>5</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0602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848100" y="9409113"/>
            <a:ext cx="2944813" cy="495300"/>
          </a:xfrm>
          <a:prstGeom prst="rect">
            <a:avLst/>
          </a:prstGeom>
          <a:noFill/>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fld id="{BA985E5D-2CBA-4533-9FF6-2A2913D108A0}" type="slidenum">
              <a:rPr lang="en-US" sz="1200" smtClean="0">
                <a:latin typeface="Times New Roman" panose="02020603050405020304" pitchFamily="18" charset="0"/>
              </a:rPr>
              <a:pPr/>
              <a:t>25</a:t>
            </a:fld>
            <a:endParaRPr lang="en-US" sz="1200">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t>DoGmodelFigure.m</a:t>
            </a:r>
          </a:p>
          <a:p>
            <a:pPr eaLnBrk="1" hangingPunct="1"/>
            <a:endParaRPr lang="en-US"/>
          </a:p>
        </p:txBody>
      </p:sp>
    </p:spTree>
    <p:extLst>
      <p:ext uri="{BB962C8B-B14F-4D97-AF65-F5344CB8AC3E}">
        <p14:creationId xmlns:p14="http://schemas.microsoft.com/office/powerpoint/2010/main" val="95127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48100" y="9409113"/>
            <a:ext cx="2944813" cy="495300"/>
          </a:xfrm>
          <a:prstGeom prst="rect">
            <a:avLst/>
          </a:prstGeom>
          <a:noFill/>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fld id="{E0E5C217-A3FB-40C8-89AB-4623BF50781A}" type="slidenum">
              <a:rPr lang="en-US" sz="1200" smtClean="0">
                <a:latin typeface="Times New Roman" panose="02020603050405020304" pitchFamily="18" charset="0"/>
              </a:rPr>
              <a:pPr/>
              <a:t>26</a:t>
            </a:fld>
            <a:endParaRPr lang="en-US" sz="1200">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65129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48100" y="9409113"/>
            <a:ext cx="2944813" cy="495300"/>
          </a:xfrm>
          <a:prstGeom prst="rect">
            <a:avLst/>
          </a:prstGeom>
          <a:noFill/>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fld id="{C42216CB-A9FC-4B08-A658-D7E899CE32E1}" type="slidenum">
              <a:rPr lang="en-US" sz="1200" smtClean="0">
                <a:latin typeface="Times New Roman" panose="02020603050405020304" pitchFamily="18" charset="0"/>
              </a:rPr>
              <a:pPr/>
              <a:t>27</a:t>
            </a:fld>
            <a:endParaRPr lang="en-US" sz="1200">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8899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B0D53ADD-7FB3-42A2-8D82-CB90BA2369C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F358AD38-938B-40B2-BD66-7936747ECF8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6DC37311-5BFE-4133-AE81-3FA6BB158B03}"/>
              </a:ext>
            </a:extLst>
          </p:cNvPr>
          <p:cNvSpPr>
            <a:spLocks noGrp="1" noChangeArrowheads="1"/>
          </p:cNvSpPr>
          <p:nvPr>
            <p:ph type="sldNum" sz="quarter" idx="12"/>
          </p:nvPr>
        </p:nvSpPr>
        <p:spPr>
          <a:ln/>
        </p:spPr>
        <p:txBody>
          <a:bodyPr/>
          <a:lstStyle>
            <a:lvl1pPr>
              <a:defRPr/>
            </a:lvl1pPr>
          </a:lstStyle>
          <a:p>
            <a:pPr>
              <a:defRPr/>
            </a:pPr>
            <a:fld id="{81A4D8B0-45F8-4AD4-9F69-E556FA320D7E}" type="slidenum">
              <a:rPr lang="en-GB" altLang="en-US"/>
              <a:pPr>
                <a:defRPr/>
              </a:pPr>
              <a:t>‹#›</a:t>
            </a:fld>
            <a:endParaRPr lang="en-GB" altLang="en-US"/>
          </a:p>
        </p:txBody>
      </p:sp>
    </p:spTree>
    <p:extLst>
      <p:ext uri="{BB962C8B-B14F-4D97-AF65-F5344CB8AC3E}">
        <p14:creationId xmlns:p14="http://schemas.microsoft.com/office/powerpoint/2010/main" val="2588304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8D95955-1488-4A17-AC43-F8C7E14FED03}"/>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D28671-202A-49BB-BC7F-4424E4C981C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1DC6D5AB-3140-4121-B831-D62F01B9A906}"/>
              </a:ext>
            </a:extLst>
          </p:cNvPr>
          <p:cNvSpPr>
            <a:spLocks noGrp="1" noChangeArrowheads="1"/>
          </p:cNvSpPr>
          <p:nvPr>
            <p:ph type="sldNum" sz="quarter" idx="12"/>
          </p:nvPr>
        </p:nvSpPr>
        <p:spPr>
          <a:ln/>
        </p:spPr>
        <p:txBody>
          <a:bodyPr/>
          <a:lstStyle>
            <a:lvl1pPr>
              <a:defRPr/>
            </a:lvl1pPr>
          </a:lstStyle>
          <a:p>
            <a:pPr>
              <a:defRPr/>
            </a:pPr>
            <a:fld id="{AE111B7D-6C6D-4FC4-818F-2791883B5CCC}" type="slidenum">
              <a:rPr lang="en-GB" altLang="en-US"/>
              <a:pPr>
                <a:defRPr/>
              </a:pPr>
              <a:t>‹#›</a:t>
            </a:fld>
            <a:endParaRPr lang="en-GB" altLang="en-US"/>
          </a:p>
        </p:txBody>
      </p:sp>
    </p:spTree>
    <p:extLst>
      <p:ext uri="{BB962C8B-B14F-4D97-AF65-F5344CB8AC3E}">
        <p14:creationId xmlns:p14="http://schemas.microsoft.com/office/powerpoint/2010/main" val="240352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683A3A8-992A-4A54-B859-BD91F35F8E0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3A1B2086-E8D0-4021-B674-B757D9DAF54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084132B4-14AF-40D8-AE20-B7BD445726FF}"/>
              </a:ext>
            </a:extLst>
          </p:cNvPr>
          <p:cNvSpPr>
            <a:spLocks noGrp="1" noChangeArrowheads="1"/>
          </p:cNvSpPr>
          <p:nvPr>
            <p:ph type="sldNum" sz="quarter" idx="12"/>
          </p:nvPr>
        </p:nvSpPr>
        <p:spPr>
          <a:ln/>
        </p:spPr>
        <p:txBody>
          <a:bodyPr/>
          <a:lstStyle>
            <a:lvl1pPr>
              <a:defRPr/>
            </a:lvl1pPr>
          </a:lstStyle>
          <a:p>
            <a:pPr>
              <a:defRPr/>
            </a:pPr>
            <a:fld id="{443857AB-EE9E-4E8D-B4BC-39E1896A4977}" type="slidenum">
              <a:rPr lang="en-GB" altLang="en-US"/>
              <a:pPr>
                <a:defRPr/>
              </a:pPr>
              <a:t>‹#›</a:t>
            </a:fld>
            <a:endParaRPr lang="en-GB" altLang="en-US"/>
          </a:p>
        </p:txBody>
      </p:sp>
    </p:spTree>
    <p:extLst>
      <p:ext uri="{BB962C8B-B14F-4D97-AF65-F5344CB8AC3E}">
        <p14:creationId xmlns:p14="http://schemas.microsoft.com/office/powerpoint/2010/main" val="3702409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F09BA465-27A8-44D2-AC78-2772C8F89F8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2E70C211-1915-44E1-8FE0-307C50DFD00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37572DE9-BFD7-4ADC-87B0-E098FD462CA0}"/>
              </a:ext>
            </a:extLst>
          </p:cNvPr>
          <p:cNvSpPr>
            <a:spLocks noGrp="1" noChangeArrowheads="1"/>
          </p:cNvSpPr>
          <p:nvPr>
            <p:ph type="sldNum" sz="quarter" idx="12"/>
          </p:nvPr>
        </p:nvSpPr>
        <p:spPr>
          <a:ln/>
        </p:spPr>
        <p:txBody>
          <a:bodyPr/>
          <a:lstStyle>
            <a:lvl1pPr>
              <a:defRPr/>
            </a:lvl1pPr>
          </a:lstStyle>
          <a:p>
            <a:pPr>
              <a:defRPr/>
            </a:pPr>
            <a:fld id="{A8D848C4-05D1-4B0A-BC52-E7DADFBC9495}" type="slidenum">
              <a:rPr lang="en-GB" altLang="en-US"/>
              <a:pPr>
                <a:defRPr/>
              </a:pPr>
              <a:t>‹#›</a:t>
            </a:fld>
            <a:endParaRPr lang="en-GB" altLang="en-US"/>
          </a:p>
        </p:txBody>
      </p:sp>
    </p:spTree>
    <p:extLst>
      <p:ext uri="{BB962C8B-B14F-4D97-AF65-F5344CB8AC3E}">
        <p14:creationId xmlns:p14="http://schemas.microsoft.com/office/powerpoint/2010/main" val="369023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3A4E4CF-8D53-4753-8E27-0A570CB5C97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71764BC-80E3-41A7-B9D2-A4B92C7B28D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3C505226-7921-4794-8E29-672D22BE3CD7}"/>
              </a:ext>
            </a:extLst>
          </p:cNvPr>
          <p:cNvSpPr>
            <a:spLocks noGrp="1" noChangeArrowheads="1"/>
          </p:cNvSpPr>
          <p:nvPr>
            <p:ph type="sldNum" sz="quarter" idx="12"/>
          </p:nvPr>
        </p:nvSpPr>
        <p:spPr>
          <a:ln/>
        </p:spPr>
        <p:txBody>
          <a:bodyPr/>
          <a:lstStyle>
            <a:lvl1pPr>
              <a:defRPr/>
            </a:lvl1pPr>
          </a:lstStyle>
          <a:p>
            <a:pPr>
              <a:defRPr/>
            </a:pPr>
            <a:fld id="{D9CAE831-BF70-4A25-A718-8AE4FDF48F1D}" type="slidenum">
              <a:rPr lang="en-GB" altLang="en-US"/>
              <a:pPr>
                <a:defRPr/>
              </a:pPr>
              <a:t>‹#›</a:t>
            </a:fld>
            <a:endParaRPr lang="en-GB" altLang="en-US"/>
          </a:p>
        </p:txBody>
      </p:sp>
    </p:spTree>
    <p:extLst>
      <p:ext uri="{BB962C8B-B14F-4D97-AF65-F5344CB8AC3E}">
        <p14:creationId xmlns:p14="http://schemas.microsoft.com/office/powerpoint/2010/main" val="40513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0B8F6A5-57BC-4111-81D4-757D6C193678}"/>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C42B3211-D02E-46F1-9EC2-EAD79E9FA6D9}"/>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05C2EE6D-73C7-41C2-A50F-C13150B05FA7}"/>
              </a:ext>
            </a:extLst>
          </p:cNvPr>
          <p:cNvSpPr>
            <a:spLocks noGrp="1" noChangeArrowheads="1"/>
          </p:cNvSpPr>
          <p:nvPr>
            <p:ph type="sldNum" sz="quarter" idx="12"/>
          </p:nvPr>
        </p:nvSpPr>
        <p:spPr>
          <a:ln/>
        </p:spPr>
        <p:txBody>
          <a:bodyPr/>
          <a:lstStyle>
            <a:lvl1pPr>
              <a:defRPr/>
            </a:lvl1pPr>
          </a:lstStyle>
          <a:p>
            <a:pPr>
              <a:defRPr/>
            </a:pPr>
            <a:fld id="{BBBA05B6-855D-4043-886B-B58172E0A15A}" type="slidenum">
              <a:rPr lang="en-GB" altLang="en-US"/>
              <a:pPr>
                <a:defRPr/>
              </a:pPr>
              <a:t>‹#›</a:t>
            </a:fld>
            <a:endParaRPr lang="en-GB" altLang="en-US"/>
          </a:p>
        </p:txBody>
      </p:sp>
    </p:spTree>
    <p:extLst>
      <p:ext uri="{BB962C8B-B14F-4D97-AF65-F5344CB8AC3E}">
        <p14:creationId xmlns:p14="http://schemas.microsoft.com/office/powerpoint/2010/main" val="3120999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307B0BA-A3BB-4BBC-AB61-207726D200A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F3EEE607-D118-4AAA-B470-8E2D9C38379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93BBF5CE-204F-47E0-B09D-3AF08BE2E374}"/>
              </a:ext>
            </a:extLst>
          </p:cNvPr>
          <p:cNvSpPr>
            <a:spLocks noGrp="1" noChangeArrowheads="1"/>
          </p:cNvSpPr>
          <p:nvPr>
            <p:ph type="sldNum" sz="quarter" idx="12"/>
          </p:nvPr>
        </p:nvSpPr>
        <p:spPr>
          <a:ln/>
        </p:spPr>
        <p:txBody>
          <a:bodyPr/>
          <a:lstStyle>
            <a:lvl1pPr>
              <a:defRPr/>
            </a:lvl1pPr>
          </a:lstStyle>
          <a:p>
            <a:pPr>
              <a:defRPr/>
            </a:pPr>
            <a:fld id="{AD3610C6-B3A5-44A2-A032-04B21DD0BE1C}" type="slidenum">
              <a:rPr lang="en-GB" altLang="en-US"/>
              <a:pPr>
                <a:defRPr/>
              </a:pPr>
              <a:t>‹#›</a:t>
            </a:fld>
            <a:endParaRPr lang="en-GB" altLang="en-US"/>
          </a:p>
        </p:txBody>
      </p:sp>
    </p:spTree>
    <p:extLst>
      <p:ext uri="{BB962C8B-B14F-4D97-AF65-F5344CB8AC3E}">
        <p14:creationId xmlns:p14="http://schemas.microsoft.com/office/powerpoint/2010/main" val="213991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340E027-10F7-446E-BDD9-A9E9B4419A83}"/>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2A7FD9C2-F899-4DF1-8FA7-F2BE79B1617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3F5943E7-4DAB-42CE-8497-AB4B1462A0D7}"/>
              </a:ext>
            </a:extLst>
          </p:cNvPr>
          <p:cNvSpPr>
            <a:spLocks noGrp="1" noChangeArrowheads="1"/>
          </p:cNvSpPr>
          <p:nvPr>
            <p:ph type="sldNum" sz="quarter" idx="12"/>
          </p:nvPr>
        </p:nvSpPr>
        <p:spPr>
          <a:ln/>
        </p:spPr>
        <p:txBody>
          <a:bodyPr/>
          <a:lstStyle>
            <a:lvl1pPr>
              <a:defRPr/>
            </a:lvl1pPr>
          </a:lstStyle>
          <a:p>
            <a:pPr>
              <a:defRPr/>
            </a:pPr>
            <a:fld id="{65AC859E-986E-4CAA-A60C-6B5ABDD1CFE1}" type="slidenum">
              <a:rPr lang="en-GB" altLang="en-US"/>
              <a:pPr>
                <a:defRPr/>
              </a:pPr>
              <a:t>‹#›</a:t>
            </a:fld>
            <a:endParaRPr lang="en-GB" altLang="en-US"/>
          </a:p>
        </p:txBody>
      </p:sp>
    </p:spTree>
    <p:extLst>
      <p:ext uri="{BB962C8B-B14F-4D97-AF65-F5344CB8AC3E}">
        <p14:creationId xmlns:p14="http://schemas.microsoft.com/office/powerpoint/2010/main" val="418379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3CED230-A120-4CC9-85CF-AD70AB126788}"/>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1E52C5F3-D5F7-434B-AD97-4AB2D59270E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71231D6-E7B8-49A0-9390-017458CEB791}"/>
              </a:ext>
            </a:extLst>
          </p:cNvPr>
          <p:cNvSpPr>
            <a:spLocks noGrp="1" noChangeArrowheads="1"/>
          </p:cNvSpPr>
          <p:nvPr>
            <p:ph type="sldNum" sz="quarter" idx="12"/>
          </p:nvPr>
        </p:nvSpPr>
        <p:spPr>
          <a:ln/>
        </p:spPr>
        <p:txBody>
          <a:bodyPr/>
          <a:lstStyle>
            <a:lvl1pPr>
              <a:defRPr/>
            </a:lvl1pPr>
          </a:lstStyle>
          <a:p>
            <a:pPr>
              <a:defRPr/>
            </a:pPr>
            <a:fld id="{89E45950-FA6C-42DA-BCEB-C3FA876EF0ED}" type="slidenum">
              <a:rPr lang="en-GB" altLang="en-US"/>
              <a:pPr>
                <a:defRPr/>
              </a:pPr>
              <a:t>‹#›</a:t>
            </a:fld>
            <a:endParaRPr lang="en-GB" altLang="en-US"/>
          </a:p>
        </p:txBody>
      </p:sp>
    </p:spTree>
    <p:extLst>
      <p:ext uri="{BB962C8B-B14F-4D97-AF65-F5344CB8AC3E}">
        <p14:creationId xmlns:p14="http://schemas.microsoft.com/office/powerpoint/2010/main" val="342655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C080D3-930B-46B8-9DBB-B1683931ACD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F67378A6-BBD0-4D7E-BC77-16F919399F0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A87B8368-996B-4A20-8D0F-4B34060D4420}"/>
              </a:ext>
            </a:extLst>
          </p:cNvPr>
          <p:cNvSpPr>
            <a:spLocks noGrp="1" noChangeArrowheads="1"/>
          </p:cNvSpPr>
          <p:nvPr>
            <p:ph type="sldNum" sz="quarter" idx="12"/>
          </p:nvPr>
        </p:nvSpPr>
        <p:spPr>
          <a:ln/>
        </p:spPr>
        <p:txBody>
          <a:bodyPr/>
          <a:lstStyle>
            <a:lvl1pPr>
              <a:defRPr/>
            </a:lvl1pPr>
          </a:lstStyle>
          <a:p>
            <a:pPr>
              <a:defRPr/>
            </a:pPr>
            <a:fld id="{88FEC121-A4C4-4A7D-B193-AABF29BB899E}" type="slidenum">
              <a:rPr lang="en-GB" altLang="en-US"/>
              <a:pPr>
                <a:defRPr/>
              </a:pPr>
              <a:t>‹#›</a:t>
            </a:fld>
            <a:endParaRPr lang="en-GB" altLang="en-US"/>
          </a:p>
        </p:txBody>
      </p:sp>
    </p:spTree>
    <p:extLst>
      <p:ext uri="{BB962C8B-B14F-4D97-AF65-F5344CB8AC3E}">
        <p14:creationId xmlns:p14="http://schemas.microsoft.com/office/powerpoint/2010/main" val="166995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B21AF18-802F-46BC-8803-15B6890EA2C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04DDD416-3D0D-4C7C-871F-63996A1DFD00}"/>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479011FD-9D35-40CD-9BC9-81664932C1BC}"/>
              </a:ext>
            </a:extLst>
          </p:cNvPr>
          <p:cNvSpPr>
            <a:spLocks noGrp="1" noChangeArrowheads="1"/>
          </p:cNvSpPr>
          <p:nvPr>
            <p:ph type="sldNum" sz="quarter" idx="12"/>
          </p:nvPr>
        </p:nvSpPr>
        <p:spPr>
          <a:ln/>
        </p:spPr>
        <p:txBody>
          <a:bodyPr/>
          <a:lstStyle>
            <a:lvl1pPr>
              <a:defRPr/>
            </a:lvl1pPr>
          </a:lstStyle>
          <a:p>
            <a:pPr>
              <a:defRPr/>
            </a:pPr>
            <a:fld id="{45FFC0E3-062B-442F-98A8-78B3E30F0101}" type="slidenum">
              <a:rPr lang="en-GB" altLang="en-US"/>
              <a:pPr>
                <a:defRPr/>
              </a:pPr>
              <a:t>‹#›</a:t>
            </a:fld>
            <a:endParaRPr lang="en-GB" altLang="en-US"/>
          </a:p>
        </p:txBody>
      </p:sp>
    </p:spTree>
    <p:extLst>
      <p:ext uri="{BB962C8B-B14F-4D97-AF65-F5344CB8AC3E}">
        <p14:creationId xmlns:p14="http://schemas.microsoft.com/office/powerpoint/2010/main" val="342721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C68495E-C73E-4570-9B7A-F9F2DE87282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50F289CE-46D7-47B3-93CE-75DDF7391A2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562BE21D-B3BE-4EBB-9C9F-BB98AC8804BC}"/>
              </a:ext>
            </a:extLst>
          </p:cNvPr>
          <p:cNvSpPr>
            <a:spLocks noGrp="1" noChangeArrowheads="1"/>
          </p:cNvSpPr>
          <p:nvPr>
            <p:ph type="sldNum" sz="quarter" idx="12"/>
          </p:nvPr>
        </p:nvSpPr>
        <p:spPr>
          <a:ln/>
        </p:spPr>
        <p:txBody>
          <a:bodyPr/>
          <a:lstStyle>
            <a:lvl1pPr>
              <a:defRPr/>
            </a:lvl1pPr>
          </a:lstStyle>
          <a:p>
            <a:pPr>
              <a:defRPr/>
            </a:pPr>
            <a:fld id="{63C05E5A-6BD1-4872-A6F8-26B620BC62B4}" type="slidenum">
              <a:rPr lang="en-GB" altLang="en-US"/>
              <a:pPr>
                <a:defRPr/>
              </a:pPr>
              <a:t>‹#›</a:t>
            </a:fld>
            <a:endParaRPr lang="en-GB" altLang="en-US"/>
          </a:p>
        </p:txBody>
      </p:sp>
    </p:spTree>
    <p:extLst>
      <p:ext uri="{BB962C8B-B14F-4D97-AF65-F5344CB8AC3E}">
        <p14:creationId xmlns:p14="http://schemas.microsoft.com/office/powerpoint/2010/main" val="137411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98A31D-63B0-4FBF-8270-195FD333F9A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2B0EB73-37DE-4894-AF68-1DDDB34ABE7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5540" name="Rectangle 4">
            <a:extLst>
              <a:ext uri="{FF2B5EF4-FFF2-40B4-BE49-F238E27FC236}">
                <a16:creationId xmlns:a16="http://schemas.microsoft.com/office/drawing/2014/main" id="{F7FFE2F5-267F-47D0-BE6B-33861F12FB6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ClrTx/>
              <a:buSzTx/>
              <a:buFontTx/>
              <a:buNone/>
              <a:defRPr sz="1400" smtClean="0">
                <a:solidFill>
                  <a:schemeClr val="tx1"/>
                </a:solidFill>
                <a:latin typeface="+mn-lt"/>
                <a:cs typeface="+mn-cs"/>
              </a:defRPr>
            </a:lvl1pPr>
          </a:lstStyle>
          <a:p>
            <a:pPr>
              <a:defRPr/>
            </a:pPr>
            <a:endParaRPr lang="en-GB" altLang="en-US"/>
          </a:p>
        </p:txBody>
      </p:sp>
      <p:sp>
        <p:nvSpPr>
          <p:cNvPr id="65541" name="Rectangle 5">
            <a:extLst>
              <a:ext uri="{FF2B5EF4-FFF2-40B4-BE49-F238E27FC236}">
                <a16:creationId xmlns:a16="http://schemas.microsoft.com/office/drawing/2014/main" id="{FE2D21EA-865A-4BAF-9436-9FEFB63C84B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smtClean="0">
                <a:solidFill>
                  <a:schemeClr val="tx1"/>
                </a:solidFill>
                <a:latin typeface="+mn-lt"/>
                <a:cs typeface="+mn-cs"/>
              </a:defRPr>
            </a:lvl1pPr>
          </a:lstStyle>
          <a:p>
            <a:pPr>
              <a:defRPr/>
            </a:pPr>
            <a:endParaRPr lang="en-GB" altLang="en-US"/>
          </a:p>
        </p:txBody>
      </p:sp>
      <p:sp>
        <p:nvSpPr>
          <p:cNvPr id="65542" name="Rectangle 6">
            <a:extLst>
              <a:ext uri="{FF2B5EF4-FFF2-40B4-BE49-F238E27FC236}">
                <a16:creationId xmlns:a16="http://schemas.microsoft.com/office/drawing/2014/main" id="{BEA67EFD-BBF1-4E4D-8B21-EBBFF51F09C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smtClean="0">
                <a:solidFill>
                  <a:schemeClr val="tx1"/>
                </a:solidFill>
                <a:latin typeface="+mn-lt"/>
                <a:cs typeface="+mn-cs"/>
              </a:defRPr>
            </a:lvl1pPr>
          </a:lstStyle>
          <a:p>
            <a:pPr>
              <a:defRPr/>
            </a:pPr>
            <a:fld id="{3A8A0E92-48E6-4898-BE6E-BB2A36A02E3F}"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schnupp@dpag.ox.ac.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Blue_Brain_Project#cite_note-8" TargetMode="External"/><Relationship Id="rId7" Type="http://schemas.openxmlformats.org/officeDocument/2006/relationships/hyperlink" Target="https://en.wikipedia.org/wiki/Blue_Brain_Project#cite_note-10" TargetMode="External"/><Relationship Id="rId2" Type="http://schemas.openxmlformats.org/officeDocument/2006/relationships/hyperlink" Target="https://en.wikipedia.org/wiki/Wikipedia:Manual_of_Style/Dates_and_numbers#Chronological_items" TargetMode="External"/><Relationship Id="rId1" Type="http://schemas.openxmlformats.org/officeDocument/2006/relationships/slideLayout" Target="../slideLayouts/slideLayout2.xml"/><Relationship Id="rId6" Type="http://schemas.openxmlformats.org/officeDocument/2006/relationships/hyperlink" Target="https://en.wikipedia.org/wiki/Gene_expression" TargetMode="External"/><Relationship Id="rId5" Type="http://schemas.openxmlformats.org/officeDocument/2006/relationships/hyperlink" Target="https://en.wikipedia.org/wiki/Blue_Brain_Project#cite_note-Brainsim-1" TargetMode="External"/><Relationship Id="rId4" Type="http://schemas.openxmlformats.org/officeDocument/2006/relationships/hyperlink" Target="https://en.wikipedia.org/wiki/Blue_Brain_Project#cite_note-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1.jpe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4.wmf"/><Relationship Id="rId4" Type="http://schemas.openxmlformats.org/officeDocument/2006/relationships/image" Target="../media/image11.png"/><Relationship Id="rId9" Type="http://schemas.openxmlformats.org/officeDocument/2006/relationships/image" Target="../media/image2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karpathy.github.io/2015/05/21/rnn-effectivenes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DgPaCWJL7X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5C1D2EC4-C30F-4648-BAC3-010137A622DA}"/>
              </a:ext>
            </a:extLst>
          </p:cNvPr>
          <p:cNvSpPr txBox="1">
            <a:spLocks noChangeArrowheads="1"/>
          </p:cNvSpPr>
          <p:nvPr/>
        </p:nvSpPr>
        <p:spPr bwMode="auto">
          <a:xfrm>
            <a:off x="1259632" y="1484313"/>
            <a:ext cx="7057281"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nchorCtr="1"/>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r>
              <a:rPr lang="en-GB" altLang="en-US" sz="4000" dirty="0">
                <a:solidFill>
                  <a:srgbClr val="000000"/>
                </a:solidFill>
                <a:latin typeface="Arial" panose="020B0604020202020204" pitchFamily="34" charset="0"/>
              </a:rPr>
              <a:t>Computational Neuroscience</a:t>
            </a:r>
            <a:endParaRPr lang="en-US" altLang="en-US" sz="4000" dirty="0">
              <a:solidFill>
                <a:srgbClr val="000000"/>
              </a:solidFill>
              <a:latin typeface="Arial" panose="020B0604020202020204" pitchFamily="34" charset="0"/>
            </a:endParaRPr>
          </a:p>
        </p:txBody>
      </p:sp>
      <p:sp>
        <p:nvSpPr>
          <p:cNvPr id="3075" name="Text Box 2">
            <a:extLst>
              <a:ext uri="{FF2B5EF4-FFF2-40B4-BE49-F238E27FC236}">
                <a16:creationId xmlns:a16="http://schemas.microsoft.com/office/drawing/2014/main" id="{6030AC76-92EC-4385-B88B-32C876CA4E2B}"/>
              </a:ext>
            </a:extLst>
          </p:cNvPr>
          <p:cNvSpPr txBox="1">
            <a:spLocks noChangeArrowheads="1"/>
          </p:cNvSpPr>
          <p:nvPr/>
        </p:nvSpPr>
        <p:spPr bwMode="auto">
          <a:xfrm>
            <a:off x="-107950" y="3500438"/>
            <a:ext cx="6400800" cy="2671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1"/>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lnSpc>
                <a:spcPct val="80000"/>
              </a:lnSpc>
              <a:spcBef>
                <a:spcPts val="600"/>
              </a:spcBef>
              <a:buClrTx/>
              <a:buFontTx/>
              <a:buNone/>
            </a:pPr>
            <a:r>
              <a:rPr lang="en-GB" altLang="en-US" dirty="0">
                <a:solidFill>
                  <a:srgbClr val="000000"/>
                </a:solidFill>
                <a:latin typeface="Arial" panose="020B0604020202020204" pitchFamily="34" charset="0"/>
              </a:rPr>
              <a:t>How Your Brain Works</a:t>
            </a:r>
          </a:p>
          <a:p>
            <a:pPr algn="r" eaLnBrk="1" hangingPunct="1">
              <a:lnSpc>
                <a:spcPct val="80000"/>
              </a:lnSpc>
              <a:spcBef>
                <a:spcPts val="800"/>
              </a:spcBef>
              <a:buClrTx/>
              <a:buFontTx/>
              <a:buNone/>
            </a:pPr>
            <a:endParaRPr lang="en-US" altLang="en-US" sz="3200" dirty="0">
              <a:solidFill>
                <a:srgbClr val="000000"/>
              </a:solidFill>
              <a:latin typeface="Arial" panose="020B0604020202020204" pitchFamily="34" charset="0"/>
            </a:endParaRPr>
          </a:p>
          <a:p>
            <a:pPr algn="r" eaLnBrk="1" hangingPunct="1">
              <a:lnSpc>
                <a:spcPct val="80000"/>
              </a:lnSpc>
              <a:spcBef>
                <a:spcPts val="800"/>
              </a:spcBef>
              <a:buClrTx/>
              <a:buFontTx/>
              <a:buNone/>
            </a:pPr>
            <a:r>
              <a:rPr lang="en-US" altLang="en-US" sz="3200" dirty="0">
                <a:solidFill>
                  <a:srgbClr val="000000"/>
                </a:solidFill>
                <a:latin typeface="Arial" panose="020B0604020202020204" pitchFamily="34" charset="0"/>
              </a:rPr>
              <a:t>Prof. Jan </a:t>
            </a:r>
            <a:r>
              <a:rPr lang="en-US" altLang="en-US" sz="3200" dirty="0" err="1">
                <a:solidFill>
                  <a:srgbClr val="000000"/>
                </a:solidFill>
                <a:latin typeface="Arial" panose="020B0604020202020204" pitchFamily="34" charset="0"/>
              </a:rPr>
              <a:t>Schnupp</a:t>
            </a:r>
            <a:endParaRPr lang="en-US" altLang="en-US" sz="3200" dirty="0">
              <a:solidFill>
                <a:srgbClr val="000000"/>
              </a:solidFill>
              <a:latin typeface="Arial" panose="020B0604020202020204" pitchFamily="34" charset="0"/>
            </a:endParaRPr>
          </a:p>
          <a:p>
            <a:pPr algn="r" eaLnBrk="1" hangingPunct="1">
              <a:lnSpc>
                <a:spcPct val="80000"/>
              </a:lnSpc>
              <a:spcBef>
                <a:spcPts val="800"/>
              </a:spcBef>
              <a:buClrTx/>
              <a:buFontTx/>
              <a:buNone/>
            </a:pPr>
            <a:r>
              <a:rPr lang="en-US" altLang="en-US" sz="3200" dirty="0">
                <a:solidFill>
                  <a:srgbClr val="009999"/>
                </a:solidFill>
                <a:latin typeface="Arial" panose="020B0604020202020204" pitchFamily="34" charset="0"/>
                <a:hlinkClick r:id="rId3"/>
              </a:rPr>
              <a:t>wschnupp@cityu.edu.hk</a:t>
            </a:r>
          </a:p>
          <a:p>
            <a:pPr algn="r" eaLnBrk="1" hangingPunct="1">
              <a:lnSpc>
                <a:spcPct val="80000"/>
              </a:lnSpc>
              <a:spcBef>
                <a:spcPts val="600"/>
              </a:spcBef>
              <a:buClrTx/>
              <a:buFontTx/>
              <a:buNone/>
            </a:pPr>
            <a:endParaRPr lang="en-US" altLang="en-US" sz="2200" dirty="0">
              <a:solidFill>
                <a:srgbClr val="000000"/>
              </a:solidFill>
              <a:latin typeface="Arial" panose="020B0604020202020204" pitchFamily="34" charset="0"/>
            </a:endParaRPr>
          </a:p>
          <a:p>
            <a:pPr algn="r" eaLnBrk="1" hangingPunct="1">
              <a:lnSpc>
                <a:spcPct val="80000"/>
              </a:lnSpc>
              <a:spcBef>
                <a:spcPts val="600"/>
              </a:spcBef>
              <a:buClrTx/>
              <a:buFontTx/>
              <a:buNone/>
            </a:pPr>
            <a:r>
              <a:rPr lang="en-US" altLang="en-US" sz="2200" dirty="0">
                <a:solidFill>
                  <a:srgbClr val="000000"/>
                </a:solidFill>
                <a:latin typeface="Arial" panose="020B0604020202020204" pitchFamily="34" charset="0"/>
              </a:rPr>
              <a:t>HowYourBrainWorks.net</a:t>
            </a:r>
          </a:p>
        </p:txBody>
      </p:sp>
      <p:pic>
        <p:nvPicPr>
          <p:cNvPr id="3076" name="Picture 3">
            <a:extLst>
              <a:ext uri="{FF2B5EF4-FFF2-40B4-BE49-F238E27FC236}">
                <a16:creationId xmlns:a16="http://schemas.microsoft.com/office/drawing/2014/main" id="{28D25F30-5A9C-49F6-988D-B8914AC99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4713288"/>
            <a:ext cx="2168525" cy="1163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20688"/>
            <a:ext cx="8380256" cy="5472608"/>
          </a:xfrm>
          <a:prstGeom prst="rect">
            <a:avLst/>
          </a:prstGeom>
        </p:spPr>
      </p:pic>
    </p:spTree>
    <p:extLst>
      <p:ext uri="{BB962C8B-B14F-4D97-AF65-F5344CB8AC3E}">
        <p14:creationId xmlns:p14="http://schemas.microsoft.com/office/powerpoint/2010/main" val="4220259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Large Scale Example:</a:t>
            </a:r>
            <a:br>
              <a:rPr lang="en-US" dirty="0"/>
            </a:br>
            <a:r>
              <a:rPr lang="en-US" dirty="0"/>
              <a:t>the “Blue Brain”</a:t>
            </a:r>
          </a:p>
        </p:txBody>
      </p:sp>
      <p:pic>
        <p:nvPicPr>
          <p:cNvPr id="2050" name="Picture 2" descr="Image result for blue brain proj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9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Blue Brain Project</a:t>
            </a:r>
          </a:p>
        </p:txBody>
      </p:sp>
      <p:sp>
        <p:nvSpPr>
          <p:cNvPr id="3" name="Content Placeholder 2"/>
          <p:cNvSpPr>
            <a:spLocks noGrp="1"/>
          </p:cNvSpPr>
          <p:nvPr>
            <p:ph idx="1"/>
          </p:nvPr>
        </p:nvSpPr>
        <p:spPr/>
        <p:txBody>
          <a:bodyPr/>
          <a:lstStyle/>
          <a:p>
            <a:r>
              <a:rPr lang="en-US" dirty="0"/>
              <a:t>Run at the </a:t>
            </a:r>
            <a:r>
              <a:rPr lang="en-US" dirty="0" err="1"/>
              <a:t>Ecole</a:t>
            </a:r>
            <a:r>
              <a:rPr lang="en-US" dirty="0"/>
              <a:t> </a:t>
            </a:r>
            <a:r>
              <a:rPr lang="en-US" dirty="0" err="1"/>
              <a:t>Federale</a:t>
            </a:r>
            <a:r>
              <a:rPr lang="en-US" dirty="0"/>
              <a:t> </a:t>
            </a:r>
            <a:r>
              <a:rPr lang="en-US" dirty="0" err="1"/>
              <a:t>Polytechnique</a:t>
            </a:r>
            <a:r>
              <a:rPr lang="en-US" dirty="0"/>
              <a:t> de Lausanne under the supervision of Prof </a:t>
            </a:r>
            <a:r>
              <a:rPr lang="en-US" dirty="0" err="1"/>
              <a:t>Markram</a:t>
            </a:r>
            <a:r>
              <a:rPr lang="en-US" dirty="0"/>
              <a:t> tries to model parts of the neocortex (columns) by running vast compartmental models on massive super computers. </a:t>
            </a:r>
          </a:p>
        </p:txBody>
      </p:sp>
    </p:spTree>
    <p:extLst>
      <p:ext uri="{BB962C8B-B14F-4D97-AF65-F5344CB8AC3E}">
        <p14:creationId xmlns:p14="http://schemas.microsoft.com/office/powerpoint/2010/main" val="298172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Brain Progress (From Wikipedia):</a:t>
            </a:r>
          </a:p>
        </p:txBody>
      </p:sp>
      <p:sp>
        <p:nvSpPr>
          <p:cNvPr id="3" name="Content Placeholder 2"/>
          <p:cNvSpPr>
            <a:spLocks noGrp="1"/>
          </p:cNvSpPr>
          <p:nvPr>
            <p:ph idx="1"/>
          </p:nvPr>
        </p:nvSpPr>
        <p:spPr/>
        <p:txBody>
          <a:bodyPr/>
          <a:lstStyle/>
          <a:p>
            <a:r>
              <a:rPr lang="en-US" sz="1600" dirty="0"/>
              <a:t>By 2005, the first single cellular model was completed. The first artificial cellular neocortical column of 10,000 cells was built by 2008. By July 2011, a cellular </a:t>
            </a:r>
            <a:r>
              <a:rPr lang="en-US" sz="1600" dirty="0" err="1"/>
              <a:t>mesocircuit</a:t>
            </a:r>
            <a:r>
              <a:rPr lang="en-US" sz="1600" dirty="0"/>
              <a:t> of 100 neocortical columns with a million cells in total was built. A cellular rat brain is planned</a:t>
            </a:r>
            <a:r>
              <a:rPr lang="en-US" sz="1600" baseline="30000" dirty="0"/>
              <a:t>[</a:t>
            </a:r>
            <a:r>
              <a:rPr lang="en-US" sz="1600" i="1" baseline="30000" dirty="0">
                <a:hlinkClick r:id="rId2" tooltip="Wikipedia:Manual of Style/Dates and numbers"/>
              </a:rPr>
              <a:t>needs update</a:t>
            </a:r>
            <a:r>
              <a:rPr lang="en-US" sz="1600" baseline="30000" dirty="0"/>
              <a:t>]</a:t>
            </a:r>
            <a:r>
              <a:rPr lang="en-US" sz="1600" dirty="0"/>
              <a:t> for 2014 with 100 </a:t>
            </a:r>
            <a:r>
              <a:rPr lang="en-US" sz="1600" dirty="0" err="1"/>
              <a:t>mesocircuits</a:t>
            </a:r>
            <a:r>
              <a:rPr lang="en-US" sz="1600" dirty="0"/>
              <a:t> </a:t>
            </a:r>
            <a:r>
              <a:rPr lang="en-US" sz="1600" dirty="0" err="1"/>
              <a:t>totalling</a:t>
            </a:r>
            <a:r>
              <a:rPr lang="en-US" sz="1600" dirty="0"/>
              <a:t> a hundred million cells. Finally a cellular human brain is predicted possible by 2023 equivalent to 1000 rat brains with a total of a hundred billion cells.</a:t>
            </a:r>
            <a:r>
              <a:rPr lang="en-US" sz="1600" baseline="30000" dirty="0">
                <a:hlinkClick r:id="rId3"/>
              </a:rPr>
              <a:t>[8]</a:t>
            </a:r>
            <a:r>
              <a:rPr lang="en-US" sz="1600" baseline="30000" dirty="0">
                <a:hlinkClick r:id="rId4"/>
              </a:rPr>
              <a:t>[9]</a:t>
            </a:r>
            <a:endParaRPr lang="en-US" sz="1600" dirty="0"/>
          </a:p>
          <a:p>
            <a:r>
              <a:rPr lang="en-US" sz="1600" dirty="0"/>
              <a:t>Now that the column is finished, the project is currently busying itself with the publishing of initial results in scientific literature, and pursuing two separate goals:</a:t>
            </a:r>
          </a:p>
          <a:p>
            <a:r>
              <a:rPr lang="en-US" sz="1600" dirty="0"/>
              <a:t>construction of a simulation on the </a:t>
            </a:r>
            <a:r>
              <a:rPr lang="en-US" sz="1600" i="1" dirty="0"/>
              <a:t>molecular level</a:t>
            </a:r>
            <a:r>
              <a:rPr lang="en-US" sz="1600" dirty="0"/>
              <a:t>,</a:t>
            </a:r>
            <a:r>
              <a:rPr lang="en-US" sz="1600" baseline="30000" dirty="0">
                <a:hlinkClick r:id="rId5"/>
              </a:rPr>
              <a:t>[1]</a:t>
            </a:r>
            <a:r>
              <a:rPr lang="en-US" sz="1600" dirty="0"/>
              <a:t> which is desirable since it allows studying the effects of </a:t>
            </a:r>
            <a:r>
              <a:rPr lang="en-US" sz="1600" dirty="0">
                <a:hlinkClick r:id="rId6" tooltip="Gene expression"/>
              </a:rPr>
              <a:t>gene expression</a:t>
            </a:r>
            <a:r>
              <a:rPr lang="en-US" sz="1600" dirty="0"/>
              <a:t>;</a:t>
            </a:r>
          </a:p>
          <a:p>
            <a:r>
              <a:rPr lang="en-US" sz="1600" dirty="0"/>
              <a:t>simplification of the column simulation to allow for parallel simulation of large numbers of connected columns, with the ultimate goal of simulating a whole neocortex (which in humans consists of about 1 million cortical columns).</a:t>
            </a:r>
          </a:p>
          <a:p>
            <a:r>
              <a:rPr lang="en-US" sz="1600" dirty="0"/>
              <a:t>In 2015, scientists at </a:t>
            </a:r>
            <a:r>
              <a:rPr lang="en-US" sz="1600" dirty="0" err="1"/>
              <a:t>École</a:t>
            </a:r>
            <a:r>
              <a:rPr lang="en-US" sz="1600" dirty="0"/>
              <a:t> </a:t>
            </a:r>
            <a:r>
              <a:rPr lang="en-US" sz="1600" dirty="0" err="1"/>
              <a:t>Polytechnique</a:t>
            </a:r>
            <a:r>
              <a:rPr lang="en-US" sz="1600" dirty="0"/>
              <a:t> </a:t>
            </a:r>
            <a:r>
              <a:rPr lang="en-US" sz="1600" dirty="0" err="1"/>
              <a:t>Fédérale</a:t>
            </a:r>
            <a:r>
              <a:rPr lang="en-US" sz="1600" dirty="0"/>
              <a:t> de Lausanne (EPFL) developed a quantitative model of the previously unknown relationship between the glial cell astrocytes and neurons. This model describes the energy management of the brain through the function of the neuro-glial vascular unit (NGV). The additional layer of neuron-glial cells is being added to Blue Brain Project models to improve functionality of the system.</a:t>
            </a:r>
            <a:r>
              <a:rPr lang="en-US" sz="1600" baseline="30000" dirty="0">
                <a:hlinkClick r:id="rId7"/>
              </a:rPr>
              <a:t>[10]</a:t>
            </a:r>
            <a:endParaRPr lang="en-US" sz="1600" dirty="0"/>
          </a:p>
          <a:p>
            <a:endParaRPr lang="en-US" sz="1600" dirty="0"/>
          </a:p>
        </p:txBody>
      </p:sp>
    </p:spTree>
    <p:extLst>
      <p:ext uri="{BB962C8B-B14F-4D97-AF65-F5344CB8AC3E}">
        <p14:creationId xmlns:p14="http://schemas.microsoft.com/office/powerpoint/2010/main" val="4076195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a:t>Blue Brain Criticism</a:t>
            </a:r>
          </a:p>
        </p:txBody>
      </p:sp>
      <p:sp>
        <p:nvSpPr>
          <p:cNvPr id="3" name="Content Placeholder 2"/>
          <p:cNvSpPr>
            <a:spLocks noGrp="1"/>
          </p:cNvSpPr>
          <p:nvPr>
            <p:ph idx="1"/>
          </p:nvPr>
        </p:nvSpPr>
        <p:spPr>
          <a:xfrm>
            <a:off x="457200" y="1052736"/>
            <a:ext cx="8229600" cy="4525963"/>
          </a:xfrm>
        </p:spPr>
        <p:txBody>
          <a:bodyPr/>
          <a:lstStyle/>
          <a:p>
            <a:r>
              <a:rPr lang="en-US" sz="2800" dirty="0"/>
              <a:t>The Blue Brain project appears to be a modelling effort on a vast scale which completely ignores key insights into successful models: make the model “parsimonious” by leaving out as much irrelevant detail as possible. </a:t>
            </a:r>
          </a:p>
          <a:p>
            <a:r>
              <a:rPr lang="en-US" sz="2800" dirty="0"/>
              <a:t>There isn’t even a method for trying to decide what details are relevant and which ones are not because it is not clear what aspects of brain function the blue brain is supposed to model. </a:t>
            </a:r>
          </a:p>
          <a:p>
            <a:r>
              <a:rPr lang="en-US" sz="2800" dirty="0"/>
              <a:t>It is unsurprising that the Blue Brain has yielded very poor returns on investment. </a:t>
            </a:r>
          </a:p>
        </p:txBody>
      </p:sp>
    </p:spTree>
    <p:extLst>
      <p:ext uri="{BB962C8B-B14F-4D97-AF65-F5344CB8AC3E}">
        <p14:creationId xmlns:p14="http://schemas.microsoft.com/office/powerpoint/2010/main" val="44180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Vastly Simpler (and Arguably More Successful) Models</a:t>
            </a:r>
          </a:p>
        </p:txBody>
      </p:sp>
      <p:sp>
        <p:nvSpPr>
          <p:cNvPr id="3" name="Content Placeholder 2"/>
          <p:cNvSpPr>
            <a:spLocks noGrp="1"/>
          </p:cNvSpPr>
          <p:nvPr>
            <p:ph idx="1"/>
          </p:nvPr>
        </p:nvSpPr>
        <p:spPr>
          <a:xfrm>
            <a:off x="457200" y="1844824"/>
            <a:ext cx="8229600" cy="4525963"/>
          </a:xfrm>
        </p:spPr>
        <p:txBody>
          <a:bodyPr/>
          <a:lstStyle/>
          <a:p>
            <a:r>
              <a:rPr lang="en-US" dirty="0"/>
              <a:t>Spiking Models:</a:t>
            </a:r>
          </a:p>
          <a:p>
            <a:pPr lvl="1"/>
            <a:r>
              <a:rPr lang="en-US" dirty="0"/>
              <a:t>Integrate and Fire</a:t>
            </a:r>
          </a:p>
          <a:p>
            <a:pPr lvl="1"/>
            <a:r>
              <a:rPr lang="en-US" dirty="0"/>
              <a:t>The “</a:t>
            </a:r>
            <a:r>
              <a:rPr lang="en-US" dirty="0" err="1"/>
              <a:t>Izhikevich</a:t>
            </a:r>
            <a:r>
              <a:rPr lang="en-US" dirty="0"/>
              <a:t>” Neuron</a:t>
            </a:r>
          </a:p>
          <a:p>
            <a:pPr lvl="1"/>
            <a:endParaRPr lang="en-US" dirty="0"/>
          </a:p>
          <a:p>
            <a:r>
              <a:rPr lang="en-US" dirty="0"/>
              <a:t>Non-Spiking (Rate Based) Models:</a:t>
            </a:r>
          </a:p>
          <a:p>
            <a:pPr lvl="1"/>
            <a:r>
              <a:rPr lang="en-US" dirty="0"/>
              <a:t>Linear Neurons</a:t>
            </a:r>
          </a:p>
          <a:p>
            <a:pPr lvl="1"/>
            <a:r>
              <a:rPr lang="en-US" dirty="0"/>
              <a:t>Linear Threshold or Linear-Non Linear Neurons.</a:t>
            </a:r>
          </a:p>
          <a:p>
            <a:endParaRPr lang="en-US" dirty="0"/>
          </a:p>
        </p:txBody>
      </p:sp>
    </p:spTree>
    <p:extLst>
      <p:ext uri="{BB962C8B-B14F-4D97-AF65-F5344CB8AC3E}">
        <p14:creationId xmlns:p14="http://schemas.microsoft.com/office/powerpoint/2010/main" val="222629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US" sz="3200" dirty="0"/>
              <a:t>What sort of “computers” are neurons?</a:t>
            </a:r>
          </a:p>
        </p:txBody>
      </p:sp>
      <p:sp>
        <p:nvSpPr>
          <p:cNvPr id="3" name="Content Placeholder 2"/>
          <p:cNvSpPr>
            <a:spLocks noGrp="1"/>
          </p:cNvSpPr>
          <p:nvPr>
            <p:ph idx="1"/>
          </p:nvPr>
        </p:nvSpPr>
        <p:spPr>
          <a:xfrm>
            <a:off x="457200" y="980728"/>
            <a:ext cx="8229600" cy="4525963"/>
          </a:xfrm>
        </p:spPr>
        <p:txBody>
          <a:bodyPr/>
          <a:lstStyle/>
          <a:p>
            <a:r>
              <a:rPr lang="en-US" sz="2000" dirty="0"/>
              <a:t>Neurons are cells which, if you look carefully, look staggeringly complex, with hundreds of thousands or ion channels which may or may not be gated by dozens of different mechanisms, spread over far-flung dendritic and axonal </a:t>
            </a:r>
            <a:r>
              <a:rPr lang="en-US" sz="2000" dirty="0" err="1"/>
              <a:t>arbours</a:t>
            </a:r>
            <a:r>
              <a:rPr lang="en-US" sz="2000" dirty="0"/>
              <a:t>.</a:t>
            </a:r>
          </a:p>
          <a:p>
            <a:r>
              <a:rPr lang="en-US" sz="2000" dirty="0"/>
              <a:t>Nevertheless, it can be very useful to think of neurons “in a first order approximation” as carrying out a very simple “computation”:</a:t>
            </a:r>
          </a:p>
          <a:p>
            <a:pPr lvl="1"/>
            <a:r>
              <a:rPr lang="en-US" sz="2000" dirty="0"/>
              <a:t>Take all your synaptic inputs (many of which may be zero most of the time). </a:t>
            </a:r>
          </a:p>
          <a:p>
            <a:pPr lvl="1"/>
            <a:r>
              <a:rPr lang="en-US" sz="2000" dirty="0"/>
              <a:t>Multiply each input by its “synaptic weight”. </a:t>
            </a:r>
          </a:p>
          <a:p>
            <a:pPr lvl="1"/>
            <a:r>
              <a:rPr lang="en-US" sz="2000" dirty="0"/>
              <a:t>Sum. </a:t>
            </a:r>
          </a:p>
          <a:p>
            <a:pPr lvl="1"/>
            <a:r>
              <a:rPr lang="en-US" sz="2000" dirty="0"/>
              <a:t>Use a threshold criterion or a linear or sigmoidal function to decide how much output to send given the weighted sum of inputs.</a:t>
            </a:r>
          </a:p>
        </p:txBody>
      </p:sp>
    </p:spTree>
    <p:extLst>
      <p:ext uri="{BB962C8B-B14F-4D97-AF65-F5344CB8AC3E}">
        <p14:creationId xmlns:p14="http://schemas.microsoft.com/office/powerpoint/2010/main" val="57852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692696"/>
            <a:ext cx="8230443" cy="5577483"/>
          </a:xfrm>
          <a:prstGeom prst="rect">
            <a:avLst/>
          </a:prstGeom>
        </p:spPr>
      </p:pic>
    </p:spTree>
    <p:extLst>
      <p:ext uri="{BB962C8B-B14F-4D97-AF65-F5344CB8AC3E}">
        <p14:creationId xmlns:p14="http://schemas.microsoft.com/office/powerpoint/2010/main" val="276264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5437812"/>
            <a:ext cx="8229600" cy="1329011"/>
          </a:xfrm>
        </p:spPr>
        <p:txBody>
          <a:bodyPr/>
          <a:lstStyle/>
          <a:p>
            <a:r>
              <a:rPr lang="en-US" sz="2000" dirty="0"/>
              <a:t>Inputs are weighted and summed to calculate the “activation”. </a:t>
            </a:r>
            <a:r>
              <a:rPr lang="en-US" sz="2000" b="1" i="1" dirty="0"/>
              <a:t>Output = f(activation) </a:t>
            </a:r>
            <a:r>
              <a:rPr lang="en-US" sz="2000" dirty="0"/>
              <a:t>where </a:t>
            </a:r>
            <a:r>
              <a:rPr lang="en-US" sz="2000" b="1" i="1" dirty="0"/>
              <a:t>f</a:t>
            </a:r>
            <a:r>
              <a:rPr lang="en-US" sz="2000" dirty="0"/>
              <a:t> could be a </a:t>
            </a:r>
            <a:r>
              <a:rPr lang="en-US" sz="2000" b="1" i="1" dirty="0"/>
              <a:t>sigmoid</a:t>
            </a:r>
            <a:r>
              <a:rPr lang="en-US" sz="2000" dirty="0"/>
              <a:t> or a </a:t>
            </a:r>
            <a:r>
              <a:rPr lang="en-US" sz="2000" b="1" i="1" dirty="0"/>
              <a:t>threshold</a:t>
            </a:r>
            <a:r>
              <a:rPr lang="en-US" sz="2000" dirty="0"/>
              <a:t> or a threshold linear function </a:t>
            </a:r>
            <a:r>
              <a:rPr lang="en-US" sz="2000" b="1" i="1" dirty="0"/>
              <a:t>or just a linear function</a:t>
            </a:r>
            <a:r>
              <a:rPr lang="en-US" sz="2000" dirty="0"/>
              <a:t>.</a:t>
            </a:r>
          </a:p>
        </p:txBody>
      </p:sp>
      <p:pic>
        <p:nvPicPr>
          <p:cNvPr id="4" name="Picture 3"/>
          <p:cNvPicPr>
            <a:picLocks noChangeAspect="1"/>
          </p:cNvPicPr>
          <p:nvPr/>
        </p:nvPicPr>
        <p:blipFill>
          <a:blip r:embed="rId2"/>
          <a:stretch>
            <a:fillRect/>
          </a:stretch>
        </p:blipFill>
        <p:spPr>
          <a:xfrm>
            <a:off x="776287" y="361901"/>
            <a:ext cx="7591425" cy="5105400"/>
          </a:xfrm>
          <a:prstGeom prst="rect">
            <a:avLst/>
          </a:prstGeom>
        </p:spPr>
      </p:pic>
    </p:spTree>
    <p:extLst>
      <p:ext uri="{BB962C8B-B14F-4D97-AF65-F5344CB8AC3E}">
        <p14:creationId xmlns:p14="http://schemas.microsoft.com/office/powerpoint/2010/main" val="245561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18256"/>
            <a:ext cx="8686800" cy="1143000"/>
          </a:xfrm>
        </p:spPr>
        <p:txBody>
          <a:bodyPr/>
          <a:lstStyle/>
          <a:p>
            <a:r>
              <a:rPr lang="en-US" sz="3200" dirty="0"/>
              <a:t>Binary Threshold (McCullough-Pitts) Neurons</a:t>
            </a:r>
          </a:p>
        </p:txBody>
      </p:sp>
      <p:sp>
        <p:nvSpPr>
          <p:cNvPr id="3" name="Content Placeholder 2"/>
          <p:cNvSpPr>
            <a:spLocks noGrp="1"/>
          </p:cNvSpPr>
          <p:nvPr>
            <p:ph idx="1"/>
          </p:nvPr>
        </p:nvSpPr>
        <p:spPr>
          <a:xfrm>
            <a:off x="539552" y="1196752"/>
            <a:ext cx="8229600" cy="2952328"/>
          </a:xfrm>
        </p:spPr>
        <p:txBody>
          <a:bodyPr/>
          <a:lstStyle/>
          <a:p>
            <a:r>
              <a:rPr lang="en-US" sz="2400" dirty="0"/>
              <a:t>Perhaps the simplest possible neuron model.</a:t>
            </a:r>
          </a:p>
          <a:p>
            <a:r>
              <a:rPr lang="en-US" sz="2400" dirty="0"/>
              <a:t>Receive inputs from synapses that have positive or negative weights </a:t>
            </a:r>
            <a:r>
              <a:rPr lang="en-US" sz="2400" b="1" i="1" dirty="0" err="1">
                <a:latin typeface="Times New Roman" panose="02020603050405020304" pitchFamily="18" charset="0"/>
                <a:cs typeface="Times New Roman" panose="02020603050405020304" pitchFamily="18" charset="0"/>
              </a:rPr>
              <a:t>w</a:t>
            </a:r>
            <a:r>
              <a:rPr lang="en-US" sz="2400" b="1" i="1" baseline="-25000" dirty="0" err="1">
                <a:latin typeface="Times New Roman" panose="02020603050405020304" pitchFamily="18" charset="0"/>
                <a:cs typeface="Times New Roman" panose="02020603050405020304" pitchFamily="18" charset="0"/>
              </a:rPr>
              <a:t>i</a:t>
            </a:r>
            <a:r>
              <a:rPr lang="en-US" sz="2400" dirty="0"/>
              <a:t> (excitatory or inhibitory synapses). </a:t>
            </a:r>
          </a:p>
          <a:p>
            <a:r>
              <a:rPr lang="en-US" sz="2400" dirty="0"/>
              <a:t>Their “activation” is the weighted sum of inputs.</a:t>
            </a:r>
          </a:p>
          <a:p>
            <a:r>
              <a:rPr lang="en-US" sz="2400" dirty="0"/>
              <a:t>Produce a binary output of 0 or 1 depending on whether the activation is greater than a given threshold </a:t>
            </a:r>
            <a:r>
              <a:rPr lang="en-US" sz="2400" b="1" i="1" dirty="0">
                <a:latin typeface="Times New Roman" panose="02020603050405020304" pitchFamily="18" charset="0"/>
                <a:cs typeface="Times New Roman" panose="02020603050405020304" pitchFamily="18" charset="0"/>
              </a:rPr>
              <a:t>θ.</a:t>
            </a:r>
          </a:p>
          <a:p>
            <a:r>
              <a:rPr lang="en-US" sz="2400" dirty="0"/>
              <a:t>This is roughly equivalent to real, biological neurons, which summate synaptic currents in their dendrites and soma, and fire an action potential or not depending on whether the depolarization is enough to open voltage gated sodium channels in axons.</a:t>
            </a:r>
          </a:p>
          <a:p>
            <a:endParaRPr lang="en-US" sz="2400" dirty="0"/>
          </a:p>
        </p:txBody>
      </p:sp>
      <p:pic>
        <p:nvPicPr>
          <p:cNvPr id="5" name="Picture 4"/>
          <p:cNvPicPr>
            <a:picLocks noChangeAspect="1"/>
          </p:cNvPicPr>
          <p:nvPr/>
        </p:nvPicPr>
        <p:blipFill>
          <a:blip r:embed="rId2"/>
          <a:stretch>
            <a:fillRect/>
          </a:stretch>
        </p:blipFill>
        <p:spPr>
          <a:xfrm>
            <a:off x="3656598" y="5592256"/>
            <a:ext cx="5090066" cy="1080120"/>
          </a:xfrm>
          <a:prstGeom prst="rect">
            <a:avLst/>
          </a:prstGeom>
        </p:spPr>
      </p:pic>
    </p:spTree>
    <p:extLst>
      <p:ext uri="{BB962C8B-B14F-4D97-AF65-F5344CB8AC3E}">
        <p14:creationId xmlns:p14="http://schemas.microsoft.com/office/powerpoint/2010/main" val="198263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118864" y="130969"/>
            <a:ext cx="9443392" cy="993775"/>
          </a:xfrm>
        </p:spPr>
        <p:txBody>
          <a:bodyPr/>
          <a:lstStyle/>
          <a:p>
            <a:pPr eaLnBrk="1" hangingPunct="1"/>
            <a:r>
              <a:rPr lang="en-GB" altLang="en-US" dirty="0"/>
              <a:t>Two Sides to Neural Computation</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23528" y="1124744"/>
            <a:ext cx="8229600" cy="5161873"/>
          </a:xfrm>
        </p:spPr>
        <p:txBody>
          <a:bodyPr/>
          <a:lstStyle/>
          <a:p>
            <a:pPr eaLnBrk="1" hangingPunct="1">
              <a:lnSpc>
                <a:spcPct val="90000"/>
              </a:lnSpc>
            </a:pPr>
            <a:endParaRPr lang="en-GB" altLang="en-US" sz="2600" dirty="0"/>
          </a:p>
          <a:p>
            <a:pPr eaLnBrk="1" hangingPunct="1">
              <a:lnSpc>
                <a:spcPct val="90000"/>
              </a:lnSpc>
            </a:pPr>
            <a:r>
              <a:rPr lang="en-GB" altLang="en-US" dirty="0"/>
              <a:t>Use computers to model the brain.</a:t>
            </a:r>
            <a:br>
              <a:rPr lang="en-GB" altLang="en-US" dirty="0"/>
            </a:br>
            <a:r>
              <a:rPr lang="en-GB" altLang="en-US" dirty="0"/>
              <a:t>(Part 1 of this lecture)</a:t>
            </a:r>
            <a:br>
              <a:rPr lang="en-GB" altLang="en-US" dirty="0"/>
            </a:br>
            <a:endParaRPr lang="en-GB" altLang="en-US" dirty="0"/>
          </a:p>
          <a:p>
            <a:pPr eaLnBrk="1" hangingPunct="1">
              <a:lnSpc>
                <a:spcPct val="90000"/>
              </a:lnSpc>
            </a:pPr>
            <a:r>
              <a:rPr lang="en-GB" altLang="en-US" dirty="0"/>
              <a:t>Use the brain to inspire new types of computers. </a:t>
            </a:r>
            <a:br>
              <a:rPr lang="en-GB" altLang="en-US" dirty="0"/>
            </a:br>
            <a:r>
              <a:rPr lang="en-GB" altLang="en-US" dirty="0"/>
              <a:t>(Part 2 of this lecture)</a:t>
            </a:r>
          </a:p>
          <a:p>
            <a:pPr marL="457200" lvl="1" indent="0" eaLnBrk="1" hangingPunct="1">
              <a:lnSpc>
                <a:spcPct val="90000"/>
              </a:lnSpc>
              <a:buNone/>
            </a:pPr>
            <a:endParaRPr lang="en-GB" altLang="en-US" sz="2200" dirty="0"/>
          </a:p>
          <a:p>
            <a:pPr lvl="1" eaLnBrk="1" hangingPunct="1">
              <a:lnSpc>
                <a:spcPct val="90000"/>
              </a:lnSpc>
            </a:pPr>
            <a:endParaRPr lang="en-GB" altLang="en-US" sz="2200" dirty="0"/>
          </a:p>
          <a:p>
            <a:pPr eaLnBrk="1" hangingPunct="1">
              <a:lnSpc>
                <a:spcPct val="90000"/>
              </a:lnSpc>
              <a:buFontTx/>
              <a:buNone/>
            </a:pPr>
            <a:endParaRPr lang="en-GB" altLang="en-US" sz="2600" dirty="0"/>
          </a:p>
          <a:p>
            <a:pPr eaLnBrk="1" hangingPunct="1">
              <a:lnSpc>
                <a:spcPct val="90000"/>
              </a:lnSpc>
            </a:pPr>
            <a:endParaRPr lang="en-GB" altLang="en-US" sz="2600" dirty="0"/>
          </a:p>
        </p:txBody>
      </p:sp>
    </p:spTree>
    <p:extLst>
      <p:ext uri="{BB962C8B-B14F-4D97-AF65-F5344CB8AC3E}">
        <p14:creationId xmlns:p14="http://schemas.microsoft.com/office/powerpoint/2010/main" val="181056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18256"/>
            <a:ext cx="8686800" cy="1045815"/>
          </a:xfrm>
        </p:spPr>
        <p:txBody>
          <a:bodyPr/>
          <a:lstStyle/>
          <a:p>
            <a:r>
              <a:rPr lang="en-US" sz="3200" dirty="0"/>
              <a:t>Binary Threshold Neurons as “Logic Gates”</a:t>
            </a:r>
          </a:p>
        </p:txBody>
      </p:sp>
      <p:sp>
        <p:nvSpPr>
          <p:cNvPr id="3" name="Content Placeholder 2"/>
          <p:cNvSpPr>
            <a:spLocks noGrp="1"/>
          </p:cNvSpPr>
          <p:nvPr>
            <p:ph idx="1"/>
          </p:nvPr>
        </p:nvSpPr>
        <p:spPr>
          <a:xfrm>
            <a:off x="443691" y="1004476"/>
            <a:ext cx="3615172" cy="2376263"/>
          </a:xfrm>
        </p:spPr>
        <p:txBody>
          <a:bodyPr/>
          <a:lstStyle/>
          <a:p>
            <a:r>
              <a:rPr lang="en-US" sz="2000" dirty="0"/>
              <a:t>A binary threshold neuron computing the logic function </a:t>
            </a:r>
            <a:br>
              <a:rPr lang="en-US" sz="2000" dirty="0"/>
            </a:br>
            <a:r>
              <a:rPr lang="en-US" sz="2000" dirty="0"/>
              <a:t>“z = x AND y”</a:t>
            </a:r>
          </a:p>
          <a:p>
            <a:endParaRPr lang="en-US" sz="2000" dirty="0"/>
          </a:p>
        </p:txBody>
      </p:sp>
      <p:grpSp>
        <p:nvGrpSpPr>
          <p:cNvPr id="5" name="Group 4"/>
          <p:cNvGrpSpPr/>
          <p:nvPr/>
        </p:nvGrpSpPr>
        <p:grpSpPr>
          <a:xfrm>
            <a:off x="4323892" y="764704"/>
            <a:ext cx="2951154" cy="1300886"/>
            <a:chOff x="4323892" y="938577"/>
            <a:chExt cx="2951154" cy="1300886"/>
          </a:xfrm>
        </p:grpSpPr>
        <p:sp>
          <p:nvSpPr>
            <p:cNvPr id="4" name="Oval 3"/>
            <p:cNvSpPr/>
            <p:nvPr/>
          </p:nvSpPr>
          <p:spPr bwMode="auto">
            <a:xfrm>
              <a:off x="5459494" y="1088379"/>
              <a:ext cx="940143" cy="922183"/>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1" hangingPunct="1">
                <a:buClr>
                  <a:srgbClr val="000000"/>
                </a:buClr>
                <a:buSzPct val="100000"/>
              </a:pPr>
              <a:endParaRPr lang="en-US" sz="1600" b="1" i="1" dirty="0">
                <a:cs typeface="Times New Roman" panose="02020603050405020304" pitchFamily="18" charset="0"/>
              </a:endParaRPr>
            </a:p>
            <a:p>
              <a:pPr algn="ctr" eaLnBrk="1" hangingPunct="1">
                <a:buClr>
                  <a:srgbClr val="000000"/>
                </a:buClr>
                <a:buSzPct val="100000"/>
              </a:pPr>
              <a:r>
                <a:rPr lang="el-GR" sz="1600" b="1" i="1" dirty="0">
                  <a:cs typeface="Times New Roman" panose="02020603050405020304" pitchFamily="18" charset="0"/>
                </a:rPr>
                <a:t>Θ</a:t>
              </a:r>
              <a:r>
                <a:rPr lang="en-US" sz="1600" b="1" i="1" dirty="0">
                  <a:cs typeface="Times New Roman" panose="02020603050405020304" pitchFamily="18" charset="0"/>
                </a:rPr>
                <a:t>=1</a:t>
              </a:r>
              <a:endParaRPr kumimoji="0" lang="en-US" sz="1600" b="0" i="0" u="none" strike="noStrike" cap="none" normalizeH="0" baseline="0" dirty="0">
                <a:ln>
                  <a:noFill/>
                </a:ln>
                <a:solidFill>
                  <a:schemeClr val="bg1"/>
                </a:solidFill>
                <a:effectLst/>
              </a:endParaRPr>
            </a:p>
          </p:txBody>
        </p:sp>
        <p:cxnSp>
          <p:nvCxnSpPr>
            <p:cNvPr id="6" name="Straight Connector 5"/>
            <p:cNvCxnSpPr>
              <a:stCxn id="4" idx="6"/>
            </p:cNvCxnSpPr>
            <p:nvPr/>
          </p:nvCxnSpPr>
          <p:spPr bwMode="auto">
            <a:xfrm>
              <a:off x="6399638" y="1549471"/>
              <a:ext cx="492456"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4" idx="1"/>
            </p:cNvCxnSpPr>
            <p:nvPr/>
          </p:nvCxnSpPr>
          <p:spPr bwMode="auto">
            <a:xfrm>
              <a:off x="4564119" y="1220120"/>
              <a:ext cx="1033056" cy="331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endCxn id="4" idx="3"/>
            </p:cNvCxnSpPr>
            <p:nvPr/>
          </p:nvCxnSpPr>
          <p:spPr bwMode="auto">
            <a:xfrm flipV="1">
              <a:off x="4564119" y="1875512"/>
              <a:ext cx="1033056" cy="331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a:xfrm>
              <a:off x="4911085" y="938577"/>
              <a:ext cx="813043"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1</a:t>
              </a:r>
              <a:r>
                <a:rPr lang="en-US" sz="1600" dirty="0">
                  <a:solidFill>
                    <a:schemeClr val="tx1"/>
                  </a:solidFill>
                </a:rPr>
                <a:t> </a:t>
              </a:r>
              <a:r>
                <a:rPr lang="en-US" sz="1600" dirty="0">
                  <a:solidFill>
                    <a:schemeClr val="tx1"/>
                  </a:solidFill>
                  <a:cs typeface="Times New Roman" panose="02020603050405020304" pitchFamily="18" charset="0"/>
                </a:rPr>
                <a:t>=0.6</a:t>
              </a:r>
            </a:p>
          </p:txBody>
        </p:sp>
        <p:sp>
          <p:nvSpPr>
            <p:cNvPr id="18" name="Rectangle 17"/>
            <p:cNvSpPr/>
            <p:nvPr/>
          </p:nvSpPr>
          <p:spPr>
            <a:xfrm>
              <a:off x="4967038" y="1900909"/>
              <a:ext cx="813043"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2</a:t>
              </a:r>
              <a:r>
                <a:rPr lang="en-US" sz="1600" dirty="0">
                  <a:solidFill>
                    <a:schemeClr val="tx1"/>
                  </a:solidFill>
                </a:rPr>
                <a:t> </a:t>
              </a:r>
              <a:r>
                <a:rPr lang="en-US" sz="1600" dirty="0">
                  <a:solidFill>
                    <a:schemeClr val="tx1"/>
                  </a:solidFill>
                  <a:cs typeface="Times New Roman" panose="02020603050405020304" pitchFamily="18" charset="0"/>
                </a:rPr>
                <a:t>=0.6</a:t>
              </a:r>
            </a:p>
          </p:txBody>
        </p:sp>
        <p:sp>
          <p:nvSpPr>
            <p:cNvPr id="11" name="Rectangle 10"/>
            <p:cNvSpPr/>
            <p:nvPr/>
          </p:nvSpPr>
          <p:spPr>
            <a:xfrm>
              <a:off x="4323892" y="1060047"/>
              <a:ext cx="338554"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x</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12" name="Rectangle 11"/>
            <p:cNvSpPr/>
            <p:nvPr/>
          </p:nvSpPr>
          <p:spPr>
            <a:xfrm>
              <a:off x="4323892" y="1722987"/>
              <a:ext cx="327334"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y</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13" name="Rectangle 12"/>
            <p:cNvSpPr/>
            <p:nvPr/>
          </p:nvSpPr>
          <p:spPr>
            <a:xfrm>
              <a:off x="6958934" y="1384638"/>
              <a:ext cx="316112"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z</a:t>
              </a:r>
              <a:r>
                <a:rPr lang="en-US" sz="1600" dirty="0">
                  <a:solidFill>
                    <a:schemeClr val="tx1"/>
                  </a:solidFill>
                </a:rPr>
                <a:t> </a:t>
              </a:r>
              <a:endParaRPr lang="en-US" sz="1600" dirty="0">
                <a:solidFill>
                  <a:schemeClr val="tx1"/>
                </a:solidFill>
                <a:cs typeface="Times New Roman" panose="02020603050405020304" pitchFamily="18" charset="0"/>
              </a:endParaRPr>
            </a:p>
          </p:txBody>
        </p:sp>
      </p:grpSp>
      <p:sp>
        <p:nvSpPr>
          <p:cNvPr id="16" name="Content Placeholder 2"/>
          <p:cNvSpPr txBox="1">
            <a:spLocks/>
          </p:cNvSpPr>
          <p:nvPr/>
        </p:nvSpPr>
        <p:spPr bwMode="auto">
          <a:xfrm>
            <a:off x="457199" y="2319023"/>
            <a:ext cx="3380333" cy="23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2000" dirty="0"/>
              <a:t>A binary threshold neuron computing the logic function </a:t>
            </a:r>
            <a:br>
              <a:rPr lang="en-US" sz="2000" dirty="0"/>
            </a:br>
            <a:r>
              <a:rPr lang="en-US" sz="2000" dirty="0"/>
              <a:t>“z = x OR y”</a:t>
            </a:r>
          </a:p>
          <a:p>
            <a:pPr defTabSz="914400"/>
            <a:endParaRPr lang="en-US" sz="2000" dirty="0"/>
          </a:p>
          <a:p>
            <a:pPr defTabSz="914400"/>
            <a:r>
              <a:rPr lang="en-US" sz="2000" dirty="0"/>
              <a:t>A network computing the function </a:t>
            </a:r>
            <a:br>
              <a:rPr lang="en-US" sz="2000" dirty="0"/>
            </a:br>
            <a:r>
              <a:rPr lang="en-US" sz="2000" dirty="0"/>
              <a:t>“z = (NOT x) AND y”</a:t>
            </a:r>
          </a:p>
          <a:p>
            <a:pPr defTabSz="914400"/>
            <a:endParaRPr lang="en-US" sz="2000" dirty="0"/>
          </a:p>
        </p:txBody>
      </p:sp>
      <p:grpSp>
        <p:nvGrpSpPr>
          <p:cNvPr id="30" name="Group 29"/>
          <p:cNvGrpSpPr/>
          <p:nvPr/>
        </p:nvGrpSpPr>
        <p:grpSpPr>
          <a:xfrm>
            <a:off x="4326497" y="2314281"/>
            <a:ext cx="2951154" cy="1300886"/>
            <a:chOff x="4627385" y="1556792"/>
            <a:chExt cx="3742641" cy="1575020"/>
          </a:xfrm>
        </p:grpSpPr>
        <p:sp>
          <p:nvSpPr>
            <p:cNvPr id="31" name="Oval 30"/>
            <p:cNvSpPr/>
            <p:nvPr/>
          </p:nvSpPr>
          <p:spPr bwMode="auto">
            <a:xfrm>
              <a:off x="6067550" y="1738162"/>
              <a:ext cx="1192286" cy="1116514"/>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1" hangingPunct="1">
                <a:buClr>
                  <a:srgbClr val="000000"/>
                </a:buClr>
                <a:buSzPct val="100000"/>
              </a:pPr>
              <a:endParaRPr lang="en-US" sz="1600" b="1" i="1" dirty="0">
                <a:cs typeface="Times New Roman" panose="02020603050405020304" pitchFamily="18" charset="0"/>
              </a:endParaRPr>
            </a:p>
            <a:p>
              <a:pPr algn="ctr" eaLnBrk="1" hangingPunct="1">
                <a:buClr>
                  <a:srgbClr val="000000"/>
                </a:buClr>
                <a:buSzPct val="100000"/>
              </a:pPr>
              <a:r>
                <a:rPr lang="el-GR" sz="1600" b="1" i="1" dirty="0">
                  <a:cs typeface="Times New Roman" panose="02020603050405020304" pitchFamily="18" charset="0"/>
                </a:rPr>
                <a:t>Θ</a:t>
              </a:r>
              <a:r>
                <a:rPr lang="en-US" sz="1600" b="1" i="1" dirty="0">
                  <a:cs typeface="Times New Roman" panose="02020603050405020304" pitchFamily="18" charset="0"/>
                </a:rPr>
                <a:t>=1</a:t>
              </a:r>
              <a:endParaRPr kumimoji="0" lang="en-US" sz="1600" b="0" i="0" u="none" strike="noStrike" cap="none" normalizeH="0" baseline="0" dirty="0">
                <a:ln>
                  <a:noFill/>
                </a:ln>
                <a:solidFill>
                  <a:schemeClr val="bg1"/>
                </a:solidFill>
                <a:effectLst/>
              </a:endParaRPr>
            </a:p>
          </p:txBody>
        </p:sp>
        <p:cxnSp>
          <p:nvCxnSpPr>
            <p:cNvPr id="32" name="Straight Connector 31"/>
            <p:cNvCxnSpPr>
              <a:stCxn id="31" idx="6"/>
            </p:cNvCxnSpPr>
            <p:nvPr/>
          </p:nvCxnSpPr>
          <p:spPr bwMode="auto">
            <a:xfrm>
              <a:off x="7259836" y="2296419"/>
              <a:ext cx="624531"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a:endCxn id="31" idx="1"/>
            </p:cNvCxnSpPr>
            <p:nvPr/>
          </p:nvCxnSpPr>
          <p:spPr bwMode="auto">
            <a:xfrm>
              <a:off x="4932040" y="1897663"/>
              <a:ext cx="1310117" cy="4009"/>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a:endCxn id="31" idx="3"/>
            </p:cNvCxnSpPr>
            <p:nvPr/>
          </p:nvCxnSpPr>
          <p:spPr bwMode="auto">
            <a:xfrm flipV="1">
              <a:off x="4932040" y="2691166"/>
              <a:ext cx="1310117" cy="4009"/>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ectangle 34"/>
            <p:cNvSpPr/>
            <p:nvPr/>
          </p:nvSpPr>
          <p:spPr>
            <a:xfrm>
              <a:off x="5395332" y="1556792"/>
              <a:ext cx="1031098" cy="409897"/>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1</a:t>
              </a:r>
              <a:r>
                <a:rPr lang="en-US" sz="1600" dirty="0">
                  <a:solidFill>
                    <a:schemeClr val="tx1"/>
                  </a:solidFill>
                </a:rPr>
                <a:t> </a:t>
              </a:r>
              <a:r>
                <a:rPr lang="en-US" sz="1600" dirty="0">
                  <a:solidFill>
                    <a:schemeClr val="tx1"/>
                  </a:solidFill>
                  <a:cs typeface="Times New Roman" panose="02020603050405020304" pitchFamily="18" charset="0"/>
                </a:rPr>
                <a:t>=1.1</a:t>
              </a:r>
            </a:p>
          </p:txBody>
        </p:sp>
        <p:sp>
          <p:nvSpPr>
            <p:cNvPr id="36" name="Rectangle 35"/>
            <p:cNvSpPr/>
            <p:nvPr/>
          </p:nvSpPr>
          <p:spPr>
            <a:xfrm>
              <a:off x="5443020" y="2721915"/>
              <a:ext cx="1031098" cy="409897"/>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2</a:t>
              </a:r>
              <a:r>
                <a:rPr lang="en-US" sz="1600" dirty="0">
                  <a:solidFill>
                    <a:schemeClr val="tx1"/>
                  </a:solidFill>
                </a:rPr>
                <a:t> </a:t>
              </a:r>
              <a:r>
                <a:rPr lang="en-US" sz="1600" dirty="0">
                  <a:solidFill>
                    <a:schemeClr val="tx1"/>
                  </a:solidFill>
                  <a:cs typeface="Times New Roman" panose="02020603050405020304" pitchFamily="18" charset="0"/>
                </a:rPr>
                <a:t>=1.1</a:t>
              </a:r>
            </a:p>
          </p:txBody>
        </p:sp>
        <p:sp>
          <p:nvSpPr>
            <p:cNvPr id="37" name="Rectangle 36"/>
            <p:cNvSpPr/>
            <p:nvPr/>
          </p:nvSpPr>
          <p:spPr>
            <a:xfrm>
              <a:off x="4627385" y="1703859"/>
              <a:ext cx="429353" cy="409897"/>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x</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38" name="Rectangle 37"/>
            <p:cNvSpPr/>
            <p:nvPr/>
          </p:nvSpPr>
          <p:spPr>
            <a:xfrm>
              <a:off x="4627385" y="2506500"/>
              <a:ext cx="415124" cy="409897"/>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y</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39" name="Rectangle 38"/>
            <p:cNvSpPr/>
            <p:nvPr/>
          </p:nvSpPr>
          <p:spPr>
            <a:xfrm>
              <a:off x="7969134" y="2093422"/>
              <a:ext cx="400892" cy="409897"/>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z</a:t>
              </a:r>
              <a:r>
                <a:rPr lang="en-US" sz="1600" dirty="0">
                  <a:solidFill>
                    <a:schemeClr val="tx1"/>
                  </a:solidFill>
                </a:rPr>
                <a:t> </a:t>
              </a:r>
              <a:endParaRPr lang="en-US" sz="1600" dirty="0">
                <a:solidFill>
                  <a:schemeClr val="tx1"/>
                </a:solidFill>
                <a:cs typeface="Times New Roman" panose="02020603050405020304" pitchFamily="18" charset="0"/>
              </a:endParaRPr>
            </a:p>
          </p:txBody>
        </p:sp>
      </p:grpSp>
      <p:grpSp>
        <p:nvGrpSpPr>
          <p:cNvPr id="60" name="Group 59"/>
          <p:cNvGrpSpPr/>
          <p:nvPr/>
        </p:nvGrpSpPr>
        <p:grpSpPr>
          <a:xfrm>
            <a:off x="3982836" y="3928013"/>
            <a:ext cx="4833601" cy="1485220"/>
            <a:chOff x="3758966" y="4564020"/>
            <a:chExt cx="4833601" cy="1485220"/>
          </a:xfrm>
        </p:grpSpPr>
        <p:sp>
          <p:nvSpPr>
            <p:cNvPr id="41" name="Oval 40"/>
            <p:cNvSpPr/>
            <p:nvPr/>
          </p:nvSpPr>
          <p:spPr bwMode="auto">
            <a:xfrm>
              <a:off x="6777015" y="4898156"/>
              <a:ext cx="940143" cy="922183"/>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1" hangingPunct="1">
                <a:buClr>
                  <a:srgbClr val="000000"/>
                </a:buClr>
                <a:buSzPct val="100000"/>
              </a:pPr>
              <a:endParaRPr lang="en-US" sz="1600" b="1" i="1" dirty="0">
                <a:cs typeface="Times New Roman" panose="02020603050405020304" pitchFamily="18" charset="0"/>
              </a:endParaRPr>
            </a:p>
            <a:p>
              <a:pPr algn="ctr" eaLnBrk="1" hangingPunct="1">
                <a:buClr>
                  <a:srgbClr val="000000"/>
                </a:buClr>
                <a:buSzPct val="100000"/>
              </a:pPr>
              <a:r>
                <a:rPr lang="el-GR" sz="1600" b="1" i="1" dirty="0">
                  <a:cs typeface="Times New Roman" panose="02020603050405020304" pitchFamily="18" charset="0"/>
                </a:rPr>
                <a:t>Θ</a:t>
              </a:r>
              <a:r>
                <a:rPr lang="en-US" sz="1600" b="1" i="1" dirty="0">
                  <a:cs typeface="Times New Roman" panose="02020603050405020304" pitchFamily="18" charset="0"/>
                </a:rPr>
                <a:t>=1</a:t>
              </a:r>
              <a:endParaRPr kumimoji="0" lang="en-US" sz="1600" b="0" i="0" u="none" strike="noStrike" cap="none" normalizeH="0" baseline="0" dirty="0">
                <a:ln>
                  <a:noFill/>
                </a:ln>
                <a:solidFill>
                  <a:schemeClr val="bg1"/>
                </a:solidFill>
                <a:effectLst/>
              </a:endParaRPr>
            </a:p>
          </p:txBody>
        </p:sp>
        <p:cxnSp>
          <p:nvCxnSpPr>
            <p:cNvPr id="42" name="Straight Connector 41"/>
            <p:cNvCxnSpPr>
              <a:stCxn id="41" idx="6"/>
            </p:cNvCxnSpPr>
            <p:nvPr/>
          </p:nvCxnSpPr>
          <p:spPr bwMode="auto">
            <a:xfrm>
              <a:off x="7717159" y="5359248"/>
              <a:ext cx="492456"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a:stCxn id="51" idx="6"/>
              <a:endCxn id="41" idx="1"/>
            </p:cNvCxnSpPr>
            <p:nvPr/>
          </p:nvCxnSpPr>
          <p:spPr bwMode="auto">
            <a:xfrm>
              <a:off x="5881640" y="5025112"/>
              <a:ext cx="1033056" cy="809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a:endCxn id="41" idx="3"/>
            </p:cNvCxnSpPr>
            <p:nvPr/>
          </p:nvCxnSpPr>
          <p:spPr bwMode="auto">
            <a:xfrm flipV="1">
              <a:off x="5881640" y="5685289"/>
              <a:ext cx="1033056" cy="331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44"/>
            <p:cNvSpPr/>
            <p:nvPr/>
          </p:nvSpPr>
          <p:spPr>
            <a:xfrm>
              <a:off x="6228184" y="4748354"/>
              <a:ext cx="813043"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1</a:t>
              </a:r>
              <a:r>
                <a:rPr lang="en-US" sz="1600" dirty="0">
                  <a:solidFill>
                    <a:schemeClr val="tx1"/>
                  </a:solidFill>
                </a:rPr>
                <a:t> </a:t>
              </a:r>
              <a:r>
                <a:rPr lang="en-US" sz="1600" dirty="0">
                  <a:solidFill>
                    <a:schemeClr val="tx1"/>
                  </a:solidFill>
                  <a:cs typeface="Times New Roman" panose="02020603050405020304" pitchFamily="18" charset="0"/>
                </a:rPr>
                <a:t>=0.6</a:t>
              </a:r>
            </a:p>
          </p:txBody>
        </p:sp>
        <p:sp>
          <p:nvSpPr>
            <p:cNvPr id="46" name="Rectangle 45"/>
            <p:cNvSpPr/>
            <p:nvPr/>
          </p:nvSpPr>
          <p:spPr>
            <a:xfrm>
              <a:off x="6284559" y="5710686"/>
              <a:ext cx="813043"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2</a:t>
              </a:r>
              <a:r>
                <a:rPr lang="en-US" sz="1600" dirty="0">
                  <a:solidFill>
                    <a:schemeClr val="tx1"/>
                  </a:solidFill>
                </a:rPr>
                <a:t> </a:t>
              </a:r>
              <a:r>
                <a:rPr lang="en-US" sz="1600" dirty="0">
                  <a:solidFill>
                    <a:schemeClr val="tx1"/>
                  </a:solidFill>
                  <a:cs typeface="Times New Roman" panose="02020603050405020304" pitchFamily="18" charset="0"/>
                </a:rPr>
                <a:t>=0.6</a:t>
              </a:r>
            </a:p>
          </p:txBody>
        </p:sp>
        <p:sp>
          <p:nvSpPr>
            <p:cNvPr id="48" name="Rectangle 47"/>
            <p:cNvSpPr/>
            <p:nvPr/>
          </p:nvSpPr>
          <p:spPr>
            <a:xfrm>
              <a:off x="5641413" y="5532764"/>
              <a:ext cx="327334"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y</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49" name="Rectangle 48"/>
            <p:cNvSpPr/>
            <p:nvPr/>
          </p:nvSpPr>
          <p:spPr>
            <a:xfrm>
              <a:off x="8276455" y="5194415"/>
              <a:ext cx="316112"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z</a:t>
              </a:r>
              <a:r>
                <a:rPr lang="en-US" sz="1600" dirty="0">
                  <a:solidFill>
                    <a:schemeClr val="tx1"/>
                  </a:solidFill>
                </a:rPr>
                <a:t> </a:t>
              </a:r>
              <a:endParaRPr lang="en-US" sz="1600" dirty="0">
                <a:solidFill>
                  <a:schemeClr val="tx1"/>
                </a:solidFill>
                <a:cs typeface="Times New Roman" panose="02020603050405020304" pitchFamily="18" charset="0"/>
              </a:endParaRPr>
            </a:p>
          </p:txBody>
        </p:sp>
        <p:sp>
          <p:nvSpPr>
            <p:cNvPr id="51" name="Oval 50"/>
            <p:cNvSpPr/>
            <p:nvPr/>
          </p:nvSpPr>
          <p:spPr bwMode="auto">
            <a:xfrm>
              <a:off x="4854915" y="4564020"/>
              <a:ext cx="1026725" cy="922183"/>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1" hangingPunct="1">
                <a:buClr>
                  <a:srgbClr val="000000"/>
                </a:buClr>
                <a:buSzPct val="100000"/>
              </a:pPr>
              <a:endParaRPr lang="en-US" sz="1600" b="1" i="1" dirty="0">
                <a:cs typeface="Times New Roman" panose="02020603050405020304" pitchFamily="18" charset="0"/>
              </a:endParaRPr>
            </a:p>
            <a:p>
              <a:pPr algn="ctr" eaLnBrk="1" hangingPunct="1">
                <a:buClr>
                  <a:srgbClr val="000000"/>
                </a:buClr>
                <a:buSzPct val="100000"/>
              </a:pPr>
              <a:r>
                <a:rPr lang="el-GR" sz="1600" b="1" i="1" dirty="0">
                  <a:cs typeface="Times New Roman" panose="02020603050405020304" pitchFamily="18" charset="0"/>
                </a:rPr>
                <a:t>Θ</a:t>
              </a:r>
              <a:r>
                <a:rPr lang="en-US" sz="1600" b="1" i="1" dirty="0">
                  <a:cs typeface="Times New Roman" panose="02020603050405020304" pitchFamily="18" charset="0"/>
                </a:rPr>
                <a:t>= -1</a:t>
              </a:r>
              <a:endParaRPr kumimoji="0" lang="en-US" sz="1600" b="0" i="0" u="none" strike="noStrike" cap="none" normalizeH="0" baseline="0" dirty="0">
                <a:ln>
                  <a:noFill/>
                </a:ln>
                <a:solidFill>
                  <a:schemeClr val="bg1"/>
                </a:solidFill>
                <a:effectLst/>
              </a:endParaRPr>
            </a:p>
          </p:txBody>
        </p:sp>
        <p:cxnSp>
          <p:nvCxnSpPr>
            <p:cNvPr id="53" name="Straight Arrow Connector 52"/>
            <p:cNvCxnSpPr>
              <a:endCxn id="51" idx="2"/>
            </p:cNvCxnSpPr>
            <p:nvPr/>
          </p:nvCxnSpPr>
          <p:spPr bwMode="auto">
            <a:xfrm>
              <a:off x="3959540" y="5025111"/>
              <a:ext cx="895375" cy="1"/>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54"/>
            <p:cNvSpPr/>
            <p:nvPr/>
          </p:nvSpPr>
          <p:spPr>
            <a:xfrm>
              <a:off x="4038978" y="5020693"/>
              <a:ext cx="933269"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w</a:t>
              </a:r>
              <a:r>
                <a:rPr lang="en-US" sz="1600" b="1" i="1" baseline="-25000" dirty="0">
                  <a:solidFill>
                    <a:schemeClr val="tx1"/>
                  </a:solidFill>
                  <a:cs typeface="Times New Roman" panose="02020603050405020304" pitchFamily="18" charset="0"/>
                </a:rPr>
                <a:t>1</a:t>
              </a:r>
              <a:r>
                <a:rPr lang="en-US" sz="1600" dirty="0">
                  <a:solidFill>
                    <a:schemeClr val="tx1"/>
                  </a:solidFill>
                </a:rPr>
                <a:t> </a:t>
              </a:r>
              <a:r>
                <a:rPr lang="en-US" sz="1600" dirty="0">
                  <a:solidFill>
                    <a:schemeClr val="tx1"/>
                  </a:solidFill>
                  <a:cs typeface="Times New Roman" panose="02020603050405020304" pitchFamily="18" charset="0"/>
                </a:rPr>
                <a:t>= -1.1</a:t>
              </a:r>
            </a:p>
          </p:txBody>
        </p:sp>
        <p:sp>
          <p:nvSpPr>
            <p:cNvPr id="57" name="Rectangle 56"/>
            <p:cNvSpPr/>
            <p:nvPr/>
          </p:nvSpPr>
          <p:spPr>
            <a:xfrm>
              <a:off x="3758966" y="4844060"/>
              <a:ext cx="338554" cy="338554"/>
            </a:xfrm>
            <a:prstGeom prst="rect">
              <a:avLst/>
            </a:prstGeom>
          </p:spPr>
          <p:txBody>
            <a:bodyPr wrap="none">
              <a:spAutoFit/>
            </a:bodyPr>
            <a:lstStyle/>
            <a:p>
              <a:pPr marL="0" indent="0">
                <a:buNone/>
              </a:pPr>
              <a:r>
                <a:rPr lang="en-US" sz="1600" b="1" i="1" dirty="0">
                  <a:solidFill>
                    <a:schemeClr val="tx1"/>
                  </a:solidFill>
                  <a:cs typeface="Times New Roman" panose="02020603050405020304" pitchFamily="18" charset="0"/>
                </a:rPr>
                <a:t>x</a:t>
              </a:r>
              <a:r>
                <a:rPr lang="en-US" sz="1600" dirty="0">
                  <a:solidFill>
                    <a:schemeClr val="tx1"/>
                  </a:solidFill>
                </a:rPr>
                <a:t> </a:t>
              </a:r>
              <a:endParaRPr lang="en-US" sz="1600" dirty="0">
                <a:solidFill>
                  <a:schemeClr val="tx1"/>
                </a:solidFill>
                <a:cs typeface="Times New Roman" panose="02020603050405020304" pitchFamily="18" charset="0"/>
              </a:endParaRPr>
            </a:p>
          </p:txBody>
        </p:sp>
      </p:grpSp>
      <p:sp>
        <p:nvSpPr>
          <p:cNvPr id="40" name="Content Placeholder 2"/>
          <p:cNvSpPr txBox="1">
            <a:spLocks/>
          </p:cNvSpPr>
          <p:nvPr/>
        </p:nvSpPr>
        <p:spPr bwMode="auto">
          <a:xfrm>
            <a:off x="367241" y="5487375"/>
            <a:ext cx="8363678" cy="110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2000" dirty="0"/>
              <a:t>By setting the synaptic weights on networks of binary threshold neurons appropriately it is in principle possible to make these networks compute any function you like. Large numbers of binary threshold units could be used to build a “universal computer”.</a:t>
            </a:r>
          </a:p>
          <a:p>
            <a:pPr defTabSz="914400"/>
            <a:endParaRPr lang="en-US" sz="2000" dirty="0"/>
          </a:p>
        </p:txBody>
      </p:sp>
    </p:spTree>
    <p:extLst>
      <p:ext uri="{BB962C8B-B14F-4D97-AF65-F5344CB8AC3E}">
        <p14:creationId xmlns:p14="http://schemas.microsoft.com/office/powerpoint/2010/main" val="3768018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18256"/>
            <a:ext cx="8686800" cy="1143000"/>
          </a:xfrm>
        </p:spPr>
        <p:txBody>
          <a:bodyPr/>
          <a:lstStyle/>
          <a:p>
            <a:r>
              <a:rPr lang="en-US" sz="3200" dirty="0"/>
              <a:t>“Linear” and “Linear-</a:t>
            </a:r>
            <a:r>
              <a:rPr lang="en-US" sz="3200" dirty="0" err="1"/>
              <a:t>NonLinear</a:t>
            </a:r>
            <a:r>
              <a:rPr lang="en-US" sz="3200" dirty="0"/>
              <a:t>” (LN) Neurons</a:t>
            </a:r>
          </a:p>
        </p:txBody>
      </p:sp>
      <p:sp>
        <p:nvSpPr>
          <p:cNvPr id="3" name="Content Placeholder 2"/>
          <p:cNvSpPr>
            <a:spLocks noGrp="1"/>
          </p:cNvSpPr>
          <p:nvPr>
            <p:ph idx="1"/>
          </p:nvPr>
        </p:nvSpPr>
        <p:spPr>
          <a:xfrm>
            <a:off x="539552" y="1196752"/>
            <a:ext cx="8229600" cy="2232248"/>
          </a:xfrm>
        </p:spPr>
        <p:txBody>
          <a:bodyPr/>
          <a:lstStyle/>
          <a:p>
            <a:r>
              <a:rPr lang="en-US" sz="2400" dirty="0"/>
              <a:t>Weight and sum inputs in the same way binary threshold neurons do to compute activation.</a:t>
            </a:r>
          </a:p>
          <a:p>
            <a:r>
              <a:rPr lang="en-US" sz="2400" dirty="0"/>
              <a:t>Produce a </a:t>
            </a:r>
            <a:r>
              <a:rPr lang="en-US" sz="2400" b="1" dirty="0"/>
              <a:t>real valued output </a:t>
            </a:r>
            <a:r>
              <a:rPr lang="en-US" sz="2400" dirty="0"/>
              <a:t>(their “firing rate”) which is </a:t>
            </a:r>
            <a:r>
              <a:rPr lang="en-US" sz="2400" b="1" dirty="0"/>
              <a:t>either just proportional to the activation (linear)</a:t>
            </a:r>
            <a:r>
              <a:rPr lang="en-US" sz="2400" dirty="0"/>
              <a:t> </a:t>
            </a:r>
            <a:br>
              <a:rPr lang="en-US" sz="2400" dirty="0"/>
            </a:br>
            <a:r>
              <a:rPr lang="en-US" sz="2400" b="1" dirty="0"/>
              <a:t>or is a non-linear, often sigmoidal, function </a:t>
            </a:r>
            <a:r>
              <a:rPr lang="en-US" sz="2400" dirty="0"/>
              <a:t>of the activation</a:t>
            </a:r>
            <a:r>
              <a:rPr lang="en-US" sz="2400" b="1" i="1" dirty="0">
                <a:latin typeface="Times New Roman" panose="02020603050405020304" pitchFamily="18" charset="0"/>
                <a:cs typeface="Times New Roman" panose="02020603050405020304" pitchFamily="18" charset="0"/>
              </a:rPr>
              <a:t>.</a:t>
            </a:r>
          </a:p>
          <a:p>
            <a:endParaRPr lang="en-US" sz="2400" dirty="0"/>
          </a:p>
        </p:txBody>
      </p:sp>
      <p:grpSp>
        <p:nvGrpSpPr>
          <p:cNvPr id="26" name="Group 25"/>
          <p:cNvGrpSpPr/>
          <p:nvPr/>
        </p:nvGrpSpPr>
        <p:grpSpPr>
          <a:xfrm>
            <a:off x="3563888" y="3501008"/>
            <a:ext cx="4680520" cy="2981715"/>
            <a:chOff x="2346325" y="1625600"/>
            <a:chExt cx="5922119" cy="3407283"/>
          </a:xfrm>
        </p:grpSpPr>
        <p:sp>
          <p:nvSpPr>
            <p:cNvPr id="15" name="Oval 3"/>
            <p:cNvSpPr>
              <a:spLocks noChangeArrowheads="1"/>
            </p:cNvSpPr>
            <p:nvPr/>
          </p:nvSpPr>
          <p:spPr bwMode="auto">
            <a:xfrm>
              <a:off x="3657600" y="1625600"/>
              <a:ext cx="1447800" cy="1295400"/>
            </a:xfrm>
            <a:prstGeom prst="ellipse">
              <a:avLst/>
            </a:prstGeom>
            <a:solidFill>
              <a:srgbClr val="D5E7E9"/>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90000"/>
                <a:buBlip>
                  <a:blip r:embed="rId2"/>
                </a:buBlip>
                <a:defRPr sz="2400">
                  <a:solidFill>
                    <a:schemeClr val="tx1"/>
                  </a:solidFill>
                  <a:latin typeface="Tahoma" panose="020B0604030504040204" pitchFamily="34" charset="0"/>
                </a:defRPr>
              </a:lvl1pPr>
              <a:lvl2pPr marL="742950" indent="-285750">
                <a:spcBef>
                  <a:spcPct val="20000"/>
                </a:spcBef>
                <a:buSzPct val="80000"/>
                <a:buBlip>
                  <a:blip r:embed="rId3"/>
                </a:buBlip>
                <a:defRPr sz="2000">
                  <a:solidFill>
                    <a:schemeClr val="tx1"/>
                  </a:solidFill>
                  <a:latin typeface="Tahoma" panose="020B0604030504040204" pitchFamily="34" charset="0"/>
                </a:defRPr>
              </a:lvl2pPr>
              <a:lvl3pPr marL="1143000" indent="-228600">
                <a:spcBef>
                  <a:spcPct val="20000"/>
                </a:spcBef>
                <a:buSzPct val="70000"/>
                <a:buBlip>
                  <a:blip r:embed="rId4"/>
                </a:buBlip>
                <a:defRPr sz="20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lgn="ctr" eaLnBrk="1" hangingPunct="1">
                <a:spcBef>
                  <a:spcPct val="0"/>
                </a:spcBef>
                <a:buSzTx/>
                <a:buFontTx/>
                <a:buNone/>
              </a:pPr>
              <a:r>
                <a:rPr lang="en-GB" dirty="0">
                  <a:latin typeface="Symbol" panose="05050102010706020507" pitchFamily="18" charset="2"/>
                </a:rPr>
                <a:t>S</a:t>
              </a:r>
            </a:p>
          </p:txBody>
        </p:sp>
        <p:sp>
          <p:nvSpPr>
            <p:cNvPr id="16" name="Text Box 4"/>
            <p:cNvSpPr txBox="1">
              <a:spLocks noChangeArrowheads="1"/>
            </p:cNvSpPr>
            <p:nvPr/>
          </p:nvSpPr>
          <p:spPr bwMode="auto">
            <a:xfrm>
              <a:off x="2346325" y="3865563"/>
              <a:ext cx="5922119" cy="52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90000"/>
                <a:buBlip>
                  <a:blip r:embed="rId2"/>
                </a:buBlip>
                <a:defRPr sz="2400">
                  <a:solidFill>
                    <a:schemeClr val="tx1"/>
                  </a:solidFill>
                  <a:latin typeface="Tahoma" panose="020B0604030504040204" pitchFamily="34" charset="0"/>
                </a:defRPr>
              </a:lvl1pPr>
              <a:lvl2pPr marL="742950" indent="-285750">
                <a:spcBef>
                  <a:spcPct val="20000"/>
                </a:spcBef>
                <a:buSzPct val="80000"/>
                <a:buBlip>
                  <a:blip r:embed="rId3"/>
                </a:buBlip>
                <a:defRPr sz="2000">
                  <a:solidFill>
                    <a:schemeClr val="tx1"/>
                  </a:solidFill>
                  <a:latin typeface="Tahoma" panose="020B0604030504040204" pitchFamily="34" charset="0"/>
                </a:defRPr>
              </a:lvl2pPr>
              <a:lvl3pPr marL="1143000" indent="-228600">
                <a:spcBef>
                  <a:spcPct val="20000"/>
                </a:spcBef>
                <a:buSzPct val="70000"/>
                <a:buBlip>
                  <a:blip r:embed="rId4"/>
                </a:buBlip>
                <a:defRPr sz="20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GB" i="1" dirty="0">
                  <a:latin typeface="Times New Roman" panose="02020603050405020304" pitchFamily="18" charset="0"/>
                </a:rPr>
                <a:t>r = f ( i</a:t>
              </a:r>
              <a:r>
                <a:rPr lang="en-GB" i="1" baseline="-25000" dirty="0">
                  <a:latin typeface="Times New Roman" panose="02020603050405020304" pitchFamily="18" charset="0"/>
                </a:rPr>
                <a:t>1</a:t>
              </a:r>
              <a:r>
                <a:rPr lang="en-GB" i="1" dirty="0">
                  <a:latin typeface="Times New Roman" panose="02020603050405020304" pitchFamily="18" charset="0"/>
                </a:rPr>
                <a:t> w</a:t>
              </a:r>
              <a:r>
                <a:rPr lang="en-GB" i="1" baseline="-25000" dirty="0">
                  <a:latin typeface="Times New Roman" panose="02020603050405020304" pitchFamily="18" charset="0"/>
                </a:rPr>
                <a:t>1</a:t>
              </a:r>
              <a:r>
                <a:rPr lang="en-GB" i="1" dirty="0">
                  <a:latin typeface="Times New Roman" panose="02020603050405020304" pitchFamily="18" charset="0"/>
                </a:rPr>
                <a:t> + i</a:t>
              </a:r>
              <a:r>
                <a:rPr lang="en-GB" i="1" baseline="-25000" dirty="0">
                  <a:latin typeface="Times New Roman" panose="02020603050405020304" pitchFamily="18" charset="0"/>
                </a:rPr>
                <a:t>2</a:t>
              </a:r>
              <a:r>
                <a:rPr lang="en-GB" i="1" dirty="0">
                  <a:latin typeface="Times New Roman" panose="02020603050405020304" pitchFamily="18" charset="0"/>
                </a:rPr>
                <a:t> w</a:t>
              </a:r>
              <a:r>
                <a:rPr lang="en-GB" i="1" baseline="-25000" dirty="0">
                  <a:latin typeface="Times New Roman" panose="02020603050405020304" pitchFamily="18" charset="0"/>
                </a:rPr>
                <a:t>2</a:t>
              </a:r>
              <a:r>
                <a:rPr lang="en-GB" i="1" dirty="0">
                  <a:latin typeface="Times New Roman" panose="02020603050405020304" pitchFamily="18" charset="0"/>
                </a:rPr>
                <a:t> + i</a:t>
              </a:r>
              <a:r>
                <a:rPr lang="en-GB" i="1" baseline="-25000" dirty="0">
                  <a:latin typeface="Times New Roman" panose="02020603050405020304" pitchFamily="18" charset="0"/>
                </a:rPr>
                <a:t>3</a:t>
              </a:r>
              <a:r>
                <a:rPr lang="en-GB" i="1" dirty="0">
                  <a:latin typeface="Times New Roman" panose="02020603050405020304" pitchFamily="18" charset="0"/>
                </a:rPr>
                <a:t> w</a:t>
              </a:r>
              <a:r>
                <a:rPr lang="en-GB" i="1" baseline="-25000" dirty="0">
                  <a:latin typeface="Times New Roman" panose="02020603050405020304" pitchFamily="18" charset="0"/>
                </a:rPr>
                <a:t>3</a:t>
              </a:r>
              <a:r>
                <a:rPr lang="en-GB" i="1" dirty="0">
                  <a:latin typeface="Times New Roman" panose="02020603050405020304" pitchFamily="18" charset="0"/>
                </a:rPr>
                <a:t> …)</a:t>
              </a:r>
            </a:p>
          </p:txBody>
        </p:sp>
        <p:sp>
          <p:nvSpPr>
            <p:cNvPr id="17" name="Line 6"/>
            <p:cNvSpPr>
              <a:spLocks noChangeShapeType="1"/>
            </p:cNvSpPr>
            <p:nvPr/>
          </p:nvSpPr>
          <p:spPr bwMode="auto">
            <a:xfrm flipH="1" flipV="1">
              <a:off x="5029200" y="2692400"/>
              <a:ext cx="83820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Line 7"/>
            <p:cNvSpPr>
              <a:spLocks noChangeShapeType="1"/>
            </p:cNvSpPr>
            <p:nvPr/>
          </p:nvSpPr>
          <p:spPr bwMode="auto">
            <a:xfrm flipH="1" flipV="1">
              <a:off x="4876800" y="2844800"/>
              <a:ext cx="6096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Line 8"/>
            <p:cNvSpPr>
              <a:spLocks noChangeShapeType="1"/>
            </p:cNvSpPr>
            <p:nvPr/>
          </p:nvSpPr>
          <p:spPr bwMode="auto">
            <a:xfrm flipH="1" flipV="1">
              <a:off x="4724400" y="2921000"/>
              <a:ext cx="3810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Line 9"/>
            <p:cNvSpPr>
              <a:spLocks noChangeShapeType="1"/>
            </p:cNvSpPr>
            <p:nvPr/>
          </p:nvSpPr>
          <p:spPr bwMode="auto">
            <a:xfrm flipV="1">
              <a:off x="2971800" y="2692400"/>
              <a:ext cx="83820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Line 10"/>
            <p:cNvSpPr>
              <a:spLocks noChangeShapeType="1"/>
            </p:cNvSpPr>
            <p:nvPr/>
          </p:nvSpPr>
          <p:spPr bwMode="auto">
            <a:xfrm flipV="1">
              <a:off x="3429000" y="2844800"/>
              <a:ext cx="5334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Line 11"/>
            <p:cNvSpPr>
              <a:spLocks noChangeShapeType="1"/>
            </p:cNvSpPr>
            <p:nvPr/>
          </p:nvSpPr>
          <p:spPr bwMode="auto">
            <a:xfrm flipV="1">
              <a:off x="3810000" y="2921000"/>
              <a:ext cx="3048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Line 12"/>
            <p:cNvSpPr>
              <a:spLocks noChangeShapeType="1"/>
            </p:cNvSpPr>
            <p:nvPr/>
          </p:nvSpPr>
          <p:spPr bwMode="auto">
            <a:xfrm flipV="1">
              <a:off x="4191000" y="2997200"/>
              <a:ext cx="1524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Line 13"/>
            <p:cNvSpPr>
              <a:spLocks noChangeShapeType="1"/>
            </p:cNvSpPr>
            <p:nvPr/>
          </p:nvSpPr>
          <p:spPr bwMode="auto">
            <a:xfrm flipH="1" flipV="1">
              <a:off x="4505325" y="2997200"/>
              <a:ext cx="2286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Text Box 14"/>
            <p:cNvSpPr txBox="1">
              <a:spLocks noChangeArrowheads="1"/>
            </p:cNvSpPr>
            <p:nvPr/>
          </p:nvSpPr>
          <p:spPr bwMode="auto">
            <a:xfrm>
              <a:off x="2987675" y="4505326"/>
              <a:ext cx="5197475" cy="52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90000"/>
                <a:buBlip>
                  <a:blip r:embed="rId2"/>
                </a:buBlip>
                <a:defRPr sz="2400">
                  <a:solidFill>
                    <a:schemeClr val="tx1"/>
                  </a:solidFill>
                  <a:latin typeface="Tahoma" panose="020B0604030504040204" pitchFamily="34" charset="0"/>
                </a:defRPr>
              </a:lvl1pPr>
              <a:lvl2pPr marL="742950" indent="-285750">
                <a:spcBef>
                  <a:spcPct val="20000"/>
                </a:spcBef>
                <a:buSzPct val="80000"/>
                <a:buBlip>
                  <a:blip r:embed="rId3"/>
                </a:buBlip>
                <a:defRPr sz="2000">
                  <a:solidFill>
                    <a:schemeClr val="tx1"/>
                  </a:solidFill>
                  <a:latin typeface="Tahoma" panose="020B0604030504040204" pitchFamily="34" charset="0"/>
                </a:defRPr>
              </a:lvl2pPr>
              <a:lvl3pPr marL="1143000" indent="-228600">
                <a:spcBef>
                  <a:spcPct val="20000"/>
                </a:spcBef>
                <a:buSzPct val="70000"/>
                <a:buBlip>
                  <a:blip r:embed="rId4"/>
                </a:buBlip>
                <a:defRPr sz="20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GB" i="1" dirty="0">
                  <a:latin typeface="Times New Roman" panose="02020603050405020304" pitchFamily="18" charset="0"/>
                </a:rPr>
                <a:t>r = f( </a:t>
              </a:r>
              <a:r>
                <a:rPr lang="en-GB" b="1" i="1" dirty="0" err="1">
                  <a:latin typeface="Times New Roman" panose="02020603050405020304" pitchFamily="18" charset="0"/>
                </a:rPr>
                <a:t>i</a:t>
              </a:r>
              <a:r>
                <a:rPr lang="en-GB" b="1" i="1" dirty="0">
                  <a:latin typeface="Times New Roman" panose="02020603050405020304" pitchFamily="18" charset="0"/>
                </a:rPr>
                <a:t> </a:t>
              </a:r>
              <a:r>
                <a:rPr lang="en-GB" b="1" i="1" dirty="0">
                  <a:latin typeface="Times New Roman" panose="02020603050405020304" pitchFamily="18" charset="0"/>
                  <a:cs typeface="Times New Roman" panose="02020603050405020304" pitchFamily="18" charset="0"/>
                </a:rPr>
                <a:t>∙ </a:t>
              </a:r>
              <a:r>
                <a:rPr lang="en-GB" b="1" i="1" dirty="0" err="1">
                  <a:latin typeface="Times New Roman" panose="02020603050405020304" pitchFamily="18" charset="0"/>
                </a:rPr>
                <a:t>w</a:t>
              </a:r>
              <a:r>
                <a:rPr lang="en-GB" b="1" i="1" baseline="30000" dirty="0" err="1">
                  <a:latin typeface="Times New Roman" panose="02020603050405020304" pitchFamily="18" charset="0"/>
                </a:rPr>
                <a:t>T</a:t>
              </a:r>
              <a:r>
                <a:rPr lang="en-GB" b="1" i="1" baseline="30000" dirty="0">
                  <a:latin typeface="Times New Roman" panose="02020603050405020304" pitchFamily="18" charset="0"/>
                </a:rPr>
                <a:t> </a:t>
              </a:r>
              <a:r>
                <a:rPr lang="en-GB" i="1" dirty="0">
                  <a:latin typeface="Times New Roman" panose="02020603050405020304" pitchFamily="18" charset="0"/>
                </a:rPr>
                <a:t>)</a:t>
              </a:r>
            </a:p>
          </p:txBody>
        </p:sp>
      </p:grpSp>
    </p:spTree>
    <p:extLst>
      <p:ext uri="{BB962C8B-B14F-4D97-AF65-F5344CB8AC3E}">
        <p14:creationId xmlns:p14="http://schemas.microsoft.com/office/powerpoint/2010/main" val="141062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7650"/>
            <a:ext cx="3466728" cy="1143000"/>
          </a:xfrm>
        </p:spPr>
        <p:txBody>
          <a:bodyPr/>
          <a:lstStyle/>
          <a:p>
            <a:r>
              <a:rPr lang="en-US" dirty="0" err="1"/>
              <a:t>Sigmoids</a:t>
            </a:r>
            <a:endParaRPr lang="en-US" dirty="0"/>
          </a:p>
        </p:txBody>
      </p:sp>
      <p:pic>
        <p:nvPicPr>
          <p:cNvPr id="4" name="Picture 3"/>
          <p:cNvPicPr>
            <a:picLocks noChangeAspect="1"/>
          </p:cNvPicPr>
          <p:nvPr/>
        </p:nvPicPr>
        <p:blipFill>
          <a:blip r:embed="rId2"/>
          <a:stretch>
            <a:fillRect/>
          </a:stretch>
        </p:blipFill>
        <p:spPr>
          <a:xfrm>
            <a:off x="5508104" y="1268760"/>
            <a:ext cx="2592288" cy="4959673"/>
          </a:xfrm>
          <a:prstGeom prst="rect">
            <a:avLst/>
          </a:prstGeom>
        </p:spPr>
      </p:pic>
      <p:pic>
        <p:nvPicPr>
          <p:cNvPr id="2050" name="Picture 2" descr="Image result for logistic fun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844824"/>
            <a:ext cx="3192289" cy="21281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7584" y="4082244"/>
            <a:ext cx="2036135" cy="461665"/>
          </a:xfrm>
          <a:prstGeom prst="rect">
            <a:avLst/>
          </a:prstGeom>
        </p:spPr>
        <p:txBody>
          <a:bodyPr wrap="none">
            <a:spAutoFit/>
          </a:bodyPr>
          <a:lstStyle/>
          <a:p>
            <a:r>
              <a:rPr lang="en-US" dirty="0" err="1">
                <a:solidFill>
                  <a:schemeClr val="tx1"/>
                </a:solidFill>
              </a:rPr>
              <a:t>arctan</a:t>
            </a:r>
            <a:r>
              <a:rPr lang="en-US" dirty="0">
                <a:solidFill>
                  <a:schemeClr val="tx1"/>
                </a:solidFill>
              </a:rPr>
              <a:t> function</a:t>
            </a:r>
          </a:p>
        </p:txBody>
      </p:sp>
      <p:sp>
        <p:nvSpPr>
          <p:cNvPr id="7" name="Rectangle 6"/>
          <p:cNvSpPr/>
          <p:nvPr/>
        </p:nvSpPr>
        <p:spPr>
          <a:xfrm>
            <a:off x="5508104" y="430639"/>
            <a:ext cx="2789546" cy="830997"/>
          </a:xfrm>
          <a:prstGeom prst="rect">
            <a:avLst/>
          </a:prstGeom>
        </p:spPr>
        <p:txBody>
          <a:bodyPr wrap="none">
            <a:spAutoFit/>
          </a:bodyPr>
          <a:lstStyle/>
          <a:p>
            <a:r>
              <a:rPr lang="en-US" dirty="0">
                <a:solidFill>
                  <a:schemeClr val="tx1"/>
                </a:solidFill>
              </a:rPr>
              <a:t>Auditory nerve fiber </a:t>
            </a:r>
          </a:p>
          <a:p>
            <a:r>
              <a:rPr lang="en-US" dirty="0">
                <a:solidFill>
                  <a:schemeClr val="tx1"/>
                </a:solidFill>
              </a:rPr>
              <a:t>rate-level functions</a:t>
            </a:r>
          </a:p>
        </p:txBody>
      </p:sp>
      <p:pic>
        <p:nvPicPr>
          <p:cNvPr id="2056" name="Picture 8" descr="Image result for arctan functi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5804" y="4653136"/>
            <a:ext cx="3319264" cy="20514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27584" y="1383159"/>
            <a:ext cx="2190023" cy="461665"/>
          </a:xfrm>
          <a:prstGeom prst="rect">
            <a:avLst/>
          </a:prstGeom>
        </p:spPr>
        <p:txBody>
          <a:bodyPr wrap="none">
            <a:spAutoFit/>
          </a:bodyPr>
          <a:lstStyle/>
          <a:p>
            <a:r>
              <a:rPr lang="en-US" dirty="0">
                <a:solidFill>
                  <a:schemeClr val="tx1"/>
                </a:solidFill>
              </a:rPr>
              <a:t>logistic function</a:t>
            </a:r>
          </a:p>
        </p:txBody>
      </p:sp>
      <p:pic>
        <p:nvPicPr>
          <p:cNvPr id="9" name="Picture 8"/>
          <p:cNvPicPr>
            <a:picLocks noChangeAspect="1"/>
          </p:cNvPicPr>
          <p:nvPr/>
        </p:nvPicPr>
        <p:blipFill>
          <a:blip r:embed="rId5"/>
          <a:stretch>
            <a:fillRect/>
          </a:stretch>
        </p:blipFill>
        <p:spPr>
          <a:xfrm>
            <a:off x="3124076" y="1264024"/>
            <a:ext cx="1476375" cy="609600"/>
          </a:xfrm>
          <a:prstGeom prst="rect">
            <a:avLst/>
          </a:prstGeom>
        </p:spPr>
      </p:pic>
    </p:spTree>
    <p:extLst>
      <p:ext uri="{BB962C8B-B14F-4D97-AF65-F5344CB8AC3E}">
        <p14:creationId xmlns:p14="http://schemas.microsoft.com/office/powerpoint/2010/main" val="268473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85800"/>
            <a:ext cx="8229600" cy="1143000"/>
          </a:xfrm>
        </p:spPr>
        <p:txBody>
          <a:bodyPr/>
          <a:lstStyle/>
          <a:p>
            <a:r>
              <a:rPr lang="en-US" dirty="0"/>
              <a:t>Neurons vs. Statistical Modelling</a:t>
            </a:r>
          </a:p>
        </p:txBody>
      </p:sp>
      <p:sp>
        <p:nvSpPr>
          <p:cNvPr id="3" name="Content Placeholder 2"/>
          <p:cNvSpPr>
            <a:spLocks noGrp="1"/>
          </p:cNvSpPr>
          <p:nvPr>
            <p:ph idx="1"/>
          </p:nvPr>
        </p:nvSpPr>
        <p:spPr>
          <a:xfrm>
            <a:off x="457200" y="2215405"/>
            <a:ext cx="8229600" cy="4525963"/>
          </a:xfrm>
        </p:spPr>
        <p:txBody>
          <a:bodyPr/>
          <a:lstStyle/>
          <a:p>
            <a:r>
              <a:rPr lang="en-US" sz="2400" dirty="0"/>
              <a:t>For the statistics geeks among you, you might find it useful to think of a linear neuron as a device for computing a linear multiple regression, and an LN neuron as a device for calculating a logistic regression. </a:t>
            </a:r>
          </a:p>
          <a:p>
            <a:r>
              <a:rPr lang="en-US" sz="2400" dirty="0"/>
              <a:t>If you aren’t a statistics geek, don’t worry about it.</a:t>
            </a:r>
          </a:p>
        </p:txBody>
      </p:sp>
    </p:spTree>
    <p:extLst>
      <p:ext uri="{BB962C8B-B14F-4D97-AF65-F5344CB8AC3E}">
        <p14:creationId xmlns:p14="http://schemas.microsoft.com/office/powerpoint/2010/main" val="4001369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dirty="0"/>
              <a:t>Receptive Field Models</a:t>
            </a:r>
          </a:p>
        </p:txBody>
      </p:sp>
      <p:sp>
        <p:nvSpPr>
          <p:cNvPr id="3" name="Content Placeholder 2"/>
          <p:cNvSpPr>
            <a:spLocks noGrp="1"/>
          </p:cNvSpPr>
          <p:nvPr>
            <p:ph idx="1"/>
          </p:nvPr>
        </p:nvSpPr>
        <p:spPr>
          <a:xfrm>
            <a:off x="457200" y="1268760"/>
            <a:ext cx="8229600" cy="4525963"/>
          </a:xfrm>
        </p:spPr>
        <p:txBody>
          <a:bodyPr/>
          <a:lstStyle/>
          <a:p>
            <a:r>
              <a:rPr lang="en-US" sz="2400" dirty="0"/>
              <a:t>Sometimes one can model the input-output relationships of sensory neurons simply as a “weight matrix” which says what the synaptic weight of each given “spatial” or “auditory frequency channel” would be.</a:t>
            </a:r>
          </a:p>
          <a:p>
            <a:r>
              <a:rPr lang="en-US" sz="2400" dirty="0"/>
              <a:t>Examples: </a:t>
            </a:r>
          </a:p>
          <a:p>
            <a:pPr lvl="1"/>
            <a:r>
              <a:rPr lang="en-US" sz="2400" dirty="0"/>
              <a:t>center-surround receptive fields in retina or LGN</a:t>
            </a:r>
          </a:p>
          <a:p>
            <a:pPr lvl="1"/>
            <a:r>
              <a:rPr lang="en-US" sz="2400" dirty="0"/>
              <a:t>Simple cell receptive fields in V1</a:t>
            </a:r>
          </a:p>
          <a:p>
            <a:pPr lvl="1"/>
            <a:r>
              <a:rPr lang="en-US" sz="2400" dirty="0" err="1"/>
              <a:t>Spectro</a:t>
            </a:r>
            <a:r>
              <a:rPr lang="en-US" sz="2400" dirty="0"/>
              <a:t>-temporal receptive fields in auditory structures</a:t>
            </a:r>
          </a:p>
          <a:p>
            <a:r>
              <a:rPr lang="en-US" sz="2400" dirty="0"/>
              <a:t>Such linear or LN models of sensory neurons make it very easy to predict what the response to any arbitrary stimulus should be (-&gt; predictive power and falsifiability).</a:t>
            </a:r>
          </a:p>
        </p:txBody>
      </p:sp>
    </p:spTree>
    <p:extLst>
      <p:ext uri="{BB962C8B-B14F-4D97-AF65-F5344CB8AC3E}">
        <p14:creationId xmlns:p14="http://schemas.microsoft.com/office/powerpoint/2010/main" val="1984280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4798933" cy="2954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Rectangle 2"/>
          <p:cNvSpPr>
            <a:spLocks noGrp="1" noChangeArrowheads="1"/>
          </p:cNvSpPr>
          <p:nvPr>
            <p:ph type="title"/>
          </p:nvPr>
        </p:nvSpPr>
        <p:spPr>
          <a:xfrm>
            <a:off x="323850" y="476250"/>
            <a:ext cx="8280400" cy="436563"/>
          </a:xfrm>
        </p:spPr>
        <p:txBody>
          <a:bodyPr/>
          <a:lstStyle/>
          <a:p>
            <a:pPr eaLnBrk="1" hangingPunct="1"/>
            <a:r>
              <a:rPr lang="en-GB" sz="2800" dirty="0"/>
              <a:t>Difference of Gaussians (</a:t>
            </a:r>
            <a:r>
              <a:rPr lang="en-GB" sz="2800" dirty="0" err="1"/>
              <a:t>DoG</a:t>
            </a:r>
            <a:r>
              <a:rPr lang="en-GB" sz="2800" dirty="0"/>
              <a:t>) Model of Retinal Ganglion Cell Receptive Fields</a:t>
            </a:r>
          </a:p>
        </p:txBody>
      </p:sp>
      <p:sp>
        <p:nvSpPr>
          <p:cNvPr id="40963" name="Rectangle 3"/>
          <p:cNvSpPr>
            <a:spLocks noGrp="1" noChangeArrowheads="1"/>
          </p:cNvSpPr>
          <p:nvPr>
            <p:ph type="body" idx="1"/>
          </p:nvPr>
        </p:nvSpPr>
        <p:spPr>
          <a:xfrm>
            <a:off x="4671764" y="1337741"/>
            <a:ext cx="4472236" cy="5043587"/>
          </a:xfrm>
        </p:spPr>
        <p:txBody>
          <a:bodyPr/>
          <a:lstStyle/>
          <a:p>
            <a:pPr eaLnBrk="1" hangingPunct="1"/>
            <a:r>
              <a:rPr lang="en-GB" sz="2000" dirty="0" err="1"/>
              <a:t>DoG</a:t>
            </a:r>
            <a:r>
              <a:rPr lang="en-GB" sz="2000" dirty="0"/>
              <a:t> models posit that the “weight” of a spot of light on the retina as a function of distance from the receptive field </a:t>
            </a:r>
            <a:r>
              <a:rPr lang="en-GB" sz="2000" dirty="0" err="1"/>
              <a:t>center</a:t>
            </a:r>
            <a:r>
              <a:rPr lang="en-GB" sz="2000" dirty="0"/>
              <a:t> is given by a broad inhibitory (negative, surround) bell curve and a sharp excitatory (positive, </a:t>
            </a:r>
            <a:r>
              <a:rPr lang="en-GB" sz="2000" dirty="0" err="1"/>
              <a:t>center</a:t>
            </a:r>
            <a:r>
              <a:rPr lang="en-GB" sz="2000" dirty="0"/>
              <a:t>) bell curve.</a:t>
            </a:r>
          </a:p>
          <a:p>
            <a:pPr eaLnBrk="1" hangingPunct="1"/>
            <a:r>
              <a:rPr lang="en-GB" sz="2000" dirty="0"/>
              <a:t>The centre-surround structure of Retinal Ganglion Cells turns them into “spatial frequency filters”. Larger RGC receptive fields are tuned to “coarsely grained” structure in the visual scene, while smaller RFs are tuned to fine grain structure.</a:t>
            </a:r>
            <a:endParaRPr lang="en-US" sz="2000" dirty="0"/>
          </a:p>
        </p:txBody>
      </p:sp>
    </p:spTree>
    <p:extLst>
      <p:ext uri="{BB962C8B-B14F-4D97-AF65-F5344CB8AC3E}">
        <p14:creationId xmlns:p14="http://schemas.microsoft.com/office/powerpoint/2010/main" val="516372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50825" y="260350"/>
            <a:ext cx="6248400" cy="1076325"/>
          </a:xfrm>
        </p:spPr>
        <p:txBody>
          <a:bodyPr/>
          <a:lstStyle/>
          <a:p>
            <a:pPr eaLnBrk="1" hangingPunct="1"/>
            <a:r>
              <a:rPr lang="en-GB"/>
              <a:t>The Gabor Filter Model of </a:t>
            </a:r>
            <a:r>
              <a:rPr lang="en-US"/>
              <a:t>V1 </a:t>
            </a:r>
            <a:r>
              <a:rPr lang="en-GB"/>
              <a:t>Simple Cells</a:t>
            </a:r>
            <a:endParaRPr lang="en-US"/>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989138"/>
            <a:ext cx="5562600" cy="4171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descr="LGNtoSimpl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1916113"/>
            <a:ext cx="2905125" cy="3527425"/>
          </a:xfr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Text Box 6"/>
          <p:cNvSpPr txBox="1">
            <a:spLocks noChangeArrowheads="1"/>
          </p:cNvSpPr>
          <p:nvPr/>
        </p:nvSpPr>
        <p:spPr bwMode="auto">
          <a:xfrm>
            <a:off x="0" y="1484313"/>
            <a:ext cx="3424238" cy="32226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90000"/>
              <a:buBlip>
                <a:blip r:embed="rId5"/>
              </a:buBlip>
              <a:defRPr sz="2400">
                <a:solidFill>
                  <a:schemeClr val="tx1"/>
                </a:solidFill>
                <a:latin typeface="Tahoma" panose="020B0604030504040204" pitchFamily="34" charset="0"/>
              </a:defRPr>
            </a:lvl1pPr>
            <a:lvl2pPr marL="742950" indent="-285750">
              <a:spcBef>
                <a:spcPct val="20000"/>
              </a:spcBef>
              <a:buSzPct val="80000"/>
              <a:buBlip>
                <a:blip r:embed="rId6"/>
              </a:buBlip>
              <a:defRPr sz="2000">
                <a:solidFill>
                  <a:schemeClr val="tx1"/>
                </a:solidFill>
                <a:latin typeface="Tahoma" panose="020B0604030504040204" pitchFamily="34" charset="0"/>
              </a:defRPr>
            </a:lvl2pPr>
            <a:lvl3pPr marL="1143000" indent="-228600">
              <a:spcBef>
                <a:spcPct val="20000"/>
              </a:spcBef>
              <a:buSzPct val="70000"/>
              <a:buBlip>
                <a:blip r:embed="rId7"/>
              </a:buBlip>
              <a:defRPr sz="2000">
                <a:solidFill>
                  <a:schemeClr val="tx1"/>
                </a:solidFill>
                <a:latin typeface="Tahoma" panose="020B0604030504040204" pitchFamily="34" charset="0"/>
              </a:defRPr>
            </a:lvl3pPr>
            <a:lvl4pPr marL="1600200" indent="-228600">
              <a:spcBef>
                <a:spcPct val="20000"/>
              </a:spcBef>
              <a:buSzPct val="70000"/>
              <a:buBlip>
                <a:blip r:embed="rId8"/>
              </a:buBlip>
              <a:defRPr sz="2000">
                <a:solidFill>
                  <a:schemeClr val="tx1"/>
                </a:solidFill>
                <a:latin typeface="Tahoma" panose="020B0604030504040204" pitchFamily="34" charset="0"/>
              </a:defRPr>
            </a:lvl4pPr>
            <a:lvl5pPr marL="2057400" indent="-228600">
              <a:spcBef>
                <a:spcPct val="20000"/>
              </a:spcBef>
              <a:buSzPct val="70000"/>
              <a:buBlip>
                <a:blip r:embed="rId9"/>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anose="020B0604030504040204" pitchFamily="34" charset="0"/>
              </a:defRPr>
            </a:lvl9pPr>
          </a:lstStyle>
          <a:p>
            <a:pPr eaLnBrk="1" hangingPunct="1">
              <a:lnSpc>
                <a:spcPct val="90000"/>
              </a:lnSpc>
              <a:buFontTx/>
              <a:buNone/>
            </a:pPr>
            <a:r>
              <a:rPr lang="en-GB" sz="1600"/>
              <a:t>Retina-&gt;LGN-&gt;V1 simple cell: linear</a:t>
            </a:r>
            <a:endParaRPr lang="en-US" sz="1600"/>
          </a:p>
        </p:txBody>
      </p:sp>
    </p:spTree>
    <p:extLst>
      <p:ext uri="{BB962C8B-B14F-4D97-AF65-F5344CB8AC3E}">
        <p14:creationId xmlns:p14="http://schemas.microsoft.com/office/powerpoint/2010/main" val="1688161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8600" y="593725"/>
            <a:ext cx="4114800" cy="1076325"/>
          </a:xfrm>
        </p:spPr>
        <p:txBody>
          <a:bodyPr/>
          <a:lstStyle/>
          <a:p>
            <a:pPr eaLnBrk="1" hangingPunct="1"/>
            <a:r>
              <a:rPr lang="en-GB" dirty="0"/>
              <a:t>Binaural STRFs in A1</a:t>
            </a:r>
          </a:p>
        </p:txBody>
      </p:sp>
      <p:sp>
        <p:nvSpPr>
          <p:cNvPr id="65539" name="Rectangle 3"/>
          <p:cNvSpPr>
            <a:spLocks noChangeArrowheads="1"/>
          </p:cNvSpPr>
          <p:nvPr/>
        </p:nvSpPr>
        <p:spPr bwMode="auto">
          <a:xfrm>
            <a:off x="5334000" y="838200"/>
            <a:ext cx="3657600" cy="5791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eaLnBrk="1" hangingPunct="1">
              <a:lnSpc>
                <a:spcPct val="90000"/>
              </a:lnSpc>
              <a:buFontTx/>
              <a:buChar char="•"/>
            </a:pPr>
            <a:endParaRPr lang="en-US" sz="2000"/>
          </a:p>
        </p:txBody>
      </p:sp>
      <p:pic>
        <p:nvPicPr>
          <p:cNvPr id="6554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8300" y="1525588"/>
            <a:ext cx="2379663"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2575" y="1712913"/>
            <a:ext cx="100647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2" name="Text Box 6"/>
          <p:cNvSpPr txBox="1">
            <a:spLocks noChangeArrowheads="1"/>
          </p:cNvSpPr>
          <p:nvPr/>
        </p:nvSpPr>
        <p:spPr bwMode="auto">
          <a:xfrm rot="-5400000">
            <a:off x="4683125" y="3025775"/>
            <a:ext cx="156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eaLnBrk="1" hangingPunct="1">
              <a:spcBef>
                <a:spcPct val="0"/>
              </a:spcBef>
              <a:buSzTx/>
              <a:buFontTx/>
              <a:buNone/>
            </a:pPr>
            <a:r>
              <a:rPr lang="en-GB" sz="1400" b="1">
                <a:latin typeface="Arial" panose="020B0604020202020204" pitchFamily="34" charset="0"/>
              </a:rPr>
              <a:t>Frequency [kHz]</a:t>
            </a:r>
          </a:p>
        </p:txBody>
      </p:sp>
      <p:sp>
        <p:nvSpPr>
          <p:cNvPr id="65543" name="Line 7"/>
          <p:cNvSpPr>
            <a:spLocks noChangeShapeType="1"/>
          </p:cNvSpPr>
          <p:nvPr/>
        </p:nvSpPr>
        <p:spPr bwMode="auto">
          <a:xfrm flipH="1">
            <a:off x="7772400" y="3324225"/>
            <a:ext cx="228600" cy="0"/>
          </a:xfrm>
          <a:prstGeom prst="line">
            <a:avLst/>
          </a:prstGeom>
          <a:noFill/>
          <a:ln w="57150">
            <a:solidFill>
              <a:srgbClr val="CC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544" name="Text Box 8"/>
          <p:cNvSpPr txBox="1">
            <a:spLocks noChangeArrowheads="1"/>
          </p:cNvSpPr>
          <p:nvPr/>
        </p:nvSpPr>
        <p:spPr bwMode="auto">
          <a:xfrm>
            <a:off x="0" y="2667000"/>
            <a:ext cx="52292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lgn="r" eaLnBrk="1" hangingPunct="1">
              <a:spcBef>
                <a:spcPct val="0"/>
              </a:spcBef>
              <a:buSzTx/>
              <a:buFontTx/>
              <a:buNone/>
            </a:pPr>
            <a:r>
              <a:rPr lang="en-US" i="1">
                <a:solidFill>
                  <a:srgbClr val="545472"/>
                </a:solidFill>
                <a:latin typeface="Times New Roman" panose="02020603050405020304" pitchFamily="18" charset="0"/>
              </a:rPr>
              <a:t>r(t) = i</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 + i</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 ...</a:t>
            </a:r>
            <a:br>
              <a:rPr lang="en-US" i="1">
                <a:solidFill>
                  <a:srgbClr val="545472"/>
                </a:solidFill>
                <a:latin typeface="Times New Roman" panose="02020603050405020304" pitchFamily="18" charset="0"/>
              </a:rPr>
            </a:br>
            <a:r>
              <a:rPr lang="en-US" i="1">
                <a:solidFill>
                  <a:srgbClr val="545472"/>
                </a:solidFill>
                <a:latin typeface="Times New Roman" panose="02020603050405020304" pitchFamily="18" charset="0"/>
              </a:rPr>
              <a:t>+ i</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 + i</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 ...</a:t>
            </a:r>
            <a:endParaRPr lang="en-US">
              <a:latin typeface="Times New Roman" panose="02020603050405020304" pitchFamily="18" charset="0"/>
            </a:endParaRPr>
          </a:p>
          <a:p>
            <a:pPr algn="r" eaLnBrk="1" hangingPunct="1">
              <a:spcBef>
                <a:spcPct val="0"/>
              </a:spcBef>
              <a:buSzTx/>
              <a:buFontTx/>
              <a:buNone/>
            </a:pPr>
            <a:r>
              <a:rPr lang="en-US" i="1">
                <a:solidFill>
                  <a:srgbClr val="545472"/>
                </a:solidFill>
                <a:latin typeface="Times New Roman" panose="02020603050405020304" pitchFamily="18" charset="0"/>
              </a:rPr>
              <a:t>+ i</a:t>
            </a:r>
            <a:r>
              <a:rPr lang="en-US" i="1" baseline="-25000">
                <a:solidFill>
                  <a:srgbClr val="545472"/>
                </a:solidFill>
                <a:latin typeface="Times New Roman" panose="02020603050405020304" pitchFamily="18" charset="0"/>
              </a:rPr>
              <a:t>3</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3</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1</a:t>
            </a:r>
            <a:r>
              <a:rPr lang="en-US" i="1">
                <a:solidFill>
                  <a:srgbClr val="545472"/>
                </a:solidFill>
                <a:latin typeface="Times New Roman" panose="02020603050405020304" pitchFamily="18" charset="0"/>
              </a:rPr>
              <a:t>) + i</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a:solidFill>
                  <a:srgbClr val="545472"/>
                </a:solidFill>
                <a:latin typeface="Times New Roman" panose="02020603050405020304" pitchFamily="18" charset="0"/>
              </a:rPr>
              <a:t> w</a:t>
            </a:r>
            <a:r>
              <a:rPr lang="en-US" i="1" baseline="-25000">
                <a:solidFill>
                  <a:srgbClr val="545472"/>
                </a:solidFill>
                <a:latin typeface="Times New Roman" panose="02020603050405020304" pitchFamily="18" charset="0"/>
              </a:rPr>
              <a:t>3</a:t>
            </a:r>
            <a:r>
              <a:rPr lang="en-US" i="1">
                <a:solidFill>
                  <a:srgbClr val="545472"/>
                </a:solidFill>
                <a:latin typeface="Times New Roman" panose="02020603050405020304" pitchFamily="18" charset="0"/>
              </a:rPr>
              <a:t>(</a:t>
            </a:r>
            <a:r>
              <a:rPr lang="en-US" i="1">
                <a:solidFill>
                  <a:srgbClr val="545472"/>
                </a:solidFill>
                <a:latin typeface="Times New Roman" panose="02020603050405020304" pitchFamily="18" charset="0"/>
                <a:sym typeface="Symbol" panose="05050102010706020507" pitchFamily="18" charset="2"/>
              </a:rPr>
              <a:t></a:t>
            </a:r>
            <a:r>
              <a:rPr lang="en-US" i="1" baseline="-25000">
                <a:solidFill>
                  <a:srgbClr val="545472"/>
                </a:solidFill>
                <a:latin typeface="Times New Roman" panose="02020603050405020304" pitchFamily="18" charset="0"/>
              </a:rPr>
              <a:t>2</a:t>
            </a:r>
            <a:r>
              <a:rPr lang="en-US" i="1">
                <a:solidFill>
                  <a:srgbClr val="545472"/>
                </a:solidFill>
                <a:latin typeface="Times New Roman" panose="02020603050405020304" pitchFamily="18" charset="0"/>
              </a:rPr>
              <a:t>)+ ...</a:t>
            </a:r>
            <a:endParaRPr lang="en-US">
              <a:latin typeface="Times New Roman" panose="02020603050405020304" pitchFamily="18" charset="0"/>
            </a:endParaRPr>
          </a:p>
          <a:p>
            <a:pPr algn="r" eaLnBrk="1" hangingPunct="1">
              <a:spcBef>
                <a:spcPct val="0"/>
              </a:spcBef>
              <a:buSzTx/>
              <a:buFontTx/>
              <a:buNone/>
            </a:pPr>
            <a:endParaRPr lang="en-GB">
              <a:latin typeface="Times New Roman" panose="02020603050405020304" pitchFamily="18" charset="0"/>
            </a:endParaRPr>
          </a:p>
        </p:txBody>
      </p:sp>
      <p:sp>
        <p:nvSpPr>
          <p:cNvPr id="65545" name="Text Box 9"/>
          <p:cNvSpPr txBox="1">
            <a:spLocks noChangeArrowheads="1"/>
          </p:cNvSpPr>
          <p:nvPr/>
        </p:nvSpPr>
        <p:spPr bwMode="auto">
          <a:xfrm>
            <a:off x="6858000" y="5000625"/>
            <a:ext cx="852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eaLnBrk="1" hangingPunct="1">
              <a:spcBef>
                <a:spcPct val="0"/>
              </a:spcBef>
              <a:buSzTx/>
              <a:buFontTx/>
              <a:buNone/>
            </a:pPr>
            <a:r>
              <a:rPr lang="en-GB" sz="1400" b="1">
                <a:latin typeface="Arial" panose="020B0604020202020204" pitchFamily="34" charset="0"/>
              </a:rPr>
              <a:t>Latency</a:t>
            </a:r>
          </a:p>
        </p:txBody>
      </p:sp>
      <p:sp>
        <p:nvSpPr>
          <p:cNvPr id="65546" name="Text Box 10"/>
          <p:cNvSpPr txBox="1">
            <a:spLocks noChangeArrowheads="1"/>
          </p:cNvSpPr>
          <p:nvPr/>
        </p:nvSpPr>
        <p:spPr bwMode="auto">
          <a:xfrm>
            <a:off x="6218238" y="1143000"/>
            <a:ext cx="11731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lgn="ctr" eaLnBrk="1" hangingPunct="1">
              <a:spcBef>
                <a:spcPct val="0"/>
              </a:spcBef>
              <a:buSzTx/>
              <a:buFontTx/>
              <a:buNone/>
            </a:pPr>
            <a:r>
              <a:rPr lang="en-GB" sz="1600" b="1" dirty="0">
                <a:latin typeface="Arial" panose="020B0604020202020204" pitchFamily="34" charset="0"/>
              </a:rPr>
              <a:t>STRF </a:t>
            </a:r>
          </a:p>
          <a:p>
            <a:pPr algn="ctr" eaLnBrk="1" hangingPunct="1">
              <a:spcBef>
                <a:spcPct val="0"/>
              </a:spcBef>
              <a:buSzTx/>
              <a:buFontTx/>
              <a:buNone/>
            </a:pPr>
            <a:r>
              <a:rPr lang="en-GB" sz="1600" b="1" dirty="0">
                <a:latin typeface="Arial" panose="020B0604020202020204" pitchFamily="34" charset="0"/>
              </a:rPr>
              <a:t>“</a:t>
            </a:r>
            <a:r>
              <a:rPr lang="en-GB" sz="1600" b="1" dirty="0">
                <a:latin typeface="Times New Roman" panose="02020603050405020304" pitchFamily="18" charset="0"/>
              </a:rPr>
              <a:t>w matrix</a:t>
            </a:r>
            <a:r>
              <a:rPr lang="en-GB" sz="1600" b="1" dirty="0">
                <a:latin typeface="Arial" panose="020B0604020202020204" pitchFamily="34" charset="0"/>
              </a:rPr>
              <a:t>”</a:t>
            </a:r>
          </a:p>
        </p:txBody>
      </p:sp>
      <p:sp>
        <p:nvSpPr>
          <p:cNvPr id="65547" name="Text Box 11"/>
          <p:cNvSpPr txBox="1">
            <a:spLocks noChangeArrowheads="1"/>
          </p:cNvSpPr>
          <p:nvPr/>
        </p:nvSpPr>
        <p:spPr bwMode="auto">
          <a:xfrm>
            <a:off x="7953375" y="1149350"/>
            <a:ext cx="1038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90000"/>
              <a:buBlip>
                <a:blip r:embed="rId3"/>
              </a:buBlip>
              <a:defRPr sz="2400">
                <a:solidFill>
                  <a:schemeClr val="tx1"/>
                </a:solidFill>
                <a:latin typeface="Tahoma" panose="020B0604030504040204" pitchFamily="34" charset="0"/>
              </a:defRPr>
            </a:lvl1pPr>
            <a:lvl2pPr marL="742950" indent="-285750">
              <a:spcBef>
                <a:spcPct val="20000"/>
              </a:spcBef>
              <a:buSzPct val="80000"/>
              <a:buBlip>
                <a:blip r:embed="rId4"/>
              </a:buBlip>
              <a:defRPr sz="2000">
                <a:solidFill>
                  <a:schemeClr val="tx1"/>
                </a:solidFill>
                <a:latin typeface="Tahoma" panose="020B0604030504040204" pitchFamily="34" charset="0"/>
              </a:defRPr>
            </a:lvl2pPr>
            <a:lvl3pPr marL="1143000" indent="-228600">
              <a:spcBef>
                <a:spcPct val="20000"/>
              </a:spcBef>
              <a:buSzPct val="70000"/>
              <a:buBlip>
                <a:blip r:embed="rId5"/>
              </a:buBlip>
              <a:defRPr sz="20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lgn="ctr" eaLnBrk="1" hangingPunct="1">
              <a:spcBef>
                <a:spcPct val="0"/>
              </a:spcBef>
              <a:buSzTx/>
              <a:buFontTx/>
              <a:buNone/>
            </a:pPr>
            <a:r>
              <a:rPr lang="en-GB" sz="1600" b="1">
                <a:latin typeface="Arial" panose="020B0604020202020204" pitchFamily="34" charset="0"/>
              </a:rPr>
              <a:t>Input</a:t>
            </a:r>
            <a:br>
              <a:rPr lang="en-GB" sz="1600" b="1">
                <a:latin typeface="Arial" panose="020B0604020202020204" pitchFamily="34" charset="0"/>
              </a:rPr>
            </a:br>
            <a:r>
              <a:rPr lang="en-GB" sz="1600" b="1">
                <a:latin typeface="Arial" panose="020B0604020202020204" pitchFamily="34" charset="0"/>
              </a:rPr>
              <a:t>“</a:t>
            </a:r>
            <a:r>
              <a:rPr lang="en-GB" sz="1600" b="1">
                <a:latin typeface="Times New Roman" panose="02020603050405020304" pitchFamily="18" charset="0"/>
              </a:rPr>
              <a:t>i vector</a:t>
            </a:r>
            <a:r>
              <a:rPr lang="en-GB" sz="1600" b="1">
                <a:latin typeface="Arial" panose="020B0604020202020204" pitchFamily="34" charset="0"/>
              </a:rPr>
              <a:t>”</a:t>
            </a:r>
          </a:p>
        </p:txBody>
      </p:sp>
      <p:pic>
        <p:nvPicPr>
          <p:cNvPr id="65548"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5267325"/>
            <a:ext cx="2514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9" name="Line 13"/>
          <p:cNvSpPr>
            <a:spLocks noChangeShapeType="1"/>
          </p:cNvSpPr>
          <p:nvPr/>
        </p:nvSpPr>
        <p:spPr bwMode="auto">
          <a:xfrm rot="16200000" flipH="1">
            <a:off x="6591300" y="5219700"/>
            <a:ext cx="228600" cy="0"/>
          </a:xfrm>
          <a:prstGeom prst="line">
            <a:avLst/>
          </a:prstGeom>
          <a:noFill/>
          <a:ln w="57150">
            <a:solidFill>
              <a:srgbClr val="CC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Rectangle 1"/>
          <p:cNvSpPr/>
          <p:nvPr/>
        </p:nvSpPr>
        <p:spPr>
          <a:xfrm>
            <a:off x="412731" y="5910560"/>
            <a:ext cx="3151825" cy="400110"/>
          </a:xfrm>
          <a:prstGeom prst="rect">
            <a:avLst/>
          </a:prstGeom>
        </p:spPr>
        <p:txBody>
          <a:bodyPr wrap="none">
            <a:spAutoFit/>
          </a:bodyPr>
          <a:lstStyle/>
          <a:p>
            <a:r>
              <a:rPr lang="en-US" sz="2000" dirty="0" err="1">
                <a:solidFill>
                  <a:schemeClr val="tx1"/>
                </a:solidFill>
              </a:rPr>
              <a:t>Schnupp</a:t>
            </a:r>
            <a:r>
              <a:rPr lang="en-US" sz="2000" dirty="0">
                <a:solidFill>
                  <a:schemeClr val="tx1"/>
                </a:solidFill>
              </a:rPr>
              <a:t> et al, Nature (2001)</a:t>
            </a:r>
          </a:p>
        </p:txBody>
      </p:sp>
    </p:spTree>
    <p:extLst>
      <p:ext uri="{BB962C8B-B14F-4D97-AF65-F5344CB8AC3E}">
        <p14:creationId xmlns:p14="http://schemas.microsoft.com/office/powerpoint/2010/main" val="2288697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143000"/>
          </a:xfrm>
        </p:spPr>
        <p:txBody>
          <a:bodyPr/>
          <a:lstStyle/>
          <a:p>
            <a:r>
              <a:rPr lang="en-US" dirty="0"/>
              <a:t>Break</a:t>
            </a:r>
          </a:p>
        </p:txBody>
      </p:sp>
    </p:spTree>
    <p:extLst>
      <p:ext uri="{BB962C8B-B14F-4D97-AF65-F5344CB8AC3E}">
        <p14:creationId xmlns:p14="http://schemas.microsoft.com/office/powerpoint/2010/main" val="768748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algn="l" eaLnBrk="1" hangingPunct="1"/>
            <a:r>
              <a:rPr lang="en-GB" altLang="en-US" sz="4000" dirty="0"/>
              <a:t>Part 2:</a:t>
            </a:r>
            <a:br>
              <a:rPr lang="en-GB" altLang="en-US" sz="4000" dirty="0"/>
            </a:br>
            <a:r>
              <a:rPr lang="en-GB" altLang="en-US" sz="4000" dirty="0"/>
              <a:t>Using the brain to inspire new types of computers:</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2348880"/>
            <a:ext cx="8229600" cy="3312368"/>
          </a:xfrm>
        </p:spPr>
        <p:txBody>
          <a:bodyPr/>
          <a:lstStyle/>
          <a:p>
            <a:pPr eaLnBrk="1" hangingPunct="1">
              <a:lnSpc>
                <a:spcPct val="90000"/>
              </a:lnSpc>
            </a:pPr>
            <a:r>
              <a:rPr lang="en-GB" altLang="en-US" sz="2600" dirty="0"/>
              <a:t>The perceptron</a:t>
            </a:r>
          </a:p>
          <a:p>
            <a:pPr eaLnBrk="1" hangingPunct="1">
              <a:lnSpc>
                <a:spcPct val="90000"/>
              </a:lnSpc>
            </a:pPr>
            <a:r>
              <a:rPr lang="en-GB" altLang="en-US" sz="2600" dirty="0"/>
              <a:t>Multilayer </a:t>
            </a:r>
            <a:r>
              <a:rPr lang="en-GB" altLang="en-US" sz="2600" dirty="0" err="1"/>
              <a:t>perceptrons</a:t>
            </a:r>
            <a:endParaRPr lang="en-GB" altLang="en-US" sz="2600" dirty="0"/>
          </a:p>
          <a:p>
            <a:pPr eaLnBrk="1" hangingPunct="1">
              <a:lnSpc>
                <a:spcPct val="90000"/>
              </a:lnSpc>
            </a:pPr>
            <a:r>
              <a:rPr lang="en-GB" altLang="en-US" sz="2600" dirty="0"/>
              <a:t>“Deep” neural networks</a:t>
            </a:r>
          </a:p>
          <a:p>
            <a:pPr eaLnBrk="1" hangingPunct="1">
              <a:lnSpc>
                <a:spcPct val="90000"/>
              </a:lnSpc>
            </a:pPr>
            <a:r>
              <a:rPr lang="en-GB" altLang="en-US" sz="2600" dirty="0"/>
              <a:t>The perceptron learning rule and error backpropagation</a:t>
            </a:r>
          </a:p>
          <a:p>
            <a:pPr eaLnBrk="1" hangingPunct="1">
              <a:lnSpc>
                <a:spcPct val="90000"/>
              </a:lnSpc>
            </a:pPr>
            <a:r>
              <a:rPr lang="en-GB" altLang="en-US" sz="2600" dirty="0"/>
              <a:t>Unsupervised learning</a:t>
            </a:r>
          </a:p>
          <a:p>
            <a:pPr eaLnBrk="1" hangingPunct="1">
              <a:lnSpc>
                <a:spcPct val="90000"/>
              </a:lnSpc>
            </a:pPr>
            <a:r>
              <a:rPr lang="en-GB" altLang="en-US" sz="2600" dirty="0"/>
              <a:t>Reinforcement learning, TD Gammon</a:t>
            </a:r>
          </a:p>
          <a:p>
            <a:pPr eaLnBrk="1" hangingPunct="1">
              <a:lnSpc>
                <a:spcPct val="90000"/>
              </a:lnSpc>
            </a:pPr>
            <a:r>
              <a:rPr lang="en-GB" altLang="en-US" sz="2600" dirty="0"/>
              <a:t>Recurrent artificial neural networks.</a:t>
            </a:r>
          </a:p>
          <a:p>
            <a:pPr eaLnBrk="1" hangingPunct="1">
              <a:lnSpc>
                <a:spcPct val="90000"/>
              </a:lnSpc>
              <a:buFontTx/>
              <a:buNone/>
            </a:pPr>
            <a:endParaRPr lang="en-GB" altLang="en-US" sz="2600" dirty="0"/>
          </a:p>
        </p:txBody>
      </p:sp>
    </p:spTree>
    <p:extLst>
      <p:ext uri="{BB962C8B-B14F-4D97-AF65-F5344CB8AC3E}">
        <p14:creationId xmlns:p14="http://schemas.microsoft.com/office/powerpoint/2010/main" val="306775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9443392" cy="993775"/>
          </a:xfrm>
        </p:spPr>
        <p:txBody>
          <a:bodyPr/>
          <a:lstStyle/>
          <a:p>
            <a:pPr algn="l" eaLnBrk="1" hangingPunct="1"/>
            <a:r>
              <a:rPr lang="en-GB" altLang="en-US" sz="4000" dirty="0"/>
              <a:t>Part 1:</a:t>
            </a:r>
            <a:br>
              <a:rPr lang="en-GB" altLang="en-US" sz="4000" dirty="0"/>
            </a:br>
            <a:r>
              <a:rPr lang="en-GB" altLang="en-US" sz="4000" dirty="0"/>
              <a:t>Using computers to model the brain:</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2060848"/>
            <a:ext cx="8229600" cy="3312368"/>
          </a:xfrm>
        </p:spPr>
        <p:txBody>
          <a:bodyPr/>
          <a:lstStyle/>
          <a:p>
            <a:pPr eaLnBrk="1" hangingPunct="1">
              <a:lnSpc>
                <a:spcPct val="90000"/>
              </a:lnSpc>
            </a:pPr>
            <a:r>
              <a:rPr lang="en-GB" altLang="en-US" sz="2800" dirty="0"/>
              <a:t>Simple versus complex models</a:t>
            </a:r>
          </a:p>
          <a:p>
            <a:pPr eaLnBrk="1" hangingPunct="1">
              <a:lnSpc>
                <a:spcPct val="90000"/>
              </a:lnSpc>
            </a:pPr>
            <a:r>
              <a:rPr lang="en-GB" altLang="en-US" sz="2800" dirty="0"/>
              <a:t>Very detailed models: </a:t>
            </a:r>
          </a:p>
          <a:p>
            <a:pPr lvl="1" eaLnBrk="1" hangingPunct="1">
              <a:lnSpc>
                <a:spcPct val="90000"/>
              </a:lnSpc>
            </a:pPr>
            <a:r>
              <a:rPr lang="en-GB" altLang="en-US" dirty="0"/>
              <a:t>“NEURON” and the NMDL programming language</a:t>
            </a:r>
          </a:p>
          <a:p>
            <a:pPr lvl="1" eaLnBrk="1" hangingPunct="1">
              <a:lnSpc>
                <a:spcPct val="90000"/>
              </a:lnSpc>
            </a:pPr>
            <a:r>
              <a:rPr lang="en-GB" altLang="en-US" dirty="0"/>
              <a:t>Henry </a:t>
            </a:r>
            <a:r>
              <a:rPr lang="en-GB" altLang="en-US" dirty="0" err="1"/>
              <a:t>Markram’s</a:t>
            </a:r>
            <a:r>
              <a:rPr lang="en-GB" altLang="en-US" dirty="0"/>
              <a:t> “Blue brain” </a:t>
            </a:r>
          </a:p>
          <a:p>
            <a:pPr eaLnBrk="1" hangingPunct="1">
              <a:lnSpc>
                <a:spcPct val="90000"/>
              </a:lnSpc>
            </a:pPr>
            <a:r>
              <a:rPr lang="en-GB" altLang="en-US" sz="2800" dirty="0"/>
              <a:t>Less detailed models</a:t>
            </a:r>
          </a:p>
          <a:p>
            <a:pPr lvl="1" eaLnBrk="1" hangingPunct="1">
              <a:lnSpc>
                <a:spcPct val="90000"/>
              </a:lnSpc>
            </a:pPr>
            <a:r>
              <a:rPr lang="en-GB" altLang="en-US" dirty="0"/>
              <a:t>The “</a:t>
            </a:r>
            <a:r>
              <a:rPr lang="en-GB" altLang="en-US" dirty="0" err="1"/>
              <a:t>Izhikevtich</a:t>
            </a:r>
            <a:r>
              <a:rPr lang="en-GB" altLang="en-US" dirty="0"/>
              <a:t> neuron”</a:t>
            </a:r>
          </a:p>
          <a:p>
            <a:pPr lvl="1" eaLnBrk="1" hangingPunct="1">
              <a:lnSpc>
                <a:spcPct val="90000"/>
              </a:lnSpc>
            </a:pPr>
            <a:r>
              <a:rPr lang="en-GB" altLang="en-US" dirty="0"/>
              <a:t>Linear and LN receptive field models.</a:t>
            </a:r>
          </a:p>
          <a:p>
            <a:pPr marL="457200" lvl="1" indent="0" eaLnBrk="1" hangingPunct="1">
              <a:lnSpc>
                <a:spcPct val="90000"/>
              </a:lnSpc>
              <a:buNone/>
            </a:pPr>
            <a:endParaRPr lang="en-GB" altLang="en-US" sz="2200" dirty="0"/>
          </a:p>
          <a:p>
            <a:pPr eaLnBrk="1" hangingPunct="1">
              <a:lnSpc>
                <a:spcPct val="90000"/>
              </a:lnSpc>
              <a:buFontTx/>
              <a:buNone/>
            </a:pPr>
            <a:endParaRPr lang="en-GB" altLang="en-US" sz="2600" dirty="0"/>
          </a:p>
          <a:p>
            <a:pPr eaLnBrk="1" hangingPunct="1">
              <a:lnSpc>
                <a:spcPct val="90000"/>
              </a:lnSpc>
            </a:pPr>
            <a:endParaRPr lang="en-GB" altLang="en-US" sz="2600" dirty="0"/>
          </a:p>
        </p:txBody>
      </p:sp>
    </p:spTree>
    <p:extLst>
      <p:ext uri="{BB962C8B-B14F-4D97-AF65-F5344CB8AC3E}">
        <p14:creationId xmlns:p14="http://schemas.microsoft.com/office/powerpoint/2010/main" val="187977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algn="l" eaLnBrk="1" hangingPunct="1">
              <a:lnSpc>
                <a:spcPct val="90000"/>
              </a:lnSpc>
            </a:pPr>
            <a:r>
              <a:rPr lang="en-GB" altLang="en-US" sz="4000" dirty="0"/>
              <a:t>Rosenblatt’s</a:t>
            </a:r>
            <a:br>
              <a:rPr lang="en-GB" altLang="en-US" sz="4000" dirty="0"/>
            </a:br>
            <a:r>
              <a:rPr lang="en-GB" altLang="en-US" sz="4000" dirty="0"/>
              <a:t>Perceptron</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467544" y="3068960"/>
            <a:ext cx="8229600" cy="3312368"/>
          </a:xfrm>
        </p:spPr>
        <p:txBody>
          <a:bodyPr/>
          <a:lstStyle/>
          <a:p>
            <a:pPr eaLnBrk="1" hangingPunct="1">
              <a:lnSpc>
                <a:spcPct val="90000"/>
              </a:lnSpc>
            </a:pPr>
            <a:r>
              <a:rPr lang="en-GB" altLang="en-US" sz="2000" dirty="0"/>
              <a:t>The first “artificial neural net”, invented in 1958, basically just a single binary threshold neuron.</a:t>
            </a:r>
          </a:p>
          <a:p>
            <a:pPr eaLnBrk="1" hangingPunct="1">
              <a:lnSpc>
                <a:spcPct val="90000"/>
              </a:lnSpc>
            </a:pPr>
            <a:r>
              <a:rPr lang="en-GB" altLang="en-US" sz="2000" dirty="0"/>
              <a:t>Used as a “classifier” (output goes high if inputs belong to class one, low for class two)</a:t>
            </a:r>
          </a:p>
          <a:p>
            <a:pPr eaLnBrk="1" hangingPunct="1">
              <a:lnSpc>
                <a:spcPct val="90000"/>
              </a:lnSpc>
            </a:pPr>
            <a:r>
              <a:rPr lang="en-GB" altLang="en-US" sz="2000" dirty="0"/>
              <a:t>Weights are set through training by (thousands of) examples. </a:t>
            </a:r>
          </a:p>
          <a:p>
            <a:pPr lvl="1" eaLnBrk="1" hangingPunct="1">
              <a:lnSpc>
                <a:spcPct val="90000"/>
              </a:lnSpc>
            </a:pPr>
            <a:r>
              <a:rPr lang="en-GB" altLang="en-US" sz="1600" dirty="0"/>
              <a:t>If the desired output for a given input set is high, then increase the weight of those inputs that were also high and decrease those that were low. </a:t>
            </a:r>
          </a:p>
          <a:p>
            <a:pPr lvl="1" eaLnBrk="1" hangingPunct="1">
              <a:lnSpc>
                <a:spcPct val="90000"/>
              </a:lnSpc>
            </a:pPr>
            <a:r>
              <a:rPr lang="en-GB" altLang="en-US" sz="1600" dirty="0"/>
              <a:t>Do the converse for low inputs. </a:t>
            </a:r>
          </a:p>
          <a:p>
            <a:pPr lvl="1" eaLnBrk="1" hangingPunct="1">
              <a:lnSpc>
                <a:spcPct val="90000"/>
              </a:lnSpc>
            </a:pPr>
            <a:r>
              <a:rPr lang="en-GB" altLang="en-US" sz="1600" dirty="0"/>
              <a:t>A from of “Associative Learning”</a:t>
            </a:r>
          </a:p>
          <a:p>
            <a:pPr eaLnBrk="1" hangingPunct="1">
              <a:lnSpc>
                <a:spcPct val="90000"/>
              </a:lnSpc>
            </a:pPr>
            <a:r>
              <a:rPr lang="en-GB" altLang="en-US" sz="2000" dirty="0"/>
              <a:t>A single layer perceptron cannot learn functions like “exclusive or” (XOR). But multilayer </a:t>
            </a:r>
            <a:r>
              <a:rPr lang="en-GB" altLang="en-US" sz="2000" dirty="0" err="1"/>
              <a:t>perceptrons</a:t>
            </a:r>
            <a:r>
              <a:rPr lang="en-GB" altLang="en-US" sz="2000" dirty="0"/>
              <a:t> can in principle compute any arbitrary function.</a:t>
            </a:r>
          </a:p>
        </p:txBody>
      </p:sp>
      <p:pic>
        <p:nvPicPr>
          <p:cNvPr id="3074" name="Picture 2" descr="Image result for rosenblatt percep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4624"/>
            <a:ext cx="416630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79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algn="l" eaLnBrk="1" hangingPunct="1">
              <a:lnSpc>
                <a:spcPct val="90000"/>
              </a:lnSpc>
            </a:pPr>
            <a:r>
              <a:rPr lang="en-GB" altLang="en-US" sz="4000" dirty="0"/>
              <a:t>Multilayer</a:t>
            </a:r>
            <a:br>
              <a:rPr lang="en-GB" altLang="en-US" sz="4000" dirty="0"/>
            </a:br>
            <a:r>
              <a:rPr lang="en-GB" altLang="en-US" sz="4000" dirty="0" err="1"/>
              <a:t>Perceptrons</a:t>
            </a:r>
            <a:endParaRPr lang="en-GB" altLang="en-US" sz="4000" dirty="0"/>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467544" y="3068960"/>
            <a:ext cx="8229600" cy="3312368"/>
          </a:xfrm>
        </p:spPr>
        <p:txBody>
          <a:bodyPr/>
          <a:lstStyle/>
          <a:p>
            <a:pPr eaLnBrk="1" hangingPunct="1">
              <a:lnSpc>
                <a:spcPct val="90000"/>
              </a:lnSpc>
            </a:pPr>
            <a:r>
              <a:rPr lang="en-GB" altLang="en-US" sz="2000" dirty="0"/>
              <a:t>Have one or more “hidden layers” of artificial neurons between input and output. </a:t>
            </a:r>
          </a:p>
          <a:p>
            <a:pPr eaLnBrk="1" hangingPunct="1">
              <a:lnSpc>
                <a:spcPct val="90000"/>
              </a:lnSpc>
            </a:pPr>
            <a:r>
              <a:rPr lang="en-GB" altLang="en-US" sz="2000" dirty="0"/>
              <a:t>Rosenblatt’s perceptron uses a threshold function to compute binary outputs. Multilayer </a:t>
            </a:r>
            <a:r>
              <a:rPr lang="en-GB" altLang="en-US" sz="2000" dirty="0" err="1"/>
              <a:t>perceptrons</a:t>
            </a:r>
            <a:r>
              <a:rPr lang="en-GB" altLang="en-US" sz="2000" dirty="0"/>
              <a:t> use </a:t>
            </a:r>
            <a:r>
              <a:rPr lang="en-GB" altLang="en-US" sz="2000" dirty="0" err="1"/>
              <a:t>sigmoids</a:t>
            </a:r>
            <a:r>
              <a:rPr lang="en-GB" altLang="en-US" sz="2000" dirty="0"/>
              <a:t> (</a:t>
            </a:r>
            <a:r>
              <a:rPr lang="en-GB" altLang="en-US" sz="2000" dirty="0" err="1"/>
              <a:t>arctan</a:t>
            </a:r>
            <a:r>
              <a:rPr lang="en-GB" altLang="en-US" sz="2000" dirty="0"/>
              <a:t> or logistic).</a:t>
            </a:r>
          </a:p>
          <a:p>
            <a:pPr eaLnBrk="1" hangingPunct="1">
              <a:lnSpc>
                <a:spcPct val="90000"/>
              </a:lnSpc>
            </a:pPr>
            <a:r>
              <a:rPr lang="en-GB" altLang="en-US" sz="2000" dirty="0"/>
              <a:t>Weights are set still set through training and associative learning, but errors during training stages must be “</a:t>
            </a:r>
            <a:r>
              <a:rPr lang="en-GB" altLang="en-US" sz="2000" dirty="0" err="1"/>
              <a:t>backpropagated</a:t>
            </a:r>
            <a:r>
              <a:rPr lang="en-GB" altLang="en-US" sz="2000" dirty="0"/>
              <a:t>” to adjust the weights of the hidden layer units.  </a:t>
            </a:r>
          </a:p>
          <a:p>
            <a:pPr eaLnBrk="1" hangingPunct="1">
              <a:lnSpc>
                <a:spcPct val="90000"/>
              </a:lnSpc>
            </a:pPr>
            <a:r>
              <a:rPr lang="en-GB" altLang="en-US" sz="2000" dirty="0"/>
              <a:t>Training is often slow. Some neuroscientists bemoan that there is no biological evidence that real brains use anything like backpropagation. But there is in principle no input-output mapping that a sufficiently big multilayer perceptron could not eventually learn.</a:t>
            </a:r>
          </a:p>
        </p:txBody>
      </p:sp>
      <p:pic>
        <p:nvPicPr>
          <p:cNvPr id="4098" name="Picture 2" descr="Image result for multilayer perceptr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4624"/>
            <a:ext cx="4680520" cy="279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19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179512" y="188640"/>
            <a:ext cx="8291264" cy="993775"/>
          </a:xfrm>
        </p:spPr>
        <p:txBody>
          <a:bodyPr/>
          <a:lstStyle/>
          <a:p>
            <a:pPr eaLnBrk="1" hangingPunct="1">
              <a:lnSpc>
                <a:spcPct val="90000"/>
              </a:lnSpc>
            </a:pPr>
            <a:r>
              <a:rPr lang="en-GB" altLang="en-US" sz="4000" dirty="0"/>
              <a:t>“Deep” Neural Networks</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1052736"/>
            <a:ext cx="8229600" cy="1152128"/>
          </a:xfrm>
        </p:spPr>
        <p:txBody>
          <a:bodyPr/>
          <a:lstStyle/>
          <a:p>
            <a:pPr eaLnBrk="1" hangingPunct="1">
              <a:lnSpc>
                <a:spcPct val="90000"/>
              </a:lnSpc>
            </a:pPr>
            <a:r>
              <a:rPr lang="en-GB" altLang="en-US" sz="2000" dirty="0"/>
              <a:t>“Deep” neural networks are often just multilayer </a:t>
            </a:r>
            <a:r>
              <a:rPr lang="en-GB" altLang="en-US" sz="2000" dirty="0" err="1"/>
              <a:t>perceptrons</a:t>
            </a:r>
            <a:r>
              <a:rPr lang="en-GB" altLang="en-US" sz="2000" dirty="0"/>
              <a:t> with more than one hidden layer. </a:t>
            </a:r>
          </a:p>
          <a:p>
            <a:pPr eaLnBrk="1" hangingPunct="1">
              <a:lnSpc>
                <a:spcPct val="90000"/>
              </a:lnSpc>
            </a:pPr>
            <a:r>
              <a:rPr lang="en-GB" altLang="en-US" sz="2000" dirty="0"/>
              <a:t>After training, neurons in subsequent layers may become sensitive to “features” of ever greater complexity and abstraction.</a:t>
            </a:r>
          </a:p>
          <a:p>
            <a:pPr eaLnBrk="1" hangingPunct="1">
              <a:lnSpc>
                <a:spcPct val="90000"/>
              </a:lnSpc>
            </a:pPr>
            <a:r>
              <a:rPr lang="en-GB" altLang="en-US" sz="2000" dirty="0" err="1"/>
              <a:t>ThreeBlueOneBrown</a:t>
            </a:r>
            <a:r>
              <a:rPr lang="en-GB" altLang="en-US" sz="2000" dirty="0"/>
              <a:t> example: </a:t>
            </a:r>
          </a:p>
          <a:p>
            <a:pPr lvl="1" eaLnBrk="1" hangingPunct="1">
              <a:lnSpc>
                <a:spcPct val="90000"/>
              </a:lnSpc>
            </a:pPr>
            <a:r>
              <a:rPr lang="en-GB" altLang="en-US" sz="1600" dirty="0"/>
              <a:t>First hidden layer ~ V1: sensitive to little edges</a:t>
            </a:r>
          </a:p>
          <a:p>
            <a:pPr lvl="1" eaLnBrk="1" hangingPunct="1">
              <a:lnSpc>
                <a:spcPct val="90000"/>
              </a:lnSpc>
            </a:pPr>
            <a:r>
              <a:rPr lang="en-GB" altLang="en-US" sz="1600" dirty="0"/>
              <a:t>Second hidden layer ~ V2: sensitive to more complex shapes</a:t>
            </a:r>
          </a:p>
          <a:p>
            <a:pPr lvl="1" eaLnBrk="1" hangingPunct="1">
              <a:lnSpc>
                <a:spcPct val="90000"/>
              </a:lnSpc>
            </a:pPr>
            <a:r>
              <a:rPr lang="en-GB" altLang="en-US" sz="1600" dirty="0"/>
              <a:t>In both real and artificial neural nets, the features the hidden neurons are actually sensitive to may be obscure.</a:t>
            </a:r>
          </a:p>
          <a:p>
            <a:pPr eaLnBrk="1" hangingPunct="1">
              <a:lnSpc>
                <a:spcPct val="90000"/>
              </a:lnSpc>
              <a:buFontTx/>
              <a:buNone/>
            </a:pPr>
            <a:endParaRPr lang="en-GB" altLang="en-US" sz="2600" dirty="0"/>
          </a:p>
        </p:txBody>
      </p:sp>
      <p:pic>
        <p:nvPicPr>
          <p:cNvPr id="3" name="Picture 2"/>
          <p:cNvPicPr>
            <a:picLocks noChangeAspect="1"/>
          </p:cNvPicPr>
          <p:nvPr/>
        </p:nvPicPr>
        <p:blipFill>
          <a:blip r:embed="rId2"/>
          <a:stretch>
            <a:fillRect/>
          </a:stretch>
        </p:blipFill>
        <p:spPr>
          <a:xfrm>
            <a:off x="4526624" y="3916225"/>
            <a:ext cx="4257336" cy="2672548"/>
          </a:xfrm>
          <a:prstGeom prst="rect">
            <a:avLst/>
          </a:prstGeom>
        </p:spPr>
      </p:pic>
      <p:pic>
        <p:nvPicPr>
          <p:cNvPr id="2" name="Picture 1"/>
          <p:cNvPicPr>
            <a:picLocks noChangeAspect="1"/>
          </p:cNvPicPr>
          <p:nvPr/>
        </p:nvPicPr>
        <p:blipFill>
          <a:blip r:embed="rId3"/>
          <a:stretch>
            <a:fillRect/>
          </a:stretch>
        </p:blipFill>
        <p:spPr>
          <a:xfrm>
            <a:off x="488494" y="3789040"/>
            <a:ext cx="3401948" cy="2952328"/>
          </a:xfrm>
          <a:prstGeom prst="rect">
            <a:avLst/>
          </a:prstGeom>
        </p:spPr>
      </p:pic>
    </p:spTree>
    <p:extLst>
      <p:ext uri="{BB962C8B-B14F-4D97-AF65-F5344CB8AC3E}">
        <p14:creationId xmlns:p14="http://schemas.microsoft.com/office/powerpoint/2010/main" val="3509114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27384"/>
            <a:ext cx="8291264" cy="993775"/>
          </a:xfrm>
        </p:spPr>
        <p:txBody>
          <a:bodyPr/>
          <a:lstStyle/>
          <a:p>
            <a:pPr algn="l" eaLnBrk="1" hangingPunct="1">
              <a:lnSpc>
                <a:spcPct val="90000"/>
              </a:lnSpc>
            </a:pPr>
            <a:r>
              <a:rPr lang="en-GB" altLang="en-US" sz="3600" dirty="0"/>
              <a:t>“Artistic Style Transfer”</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3573016"/>
            <a:ext cx="8229600" cy="3168352"/>
          </a:xfrm>
        </p:spPr>
        <p:txBody>
          <a:bodyPr/>
          <a:lstStyle/>
          <a:p>
            <a:pPr eaLnBrk="1" hangingPunct="1">
              <a:lnSpc>
                <a:spcPct val="90000"/>
              </a:lnSpc>
            </a:pPr>
            <a:r>
              <a:rPr lang="en-GB" altLang="en-US" sz="1600" dirty="0"/>
              <a:t>To allow techniques such as image search on large internet image databases, scientists have developed large deep neural networks for image classification. These often have a hierarchy of layers sensitive to high level features. Very roughly, you can think some of these as being roughly equivalent to various parts of the ventral “what” stream and the dorsal “where” stream or </a:t>
            </a:r>
            <a:r>
              <a:rPr lang="en-GB" altLang="en-US" sz="1600" dirty="0" err="1"/>
              <a:t>color</a:t>
            </a:r>
            <a:r>
              <a:rPr lang="en-GB" altLang="en-US" sz="1600" dirty="0"/>
              <a:t> areas of </a:t>
            </a:r>
            <a:r>
              <a:rPr lang="en-GB" altLang="en-US" sz="1600" dirty="0" err="1"/>
              <a:t>extrastriate</a:t>
            </a:r>
            <a:r>
              <a:rPr lang="en-GB" altLang="en-US" sz="1600" dirty="0"/>
              <a:t> visual areas.</a:t>
            </a:r>
          </a:p>
          <a:p>
            <a:pPr eaLnBrk="1" hangingPunct="1">
              <a:lnSpc>
                <a:spcPct val="90000"/>
              </a:lnSpc>
            </a:pPr>
            <a:r>
              <a:rPr lang="en-GB" altLang="en-US" sz="1600" dirty="0"/>
              <a:t>Combine activity in “what” and “where” parts of these networks in response to image 1 image with the activity in the “</a:t>
            </a:r>
            <a:r>
              <a:rPr lang="en-GB" altLang="en-US" sz="1600" dirty="0" err="1"/>
              <a:t>color</a:t>
            </a:r>
            <a:r>
              <a:rPr lang="en-GB" altLang="en-US" sz="1600" dirty="0"/>
              <a:t>” parts in response to image 2, and you get the network “hallucinating” image 1 in the </a:t>
            </a:r>
            <a:r>
              <a:rPr lang="en-GB" altLang="en-US" sz="1600" dirty="0" err="1"/>
              <a:t>color</a:t>
            </a:r>
            <a:r>
              <a:rPr lang="en-GB" altLang="en-US" sz="1600" dirty="0"/>
              <a:t> palette and style of image 2. </a:t>
            </a:r>
          </a:p>
          <a:p>
            <a:pPr eaLnBrk="1" hangingPunct="1">
              <a:lnSpc>
                <a:spcPct val="90000"/>
              </a:lnSpc>
            </a:pPr>
            <a:r>
              <a:rPr lang="en-GB" altLang="en-US" sz="1600" dirty="0"/>
              <a:t>Trace back from the high levels all the way to the input layer to reconstruct the “hallucinated” image.</a:t>
            </a:r>
          </a:p>
          <a:p>
            <a:pPr eaLnBrk="1" hangingPunct="1">
              <a:lnSpc>
                <a:spcPct val="90000"/>
              </a:lnSpc>
            </a:pPr>
            <a:r>
              <a:rPr lang="en-GB" altLang="en-US" sz="1600" dirty="0"/>
              <a:t>https://medium.com/data-science-group-iitr/artistic-style-transfer-with-convolutional-neural-network-7ce2476039fd</a:t>
            </a:r>
          </a:p>
          <a:p>
            <a:pPr eaLnBrk="1" hangingPunct="1">
              <a:lnSpc>
                <a:spcPct val="90000"/>
              </a:lnSpc>
              <a:buFontTx/>
              <a:buNone/>
            </a:pPr>
            <a:endParaRPr lang="en-GB" altLang="en-US" sz="2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458" y="764704"/>
            <a:ext cx="4918700" cy="2664296"/>
          </a:xfrm>
          <a:prstGeom prst="rect">
            <a:avLst/>
          </a:prstGeom>
        </p:spPr>
      </p:pic>
    </p:spTree>
    <p:extLst>
      <p:ext uri="{BB962C8B-B14F-4D97-AF65-F5344CB8AC3E}">
        <p14:creationId xmlns:p14="http://schemas.microsoft.com/office/powerpoint/2010/main" val="1118411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algn="l" eaLnBrk="1" hangingPunct="1"/>
            <a:r>
              <a:rPr lang="en-GB" altLang="en-US" sz="4000" dirty="0"/>
              <a:t>Recurrent Artificial Neural Networks</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2348880"/>
            <a:ext cx="8229600" cy="3312368"/>
          </a:xfrm>
        </p:spPr>
        <p:txBody>
          <a:bodyPr/>
          <a:lstStyle/>
          <a:p>
            <a:pPr eaLnBrk="1" hangingPunct="1">
              <a:lnSpc>
                <a:spcPct val="90000"/>
              </a:lnSpc>
            </a:pPr>
            <a:endParaRPr lang="en-GB" altLang="en-US" sz="2600" dirty="0"/>
          </a:p>
          <a:p>
            <a:pPr eaLnBrk="1" hangingPunct="1">
              <a:lnSpc>
                <a:spcPct val="90000"/>
              </a:lnSpc>
            </a:pPr>
            <a:endParaRPr lang="en-GB" altLang="en-US" sz="2600" dirty="0"/>
          </a:p>
          <a:p>
            <a:pPr eaLnBrk="1" hangingPunct="1">
              <a:lnSpc>
                <a:spcPct val="90000"/>
              </a:lnSpc>
            </a:pPr>
            <a:endParaRPr lang="en-GB" altLang="en-US" sz="2600" dirty="0"/>
          </a:p>
          <a:p>
            <a:pPr eaLnBrk="1" hangingPunct="1">
              <a:lnSpc>
                <a:spcPct val="90000"/>
              </a:lnSpc>
            </a:pPr>
            <a:endParaRPr lang="en-GB" altLang="en-US" sz="2600" dirty="0"/>
          </a:p>
          <a:p>
            <a:pPr eaLnBrk="1" hangingPunct="1">
              <a:lnSpc>
                <a:spcPct val="90000"/>
              </a:lnSpc>
            </a:pPr>
            <a:r>
              <a:rPr lang="en-GB" altLang="en-US" sz="2600" dirty="0"/>
              <a:t>Blog: “</a:t>
            </a:r>
            <a:r>
              <a:rPr lang="en-GB" sz="2800" dirty="0"/>
              <a:t>The Unreasonable Effectiveness of Recurrent Neural Networks” by Andrej </a:t>
            </a:r>
            <a:r>
              <a:rPr lang="en-GB" sz="2800" dirty="0" err="1"/>
              <a:t>Karpathy</a:t>
            </a:r>
            <a:endParaRPr lang="en-GB" sz="2800" dirty="0"/>
          </a:p>
          <a:p>
            <a:pPr eaLnBrk="1" hangingPunct="1">
              <a:lnSpc>
                <a:spcPct val="90000"/>
              </a:lnSpc>
            </a:pPr>
            <a:r>
              <a:rPr lang="en-GB" altLang="en-US" sz="2600" dirty="0">
                <a:hlinkClick r:id="rId2"/>
              </a:rPr>
              <a:t>https://karpathy.github.io/2015/05/21/rnn-effectiveness</a:t>
            </a:r>
            <a:r>
              <a:rPr lang="en-GB" altLang="en-US" sz="2600" dirty="0"/>
              <a:t> </a:t>
            </a:r>
          </a:p>
          <a:p>
            <a:pPr eaLnBrk="1" hangingPunct="1">
              <a:lnSpc>
                <a:spcPct val="90000"/>
              </a:lnSpc>
              <a:buFontTx/>
              <a:buNone/>
            </a:pPr>
            <a:endParaRPr lang="en-GB" altLang="en-US" sz="2600" dirty="0"/>
          </a:p>
        </p:txBody>
      </p:sp>
      <p:pic>
        <p:nvPicPr>
          <p:cNvPr id="3" name="Picture 2"/>
          <p:cNvPicPr>
            <a:picLocks noChangeAspect="1"/>
          </p:cNvPicPr>
          <p:nvPr/>
        </p:nvPicPr>
        <p:blipFill>
          <a:blip r:embed="rId3"/>
          <a:stretch>
            <a:fillRect/>
          </a:stretch>
        </p:blipFill>
        <p:spPr>
          <a:xfrm>
            <a:off x="1979712" y="1534319"/>
            <a:ext cx="4557633" cy="2520280"/>
          </a:xfrm>
          <a:prstGeom prst="rect">
            <a:avLst/>
          </a:prstGeom>
        </p:spPr>
      </p:pic>
    </p:spTree>
    <p:extLst>
      <p:ext uri="{BB962C8B-B14F-4D97-AF65-F5344CB8AC3E}">
        <p14:creationId xmlns:p14="http://schemas.microsoft.com/office/powerpoint/2010/main" val="1459200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06688" cy="3298378"/>
          </a:xfrm>
        </p:spPr>
        <p:txBody>
          <a:bodyPr/>
          <a:lstStyle/>
          <a:p>
            <a:pPr algn="l"/>
            <a:r>
              <a:rPr lang="en-US" sz="3600" dirty="0"/>
              <a:t>Shakespeare “Measure for Measure” </a:t>
            </a:r>
            <a:br>
              <a:rPr lang="en-US" sz="3600" dirty="0"/>
            </a:br>
            <a:r>
              <a:rPr lang="en-US" sz="3600" dirty="0"/>
              <a:t>(written 1604)</a:t>
            </a:r>
            <a:br>
              <a:rPr lang="en-US" sz="3600" dirty="0"/>
            </a:br>
            <a:r>
              <a:rPr lang="en-US" sz="3600" dirty="0"/>
              <a:t>Act 2 Scene 2</a:t>
            </a:r>
          </a:p>
        </p:txBody>
      </p:sp>
      <p:sp>
        <p:nvSpPr>
          <p:cNvPr id="4" name="Rectangle 1"/>
          <p:cNvSpPr>
            <a:spLocks noGrp="1" noChangeArrowheads="1"/>
          </p:cNvSpPr>
          <p:nvPr>
            <p:ph idx="1"/>
          </p:nvPr>
        </p:nvSpPr>
        <p:spPr bwMode="auto">
          <a:xfrm>
            <a:off x="3851920" y="404664"/>
            <a:ext cx="505090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a:t>
            </a: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NGELO: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latin typeface="Arial" panose="020B0604020202020204" pitchFamily="34" charset="0"/>
              </a:rPr>
              <a:t>You're welcome: what's your will?</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ISABELLA: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I am a woeful suitor to your </a:t>
            </a:r>
            <a:r>
              <a:rPr kumimoji="0" lang="en-US" altLang="en-US" sz="1800" b="0" i="0" u="none" strike="noStrike" cap="none" normalizeH="0" baseline="0" dirty="0" err="1" bmk="">
                <a:ln>
                  <a:noFill/>
                </a:ln>
                <a:solidFill>
                  <a:schemeClr val="tx1"/>
                </a:solidFill>
                <a:effectLst/>
              </a:rPr>
              <a:t>honour</a:t>
            </a:r>
            <a:r>
              <a:rPr kumimoji="0" lang="en-US" altLang="en-US" sz="1800" b="0" i="0" u="none" strike="noStrike" cap="none" normalizeH="0" baseline="0" dirty="0" bmk="">
                <a:ln>
                  <a:noFill/>
                </a:ln>
                <a:solidFill>
                  <a:schemeClr val="tx1"/>
                </a:solidFill>
                <a:effectLst/>
              </a:rPr>
              <a:t>,</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Please but your </a:t>
            </a:r>
            <a:r>
              <a:rPr kumimoji="0" lang="en-US" altLang="en-US" sz="1800" b="0" i="0" u="none" strike="noStrike" cap="none" normalizeH="0" baseline="0" dirty="0" err="1" bmk="">
                <a:ln>
                  <a:noFill/>
                </a:ln>
                <a:solidFill>
                  <a:schemeClr val="tx1"/>
                </a:solidFill>
                <a:effectLst/>
                <a:latin typeface="Arial" panose="020B0604020202020204" pitchFamily="34" charset="0"/>
              </a:rPr>
              <a:t>honour</a:t>
            </a:r>
            <a:r>
              <a:rPr kumimoji="0" lang="en-US" altLang="en-US" sz="1800" b="0" i="0" u="none" strike="noStrike" cap="none" normalizeH="0" baseline="0" dirty="0" bmk="">
                <a:ln>
                  <a:noFill/>
                </a:ln>
                <a:solidFill>
                  <a:schemeClr val="tx1"/>
                </a:solidFill>
                <a:effectLst/>
                <a:latin typeface="Arial" panose="020B0604020202020204" pitchFamily="34" charset="0"/>
              </a:rPr>
              <a:t> hear me.</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ANGELO: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Well; what's your suit?</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ISABELLA: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There is a vice that most I do abhor,</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And most desire should meet the blow of justice;</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For which I would not plead, but that I must;</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For which I must not plead, but that I am</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At war 'twixt will and will not.</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ANGELO: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Well; the matter?</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ISABELLA: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I have a brother is </a:t>
            </a:r>
            <a:r>
              <a:rPr kumimoji="0" lang="en-US" altLang="en-US" sz="1800" b="0" i="0" u="none" strike="noStrike" cap="none" normalizeH="0" baseline="0" dirty="0" err="1" bmk="">
                <a:ln>
                  <a:noFill/>
                </a:ln>
                <a:solidFill>
                  <a:schemeClr val="tx1"/>
                </a:solidFill>
                <a:effectLst/>
              </a:rPr>
              <a:t>condemn'd</a:t>
            </a:r>
            <a:r>
              <a:rPr kumimoji="0" lang="en-US" altLang="en-US" sz="1800" b="0" i="0" u="none" strike="noStrike" cap="none" normalizeH="0" baseline="0" dirty="0" bmk="">
                <a:ln>
                  <a:noFill/>
                </a:ln>
                <a:solidFill>
                  <a:schemeClr val="tx1"/>
                </a:solidFill>
                <a:effectLst/>
              </a:rPr>
              <a:t> to die:</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I do beseech you, let it be his fault,</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0" i="0" u="none" strike="noStrike" cap="none" normalizeH="0" baseline="0" dirty="0" bmk="">
                <a:ln>
                  <a:noFill/>
                </a:ln>
                <a:solidFill>
                  <a:schemeClr val="tx1"/>
                </a:solidFill>
                <a:effectLst/>
                <a:latin typeface="Arial" panose="020B0604020202020204" pitchFamily="34" charset="0"/>
              </a:rPr>
              <a:t>And not my brother.</a:t>
            </a:r>
            <a:br>
              <a:rPr kumimoji="0" lang="en-US" altLang="en-US" sz="1800" b="0" i="0" u="none" strike="noStrike" cap="none" normalizeH="0" baseline="0" dirty="0" bmk="">
                <a:ln>
                  <a:noFill/>
                </a:ln>
                <a:solidFill>
                  <a:schemeClr val="tx1"/>
                </a:solidFill>
                <a:effectLst/>
                <a:latin typeface="Arial" panose="020B0604020202020204" pitchFamily="34" charset="0"/>
              </a:rPr>
            </a:br>
            <a:r>
              <a:rPr kumimoji="0" lang="en-US" altLang="en-US" sz="18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Provost</a:t>
            </a:r>
            <a:r>
              <a:rPr kumimoji="0" lang="en-US" altLang="en-US" sz="1800" b="0" i="0" u="none" strike="noStrike" cap="none" normalizeH="0" baseline="0" dirty="0" bmk="">
                <a:ln>
                  <a:noFill/>
                </a:ln>
                <a:solidFill>
                  <a:schemeClr val="tx1"/>
                </a:solidFill>
                <a:effectLst/>
              </a:rPr>
              <a:t>[Aside]: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bmk="">
                <a:ln>
                  <a:noFill/>
                </a:ln>
                <a:solidFill>
                  <a:schemeClr val="tx1"/>
                </a:solidFill>
                <a:effectLst/>
              </a:rPr>
              <a:t>Heaven give thee moving graces!</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230102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6127" y="-162272"/>
            <a:ext cx="5554960" cy="1143000"/>
          </a:xfrm>
        </p:spPr>
        <p:txBody>
          <a:bodyPr/>
          <a:lstStyle/>
          <a:p>
            <a:pPr eaLnBrk="1" hangingPunct="1">
              <a:lnSpc>
                <a:spcPct val="90000"/>
              </a:lnSpc>
            </a:pPr>
            <a:r>
              <a:rPr lang="en-GB" altLang="en-US" sz="4000" dirty="0"/>
              <a:t>Artificial Shakespeare</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sz="half" idx="1"/>
          </p:nvPr>
        </p:nvSpPr>
        <p:spPr>
          <a:xfrm>
            <a:off x="457200" y="1600201"/>
            <a:ext cx="2530624" cy="4421088"/>
          </a:xfrm>
        </p:spPr>
        <p:txBody>
          <a:bodyPr/>
          <a:lstStyle/>
          <a:p>
            <a:pPr marL="0" indent="0" eaLnBrk="1" hangingPunct="1">
              <a:lnSpc>
                <a:spcPct val="90000"/>
              </a:lnSpc>
              <a:buNone/>
            </a:pPr>
            <a:r>
              <a:rPr lang="en-GB" altLang="en-US" sz="2400" dirty="0"/>
              <a:t>A 3 layer RNN with only 512 hidden neurons trained on a 4.4MB text file containing all the collected works of Shakespeare produced this output.</a:t>
            </a:r>
          </a:p>
          <a:p>
            <a:pPr marL="0" indent="0" eaLnBrk="1" hangingPunct="1">
              <a:lnSpc>
                <a:spcPct val="90000"/>
              </a:lnSpc>
              <a:buNone/>
            </a:pPr>
            <a:endParaRPr lang="en-GB" altLang="en-US" sz="2600" dirty="0"/>
          </a:p>
          <a:p>
            <a:pPr eaLnBrk="1" hangingPunct="1">
              <a:lnSpc>
                <a:spcPct val="90000"/>
              </a:lnSpc>
              <a:buFontTx/>
              <a:buNone/>
            </a:pPr>
            <a:endParaRPr lang="en-GB" altLang="en-US" sz="1600" dirty="0"/>
          </a:p>
          <a:p>
            <a:pPr eaLnBrk="1" hangingPunct="1">
              <a:lnSpc>
                <a:spcPct val="90000"/>
              </a:lnSpc>
              <a:buFontTx/>
              <a:buNone/>
            </a:pPr>
            <a:endParaRPr lang="en-GB" altLang="en-US" sz="1600" dirty="0"/>
          </a:p>
        </p:txBody>
      </p:sp>
      <p:sp>
        <p:nvSpPr>
          <p:cNvPr id="3" name="Content Placeholder 2"/>
          <p:cNvSpPr>
            <a:spLocks noGrp="1"/>
          </p:cNvSpPr>
          <p:nvPr>
            <p:ph sz="half" idx="2"/>
          </p:nvPr>
        </p:nvSpPr>
        <p:spPr>
          <a:xfrm>
            <a:off x="3131840" y="980728"/>
            <a:ext cx="5842992" cy="4525963"/>
          </a:xfrm>
        </p:spPr>
        <p:txBody>
          <a:bodyPr/>
          <a:lstStyle/>
          <a:p>
            <a:pPr eaLnBrk="1" hangingPunct="1">
              <a:lnSpc>
                <a:spcPct val="90000"/>
              </a:lnSpc>
              <a:buFontTx/>
              <a:buNone/>
            </a:pPr>
            <a:r>
              <a:rPr lang="en-GB" altLang="en-US" sz="1800" b="1" dirty="0"/>
              <a:t>PANDARUS:</a:t>
            </a:r>
          </a:p>
          <a:p>
            <a:pPr eaLnBrk="1" hangingPunct="1">
              <a:lnSpc>
                <a:spcPct val="90000"/>
              </a:lnSpc>
              <a:buFontTx/>
              <a:buNone/>
            </a:pPr>
            <a:r>
              <a:rPr lang="en-GB" altLang="en-US" sz="1800" dirty="0"/>
              <a:t>Alas, I think he shall be come approached and the day</a:t>
            </a:r>
          </a:p>
          <a:p>
            <a:pPr eaLnBrk="1" hangingPunct="1">
              <a:lnSpc>
                <a:spcPct val="90000"/>
              </a:lnSpc>
              <a:buFontTx/>
              <a:buNone/>
            </a:pPr>
            <a:r>
              <a:rPr lang="en-GB" altLang="en-US" sz="1800" dirty="0"/>
              <a:t>When little </a:t>
            </a:r>
            <a:r>
              <a:rPr lang="en-GB" altLang="en-US" sz="1800" dirty="0" err="1"/>
              <a:t>srain</a:t>
            </a:r>
            <a:r>
              <a:rPr lang="en-GB" altLang="en-US" sz="1800" dirty="0"/>
              <a:t> would be </a:t>
            </a:r>
            <a:r>
              <a:rPr lang="en-GB" altLang="en-US" sz="1800" dirty="0" err="1"/>
              <a:t>attain'd</a:t>
            </a:r>
            <a:r>
              <a:rPr lang="en-GB" altLang="en-US" sz="1800" dirty="0"/>
              <a:t> into being never fed,</a:t>
            </a:r>
          </a:p>
          <a:p>
            <a:pPr eaLnBrk="1" hangingPunct="1">
              <a:lnSpc>
                <a:spcPct val="90000"/>
              </a:lnSpc>
              <a:buFontTx/>
              <a:buNone/>
            </a:pPr>
            <a:r>
              <a:rPr lang="en-GB" altLang="en-US" sz="1800" dirty="0"/>
              <a:t>And who is but a chain and subjects of his death,</a:t>
            </a:r>
          </a:p>
          <a:p>
            <a:pPr eaLnBrk="1" hangingPunct="1">
              <a:lnSpc>
                <a:spcPct val="90000"/>
              </a:lnSpc>
              <a:buFontTx/>
              <a:buNone/>
            </a:pPr>
            <a:r>
              <a:rPr lang="en-GB" altLang="en-US" sz="1800" dirty="0"/>
              <a:t>I should not sleep.</a:t>
            </a:r>
          </a:p>
          <a:p>
            <a:pPr eaLnBrk="1" hangingPunct="1">
              <a:lnSpc>
                <a:spcPct val="90000"/>
              </a:lnSpc>
              <a:buFontTx/>
              <a:buNone/>
            </a:pPr>
            <a:r>
              <a:rPr lang="en-GB" altLang="en-US" sz="1800" b="1" dirty="0"/>
              <a:t>Second Senator:</a:t>
            </a:r>
          </a:p>
          <a:p>
            <a:pPr eaLnBrk="1" hangingPunct="1">
              <a:lnSpc>
                <a:spcPct val="90000"/>
              </a:lnSpc>
              <a:buFontTx/>
              <a:buNone/>
            </a:pPr>
            <a:r>
              <a:rPr lang="en-GB" altLang="en-US" sz="1800" dirty="0"/>
              <a:t>They are away this miseries, produced upon my soul,</a:t>
            </a:r>
          </a:p>
          <a:p>
            <a:pPr eaLnBrk="1" hangingPunct="1">
              <a:lnSpc>
                <a:spcPct val="90000"/>
              </a:lnSpc>
              <a:buFontTx/>
              <a:buNone/>
            </a:pPr>
            <a:r>
              <a:rPr lang="en-GB" altLang="en-US" sz="1800" dirty="0"/>
              <a:t>Breaking and strongly should be buried, when I perish</a:t>
            </a:r>
          </a:p>
          <a:p>
            <a:pPr eaLnBrk="1" hangingPunct="1">
              <a:lnSpc>
                <a:spcPct val="90000"/>
              </a:lnSpc>
              <a:buFontTx/>
              <a:buNone/>
            </a:pPr>
            <a:r>
              <a:rPr lang="en-GB" altLang="en-US" sz="1800" dirty="0"/>
              <a:t>The earth and thoughts of many states.</a:t>
            </a:r>
          </a:p>
          <a:p>
            <a:pPr eaLnBrk="1" hangingPunct="1">
              <a:lnSpc>
                <a:spcPct val="90000"/>
              </a:lnSpc>
              <a:buFontTx/>
              <a:buNone/>
            </a:pPr>
            <a:r>
              <a:rPr lang="en-GB" altLang="en-US" sz="1800" b="1" dirty="0"/>
              <a:t>DUKE VINCENTIO:</a:t>
            </a:r>
          </a:p>
          <a:p>
            <a:pPr eaLnBrk="1" hangingPunct="1">
              <a:lnSpc>
                <a:spcPct val="90000"/>
              </a:lnSpc>
              <a:buFontTx/>
              <a:buNone/>
            </a:pPr>
            <a:r>
              <a:rPr lang="en-GB" altLang="en-US" sz="1800" dirty="0"/>
              <a:t>Well, your wit is in the care of side and that.</a:t>
            </a:r>
          </a:p>
          <a:p>
            <a:pPr eaLnBrk="1" hangingPunct="1">
              <a:lnSpc>
                <a:spcPct val="90000"/>
              </a:lnSpc>
              <a:buFontTx/>
              <a:buNone/>
            </a:pPr>
            <a:r>
              <a:rPr lang="en-GB" altLang="en-US" sz="1800" b="1" dirty="0"/>
              <a:t>Second Lord:</a:t>
            </a:r>
          </a:p>
          <a:p>
            <a:pPr eaLnBrk="1" hangingPunct="1">
              <a:lnSpc>
                <a:spcPct val="90000"/>
              </a:lnSpc>
              <a:buFontTx/>
              <a:buNone/>
            </a:pPr>
            <a:r>
              <a:rPr lang="en-GB" altLang="en-US" sz="1800" dirty="0"/>
              <a:t>They would be ruled after this chamber, and</a:t>
            </a:r>
          </a:p>
          <a:p>
            <a:pPr eaLnBrk="1" hangingPunct="1">
              <a:lnSpc>
                <a:spcPct val="90000"/>
              </a:lnSpc>
              <a:buFontTx/>
              <a:buNone/>
            </a:pPr>
            <a:r>
              <a:rPr lang="en-GB" altLang="en-US" sz="1800" dirty="0"/>
              <a:t>my fair </a:t>
            </a:r>
            <a:r>
              <a:rPr lang="en-GB" altLang="en-US" sz="1800" dirty="0" err="1"/>
              <a:t>nues</a:t>
            </a:r>
            <a:r>
              <a:rPr lang="en-GB" altLang="en-US" sz="1800" dirty="0"/>
              <a:t> begun out of the fact, to be conveyed,</a:t>
            </a:r>
          </a:p>
          <a:p>
            <a:pPr eaLnBrk="1" hangingPunct="1">
              <a:lnSpc>
                <a:spcPct val="90000"/>
              </a:lnSpc>
              <a:buFontTx/>
              <a:buNone/>
            </a:pPr>
            <a:r>
              <a:rPr lang="en-GB" altLang="en-US" sz="1800" dirty="0"/>
              <a:t>Whose noble souls I'll have the heart of the wars.</a:t>
            </a:r>
          </a:p>
          <a:p>
            <a:pPr eaLnBrk="1" hangingPunct="1">
              <a:lnSpc>
                <a:spcPct val="90000"/>
              </a:lnSpc>
              <a:buFontTx/>
              <a:buNone/>
            </a:pPr>
            <a:r>
              <a:rPr lang="en-GB" altLang="en-US" sz="1800" b="1" dirty="0"/>
              <a:t>Clown:</a:t>
            </a:r>
          </a:p>
          <a:p>
            <a:pPr eaLnBrk="1" hangingPunct="1">
              <a:lnSpc>
                <a:spcPct val="90000"/>
              </a:lnSpc>
              <a:buFontTx/>
              <a:buNone/>
            </a:pPr>
            <a:r>
              <a:rPr lang="en-GB" altLang="en-US" sz="1800" dirty="0"/>
              <a:t>Come, sir, I will make did behold your worship.</a:t>
            </a:r>
          </a:p>
          <a:p>
            <a:pPr eaLnBrk="1" hangingPunct="1">
              <a:lnSpc>
                <a:spcPct val="90000"/>
              </a:lnSpc>
              <a:buFontTx/>
              <a:buNone/>
            </a:pPr>
            <a:r>
              <a:rPr lang="en-GB" altLang="en-US" sz="1800" b="1" dirty="0"/>
              <a:t>VIOLA:</a:t>
            </a:r>
          </a:p>
          <a:p>
            <a:pPr eaLnBrk="1" hangingPunct="1">
              <a:lnSpc>
                <a:spcPct val="90000"/>
              </a:lnSpc>
              <a:buFontTx/>
              <a:buNone/>
            </a:pPr>
            <a:r>
              <a:rPr lang="en-GB" altLang="en-US" sz="1800" dirty="0"/>
              <a:t>I'll drink it.</a:t>
            </a:r>
            <a:endParaRPr lang="en-US" sz="1800" dirty="0"/>
          </a:p>
        </p:txBody>
      </p:sp>
    </p:spTree>
    <p:extLst>
      <p:ext uri="{BB962C8B-B14F-4D97-AF65-F5344CB8AC3E}">
        <p14:creationId xmlns:p14="http://schemas.microsoft.com/office/powerpoint/2010/main" val="35559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Artificial RNNs process speech?</a:t>
            </a:r>
          </a:p>
        </p:txBody>
      </p:sp>
      <p:sp>
        <p:nvSpPr>
          <p:cNvPr id="3" name="Content Placeholder 2"/>
          <p:cNvSpPr>
            <a:spLocks noGrp="1"/>
          </p:cNvSpPr>
          <p:nvPr>
            <p:ph idx="1"/>
          </p:nvPr>
        </p:nvSpPr>
        <p:spPr/>
        <p:txBody>
          <a:bodyPr/>
          <a:lstStyle/>
          <a:p>
            <a:r>
              <a:rPr lang="en-US" sz="2800" dirty="0"/>
              <a:t>Hard to know for sure, but neurons within the “hidden” layer appear to develop a sensitivity to “features”:</a:t>
            </a:r>
          </a:p>
          <a:p>
            <a:r>
              <a:rPr lang="en-US" sz="2800" dirty="0"/>
              <a:t>In an RNN trained on Wikipedia articles, one neuron would fire more and more as sentences got longer.</a:t>
            </a:r>
          </a:p>
          <a:p>
            <a:r>
              <a:rPr lang="en-US" sz="2800" dirty="0"/>
              <a:t>Another neuron would fire inside a quote, but not outside.</a:t>
            </a:r>
          </a:p>
          <a:p>
            <a:r>
              <a:rPr lang="en-US" sz="2800" dirty="0"/>
              <a:t>The “features” that most hidden neurons are sensitive to are decidedly unclear though. </a:t>
            </a:r>
          </a:p>
        </p:txBody>
      </p:sp>
    </p:spTree>
    <p:extLst>
      <p:ext uri="{BB962C8B-B14F-4D97-AF65-F5344CB8AC3E}">
        <p14:creationId xmlns:p14="http://schemas.microsoft.com/office/powerpoint/2010/main" val="3664573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179512" y="116632"/>
            <a:ext cx="8291264" cy="993775"/>
          </a:xfrm>
        </p:spPr>
        <p:txBody>
          <a:bodyPr/>
          <a:lstStyle/>
          <a:p>
            <a:pPr eaLnBrk="1" hangingPunct="1">
              <a:lnSpc>
                <a:spcPct val="90000"/>
              </a:lnSpc>
            </a:pPr>
            <a:r>
              <a:rPr lang="en-GB" altLang="en-US" sz="4000" dirty="0"/>
              <a:t>Training Multilayer </a:t>
            </a:r>
            <a:r>
              <a:rPr lang="en-GB" altLang="en-US" sz="4000" dirty="0" err="1"/>
              <a:t>Perceptrons</a:t>
            </a:r>
            <a:r>
              <a:rPr lang="en-GB" altLang="en-US" sz="4000" dirty="0"/>
              <a:t>:</a:t>
            </a:r>
            <a:br>
              <a:rPr lang="en-GB" altLang="en-US" sz="4000" dirty="0"/>
            </a:br>
            <a:r>
              <a:rPr lang="en-GB" altLang="en-US" sz="4000" dirty="0"/>
              <a:t>“Supervised learning”</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1110407"/>
            <a:ext cx="8229600" cy="4550841"/>
          </a:xfrm>
        </p:spPr>
        <p:txBody>
          <a:bodyPr/>
          <a:lstStyle/>
          <a:p>
            <a:pPr eaLnBrk="1" hangingPunct="1">
              <a:lnSpc>
                <a:spcPct val="90000"/>
              </a:lnSpc>
            </a:pPr>
            <a:r>
              <a:rPr lang="en-GB" altLang="en-US" sz="2600" dirty="0"/>
              <a:t>Multilayer </a:t>
            </a:r>
            <a:r>
              <a:rPr lang="en-GB" altLang="en-US" sz="2600" dirty="0" err="1"/>
              <a:t>perceptrons</a:t>
            </a:r>
            <a:r>
              <a:rPr lang="en-GB" altLang="en-US" sz="2600" dirty="0"/>
              <a:t> need to be trained on very large datasets, comprising tens of thousands to millions of examples, and for each example the desired, “correct” answer must be known. </a:t>
            </a:r>
          </a:p>
          <a:p>
            <a:pPr eaLnBrk="1" hangingPunct="1">
              <a:lnSpc>
                <a:spcPct val="90000"/>
              </a:lnSpc>
            </a:pPr>
            <a:r>
              <a:rPr lang="en-GB" altLang="en-US" sz="2600" dirty="0"/>
              <a:t>The synaptic weights of the network are adjusted gradually to make the network output more similar to the correct answers in the training set.</a:t>
            </a:r>
          </a:p>
          <a:p>
            <a:pPr eaLnBrk="1" hangingPunct="1">
              <a:lnSpc>
                <a:spcPct val="90000"/>
              </a:lnSpc>
            </a:pPr>
            <a:r>
              <a:rPr lang="en-GB" altLang="en-US" sz="2600" dirty="0"/>
              <a:t>“Errors” (differences between current and correct output) must “back-propagate” through the layers of the network. </a:t>
            </a:r>
          </a:p>
          <a:p>
            <a:pPr eaLnBrk="1" hangingPunct="1">
              <a:lnSpc>
                <a:spcPct val="90000"/>
              </a:lnSpc>
            </a:pPr>
            <a:r>
              <a:rPr lang="en-GB" altLang="en-US" sz="2600" dirty="0"/>
              <a:t>One criticism of this type of artificial neural networks is that real brains do not learn like this. There is no known biological mechanism for </a:t>
            </a:r>
            <a:r>
              <a:rPr lang="en-GB" altLang="en-US" sz="2600" dirty="0" err="1"/>
              <a:t>backprop</a:t>
            </a:r>
            <a:r>
              <a:rPr lang="en-GB" altLang="en-US" sz="2600" dirty="0"/>
              <a:t> nor do our teachers give us tens of thousands of examples.</a:t>
            </a:r>
          </a:p>
          <a:p>
            <a:pPr eaLnBrk="1" hangingPunct="1">
              <a:lnSpc>
                <a:spcPct val="90000"/>
              </a:lnSpc>
              <a:buFontTx/>
              <a:buNone/>
            </a:pPr>
            <a:endParaRPr lang="en-GB" altLang="en-US" sz="2600" dirty="0"/>
          </a:p>
        </p:txBody>
      </p:sp>
    </p:spTree>
    <p:extLst>
      <p:ext uri="{BB962C8B-B14F-4D97-AF65-F5344CB8AC3E}">
        <p14:creationId xmlns:p14="http://schemas.microsoft.com/office/powerpoint/2010/main" val="3556046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eaLnBrk="1" hangingPunct="1">
              <a:lnSpc>
                <a:spcPct val="90000"/>
              </a:lnSpc>
            </a:pPr>
            <a:r>
              <a:rPr lang="en-GB" altLang="en-US" sz="4000" dirty="0"/>
              <a:t>Unsupervised Learning</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1700808"/>
            <a:ext cx="8229600" cy="3960440"/>
          </a:xfrm>
        </p:spPr>
        <p:txBody>
          <a:bodyPr/>
          <a:lstStyle/>
          <a:p>
            <a:pPr eaLnBrk="1" hangingPunct="1">
              <a:lnSpc>
                <a:spcPct val="90000"/>
              </a:lnSpc>
            </a:pPr>
            <a:r>
              <a:rPr lang="en-GB" altLang="en-US" sz="2600" dirty="0"/>
              <a:t>It is possible to set up neural networks so that they can learn some types of things even without a “teacher” input which tells them “correct” answers. For example, such networks might discover natural “clustering” of certain features. Imagine a network shown thousands of pictures of either forest scenes or seaside scenes. Just by associative, </a:t>
            </a:r>
            <a:r>
              <a:rPr lang="en-GB" altLang="en-US" sz="2600" dirty="0" err="1"/>
              <a:t>Hebbian</a:t>
            </a:r>
            <a:r>
              <a:rPr lang="en-GB" altLang="en-US" sz="2600" dirty="0"/>
              <a:t> learning it might discover that, in that dataset, images come in two types, some with lots of green and brown and some with lots of blue horizons.</a:t>
            </a:r>
          </a:p>
          <a:p>
            <a:pPr eaLnBrk="1" hangingPunct="1">
              <a:lnSpc>
                <a:spcPct val="90000"/>
              </a:lnSpc>
            </a:pPr>
            <a:r>
              <a:rPr lang="en-GB" altLang="en-US" sz="2600" dirty="0"/>
              <a:t>Unsupervised learning is perhaps more biological.</a:t>
            </a:r>
          </a:p>
          <a:p>
            <a:pPr eaLnBrk="1" hangingPunct="1">
              <a:lnSpc>
                <a:spcPct val="90000"/>
              </a:lnSpc>
              <a:buFontTx/>
              <a:buNone/>
            </a:pPr>
            <a:endParaRPr lang="en-GB" altLang="en-US" sz="2600" dirty="0"/>
          </a:p>
        </p:txBody>
      </p:sp>
    </p:spTree>
    <p:extLst>
      <p:ext uri="{BB962C8B-B14F-4D97-AF65-F5344CB8AC3E}">
        <p14:creationId xmlns:p14="http://schemas.microsoft.com/office/powerpoint/2010/main" val="2548855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1AD5DA8-43EE-44B5-8318-3B1397D75EFF}" type="slidenum">
              <a:rPr lang="en-GB"/>
              <a:pPr/>
              <a:t>4</a:t>
            </a:fld>
            <a:r>
              <a:rPr lang="en-GB"/>
              <a:t>/22</a:t>
            </a:r>
          </a:p>
        </p:txBody>
      </p:sp>
      <p:sp>
        <p:nvSpPr>
          <p:cNvPr id="160770" name="Rectangle 2"/>
          <p:cNvSpPr>
            <a:spLocks noGrp="1" noChangeArrowheads="1"/>
          </p:cNvSpPr>
          <p:nvPr>
            <p:ph type="title"/>
          </p:nvPr>
        </p:nvSpPr>
        <p:spPr>
          <a:xfrm>
            <a:off x="228600" y="304800"/>
            <a:ext cx="6248400" cy="528638"/>
          </a:xfrm>
          <a:ln/>
        </p:spPr>
        <p:txBody>
          <a:bodyPr/>
          <a:lstStyle/>
          <a:p>
            <a:pPr algn="l"/>
            <a:r>
              <a:rPr lang="en-US" sz="2800" dirty="0"/>
              <a:t>“Models” in Science</a:t>
            </a:r>
            <a:endParaRPr lang="en-GB" sz="2800" dirty="0"/>
          </a:p>
        </p:txBody>
      </p:sp>
      <p:sp>
        <p:nvSpPr>
          <p:cNvPr id="160771" name="Rectangle 3"/>
          <p:cNvSpPr>
            <a:spLocks noGrp="1" noChangeArrowheads="1"/>
          </p:cNvSpPr>
          <p:nvPr>
            <p:ph type="body" idx="1"/>
          </p:nvPr>
        </p:nvSpPr>
        <p:spPr>
          <a:xfrm>
            <a:off x="609600" y="914400"/>
            <a:ext cx="8077200" cy="5257800"/>
          </a:xfrm>
          <a:ln/>
        </p:spPr>
        <p:txBody>
          <a:bodyPr/>
          <a:lstStyle/>
          <a:p>
            <a:pPr algn="just"/>
            <a:r>
              <a:rPr lang="en-GB" sz="2000" b="1" dirty="0"/>
              <a:t>ALL scientific activity revolves around</a:t>
            </a:r>
            <a:r>
              <a:rPr lang="en-GB" sz="2000" dirty="0"/>
              <a:t> the creation, testing, refinement, and debate of “</a:t>
            </a:r>
            <a:r>
              <a:rPr lang="en-GB" sz="2000" b="1" dirty="0"/>
              <a:t>Scientific Models</a:t>
            </a:r>
            <a:r>
              <a:rPr lang="en-GB" sz="2000" dirty="0"/>
              <a:t>”.</a:t>
            </a:r>
          </a:p>
          <a:p>
            <a:pPr algn="just"/>
            <a:r>
              <a:rPr lang="en-GB" sz="2000" dirty="0"/>
              <a:t>From the Oxford English Dictionary, meaning #8a of the word ‘model’: </a:t>
            </a:r>
            <a:br>
              <a:rPr lang="en-GB" sz="2000" dirty="0"/>
            </a:br>
            <a:r>
              <a:rPr lang="en-GB" sz="2400" b="1" dirty="0">
                <a:latin typeface="Book Antiqua" panose="02040602050305030304" pitchFamily="18" charset="0"/>
              </a:rPr>
              <a:t>“</a:t>
            </a:r>
            <a:r>
              <a:rPr lang="en-GB" sz="2400" dirty="0">
                <a:latin typeface="Book Antiqua" panose="02040602050305030304" pitchFamily="18" charset="0"/>
              </a:rPr>
              <a:t>A </a:t>
            </a:r>
            <a:r>
              <a:rPr lang="en-GB" sz="2400" b="1" u="sng" dirty="0">
                <a:latin typeface="Book Antiqua" panose="02040602050305030304" pitchFamily="18" charset="0"/>
              </a:rPr>
              <a:t>simplified</a:t>
            </a:r>
            <a:r>
              <a:rPr lang="en-GB" sz="2400" dirty="0">
                <a:latin typeface="Book Antiqua" panose="02040602050305030304" pitchFamily="18" charset="0"/>
              </a:rPr>
              <a:t> or </a:t>
            </a:r>
            <a:r>
              <a:rPr lang="en-GB" sz="2400" b="1" u="sng" dirty="0">
                <a:latin typeface="Book Antiqua" panose="02040602050305030304" pitchFamily="18" charset="0"/>
              </a:rPr>
              <a:t>idealized</a:t>
            </a:r>
            <a:r>
              <a:rPr lang="en-GB" sz="2400" dirty="0">
                <a:latin typeface="Book Antiqua" panose="02040602050305030304" pitchFamily="18" charset="0"/>
              </a:rPr>
              <a:t> description or conception of a particular system, situation, or process, often in mathematical terms, that is put forward as a basis for theoretical or empirical understanding, or for calculations, predictions, etc.;”</a:t>
            </a:r>
            <a:r>
              <a:rPr lang="en-GB" sz="1800" dirty="0">
                <a:latin typeface="Book Antiqua" panose="02040602050305030304" pitchFamily="18" charset="0"/>
              </a:rPr>
              <a:t> </a:t>
            </a:r>
            <a:r>
              <a:rPr lang="en-GB" sz="2000" dirty="0"/>
              <a:t>(my emphasis)</a:t>
            </a:r>
            <a:endParaRPr lang="en-GB" sz="1800" dirty="0">
              <a:latin typeface="Book Antiqua" panose="02040602050305030304" pitchFamily="18" charset="0"/>
            </a:endParaRPr>
          </a:p>
          <a:p>
            <a:pPr algn="just"/>
            <a:r>
              <a:rPr lang="en-GB" sz="2000" dirty="0"/>
              <a:t>Scientific models are the fruit of creative thought of scientists. Therefore they are all </a:t>
            </a:r>
            <a:r>
              <a:rPr lang="en-GB" sz="2000" b="1" dirty="0"/>
              <a:t>ultimately works of fiction</a:t>
            </a:r>
            <a:r>
              <a:rPr lang="en-GB" sz="2000" dirty="0"/>
              <a:t>, and it is not </a:t>
            </a:r>
            <a:r>
              <a:rPr lang="en-US" sz="2000" dirty="0"/>
              <a:t>always</a:t>
            </a:r>
            <a:r>
              <a:rPr lang="en-GB" sz="2000" dirty="0"/>
              <a:t> useful to think of them as </a:t>
            </a:r>
            <a:r>
              <a:rPr lang="en-GB" sz="2000" i="1" dirty="0"/>
              <a:t>“true”</a:t>
            </a:r>
            <a:r>
              <a:rPr lang="en-GB" sz="2000" dirty="0"/>
              <a:t> or </a:t>
            </a:r>
            <a:r>
              <a:rPr lang="en-GB" sz="2000" i="1" dirty="0"/>
              <a:t>“false”.</a:t>
            </a:r>
          </a:p>
          <a:p>
            <a:pPr algn="just"/>
            <a:r>
              <a:rPr lang="en-GB" sz="2000" dirty="0"/>
              <a:t>However, unlike other works of fiction, scientific models are </a:t>
            </a:r>
            <a:r>
              <a:rPr lang="en-GB" sz="2000" b="1" dirty="0"/>
              <a:t>expected to describe essential aspects of observable natural phenomena in a reliable manner</a:t>
            </a:r>
            <a:r>
              <a:rPr lang="en-GB" sz="2000" dirty="0"/>
              <a:t>. Some models will live up to this expectation better than others.</a:t>
            </a:r>
          </a:p>
          <a:p>
            <a:endParaRPr lang="en-GB" sz="2000" dirty="0"/>
          </a:p>
        </p:txBody>
      </p:sp>
    </p:spTree>
    <p:extLst>
      <p:ext uri="{BB962C8B-B14F-4D97-AF65-F5344CB8AC3E}">
        <p14:creationId xmlns:p14="http://schemas.microsoft.com/office/powerpoint/2010/main" val="1504205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eaLnBrk="1" hangingPunct="1">
              <a:lnSpc>
                <a:spcPct val="90000"/>
              </a:lnSpc>
            </a:pPr>
            <a:r>
              <a:rPr lang="en-GB" altLang="en-US" sz="4000" dirty="0"/>
              <a:t>Reinforcement learning</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95536" y="1772816"/>
            <a:ext cx="8229600" cy="3312368"/>
          </a:xfrm>
        </p:spPr>
        <p:txBody>
          <a:bodyPr/>
          <a:lstStyle/>
          <a:p>
            <a:pPr eaLnBrk="1" hangingPunct="1">
              <a:lnSpc>
                <a:spcPct val="90000"/>
              </a:lnSpc>
            </a:pPr>
            <a:r>
              <a:rPr lang="en-GB" altLang="en-US" sz="2600" dirty="0"/>
              <a:t>In reinforcement learning, a network is not told what the output for a certain input should be, but it is simply “rewarded” for “good” outputs or “punished” for “bad outputs”. </a:t>
            </a:r>
          </a:p>
          <a:p>
            <a:pPr eaLnBrk="1" hangingPunct="1">
              <a:lnSpc>
                <a:spcPct val="90000"/>
              </a:lnSpc>
            </a:pPr>
            <a:r>
              <a:rPr lang="en-GB" altLang="en-US" sz="2600" dirty="0"/>
              <a:t>Such networks will try to “predict” which outputs (“behaviours”) lead to maximum reward and minimum punishment. </a:t>
            </a:r>
          </a:p>
          <a:p>
            <a:pPr eaLnBrk="1" hangingPunct="1">
              <a:lnSpc>
                <a:spcPct val="90000"/>
              </a:lnSpc>
            </a:pPr>
            <a:r>
              <a:rPr lang="en-GB" altLang="en-US" sz="2600" dirty="0"/>
              <a:t>Some parts of the brain, which we will study in later lectures, are thought to implement reinforcement learning, with levels of the neurotransmitter dopamine representing “reward prediction error”</a:t>
            </a:r>
          </a:p>
          <a:p>
            <a:pPr eaLnBrk="1" hangingPunct="1">
              <a:lnSpc>
                <a:spcPct val="90000"/>
              </a:lnSpc>
              <a:buFontTx/>
              <a:buNone/>
            </a:pPr>
            <a:endParaRPr lang="en-GB" altLang="en-US" sz="2600" dirty="0"/>
          </a:p>
        </p:txBody>
      </p:sp>
    </p:spTree>
    <p:extLst>
      <p:ext uri="{BB962C8B-B14F-4D97-AF65-F5344CB8AC3E}">
        <p14:creationId xmlns:p14="http://schemas.microsoft.com/office/powerpoint/2010/main" val="206279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563017"/>
            <a:ext cx="8291264" cy="993775"/>
          </a:xfrm>
        </p:spPr>
        <p:txBody>
          <a:bodyPr/>
          <a:lstStyle/>
          <a:p>
            <a:pPr eaLnBrk="1" hangingPunct="1">
              <a:lnSpc>
                <a:spcPct val="90000"/>
              </a:lnSpc>
            </a:pPr>
            <a:r>
              <a:rPr lang="en-GB" altLang="en-US" sz="4000" dirty="0"/>
              <a:t>Reinforcement learning example:</a:t>
            </a:r>
            <a:br>
              <a:rPr lang="en-GB" altLang="en-US" sz="4000" dirty="0"/>
            </a:br>
            <a:r>
              <a:rPr lang="en-GB" altLang="en-US" sz="4000" dirty="0"/>
              <a:t>TD Gammon</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241176" y="5445224"/>
            <a:ext cx="8229600" cy="720080"/>
          </a:xfrm>
        </p:spPr>
        <p:txBody>
          <a:bodyPr/>
          <a:lstStyle/>
          <a:p>
            <a:pPr eaLnBrk="1" hangingPunct="1">
              <a:lnSpc>
                <a:spcPct val="90000"/>
              </a:lnSpc>
            </a:pPr>
            <a:r>
              <a:rPr lang="en-GB" altLang="en-US" sz="2600" dirty="0"/>
              <a:t>TD stands for “temporal difference” learning.</a:t>
            </a:r>
          </a:p>
          <a:p>
            <a:pPr eaLnBrk="1" hangingPunct="1">
              <a:lnSpc>
                <a:spcPct val="90000"/>
              </a:lnSpc>
              <a:buFontTx/>
              <a:buNone/>
            </a:pPr>
            <a:endParaRPr lang="en-GB" altLang="en-US" sz="2600" dirty="0"/>
          </a:p>
        </p:txBody>
      </p:sp>
      <p:pic>
        <p:nvPicPr>
          <p:cNvPr id="2" name="Picture 1"/>
          <p:cNvPicPr>
            <a:picLocks noChangeAspect="1"/>
          </p:cNvPicPr>
          <p:nvPr/>
        </p:nvPicPr>
        <p:blipFill>
          <a:blip r:embed="rId2"/>
          <a:stretch>
            <a:fillRect/>
          </a:stretch>
        </p:blipFill>
        <p:spPr>
          <a:xfrm>
            <a:off x="1372145" y="1700808"/>
            <a:ext cx="6029325" cy="3162300"/>
          </a:xfrm>
          <a:prstGeom prst="rect">
            <a:avLst/>
          </a:prstGeom>
        </p:spPr>
      </p:pic>
    </p:spTree>
    <p:extLst>
      <p:ext uri="{BB962C8B-B14F-4D97-AF65-F5344CB8AC3E}">
        <p14:creationId xmlns:p14="http://schemas.microsoft.com/office/powerpoint/2010/main" val="4233891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116632"/>
            <a:ext cx="8291264" cy="993775"/>
          </a:xfrm>
        </p:spPr>
        <p:txBody>
          <a:bodyPr/>
          <a:lstStyle/>
          <a:p>
            <a:pPr eaLnBrk="1" hangingPunct="1">
              <a:lnSpc>
                <a:spcPct val="90000"/>
              </a:lnSpc>
            </a:pPr>
            <a:r>
              <a:rPr lang="en-GB" altLang="en-US" sz="4000" dirty="0"/>
              <a:t>TD Gammon network architecture</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259759" y="4293096"/>
            <a:ext cx="8229600" cy="1080120"/>
          </a:xfrm>
        </p:spPr>
        <p:txBody>
          <a:bodyPr/>
          <a:lstStyle/>
          <a:p>
            <a:pPr eaLnBrk="1" hangingPunct="1">
              <a:lnSpc>
                <a:spcPct val="90000"/>
              </a:lnSpc>
            </a:pPr>
            <a:r>
              <a:rPr lang="en-GB" altLang="en-US" sz="2400" dirty="0"/>
              <a:t>TD gammon is a very modestly sized network of less than 300 artificial neurons. </a:t>
            </a:r>
          </a:p>
          <a:p>
            <a:pPr eaLnBrk="1" hangingPunct="1">
              <a:lnSpc>
                <a:spcPct val="90000"/>
              </a:lnSpc>
            </a:pPr>
            <a:r>
              <a:rPr lang="en-GB" altLang="en-US" sz="2400" dirty="0"/>
              <a:t>Nevertheless it can beat most human players at backgammon.</a:t>
            </a:r>
          </a:p>
          <a:p>
            <a:pPr eaLnBrk="1" hangingPunct="1">
              <a:lnSpc>
                <a:spcPct val="90000"/>
              </a:lnSpc>
            </a:pPr>
            <a:r>
              <a:rPr lang="en-GB" altLang="en-US" sz="2400" dirty="0"/>
              <a:t>Much larger networks, such as </a:t>
            </a:r>
            <a:r>
              <a:rPr lang="en-GB" altLang="en-US" sz="2400" dirty="0" err="1"/>
              <a:t>AlphaGo</a:t>
            </a:r>
            <a:r>
              <a:rPr lang="en-GB" altLang="en-US" sz="2400" dirty="0"/>
              <a:t>, can now beat humans at much more complex games, such as Go.</a:t>
            </a:r>
          </a:p>
          <a:p>
            <a:pPr eaLnBrk="1" hangingPunct="1">
              <a:lnSpc>
                <a:spcPct val="90000"/>
              </a:lnSpc>
              <a:buFontTx/>
              <a:buNone/>
            </a:pPr>
            <a:endParaRPr lang="en-GB" altLang="en-US" sz="2600" dirty="0"/>
          </a:p>
        </p:txBody>
      </p:sp>
      <p:pic>
        <p:nvPicPr>
          <p:cNvPr id="3074" name="Picture 2" descr="Image result for td gam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357" y="1110407"/>
            <a:ext cx="5681984" cy="295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11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395536" y="32792"/>
            <a:ext cx="8291264" cy="993775"/>
          </a:xfrm>
        </p:spPr>
        <p:txBody>
          <a:bodyPr/>
          <a:lstStyle/>
          <a:p>
            <a:pPr eaLnBrk="1" hangingPunct="1">
              <a:lnSpc>
                <a:spcPct val="90000"/>
              </a:lnSpc>
            </a:pPr>
            <a:r>
              <a:rPr lang="en-GB" altLang="en-US" sz="4000" dirty="0"/>
              <a:t>Summary</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87116" y="836712"/>
            <a:ext cx="8229600" cy="3312368"/>
          </a:xfrm>
        </p:spPr>
        <p:txBody>
          <a:bodyPr/>
          <a:lstStyle/>
          <a:p>
            <a:pPr eaLnBrk="1" hangingPunct="1">
              <a:lnSpc>
                <a:spcPct val="90000"/>
              </a:lnSpc>
            </a:pPr>
            <a:r>
              <a:rPr lang="en-GB" altLang="en-US" sz="2400" dirty="0"/>
              <a:t>Neural Networks, whether biological or artificial, compute by combining weighted inputs to calculate outputs.</a:t>
            </a:r>
          </a:p>
          <a:p>
            <a:pPr eaLnBrk="1" hangingPunct="1">
              <a:lnSpc>
                <a:spcPct val="90000"/>
              </a:lnSpc>
            </a:pPr>
            <a:r>
              <a:rPr lang="en-GB" altLang="en-US" sz="2400" dirty="0"/>
              <a:t>Networks must often be “trained” by adjusting the weights to produce useful outputs. Different types of training schemes: supervised, unsupervised, reinforcement.</a:t>
            </a:r>
          </a:p>
          <a:p>
            <a:pPr eaLnBrk="1" hangingPunct="1">
              <a:lnSpc>
                <a:spcPct val="90000"/>
              </a:lnSpc>
            </a:pPr>
            <a:r>
              <a:rPr lang="en-GB" altLang="en-US" sz="2400" dirty="0"/>
              <a:t>The trained weight matrix is a form of “long term memory”.</a:t>
            </a:r>
          </a:p>
          <a:p>
            <a:pPr eaLnBrk="1" hangingPunct="1">
              <a:lnSpc>
                <a:spcPct val="90000"/>
              </a:lnSpc>
            </a:pPr>
            <a:r>
              <a:rPr lang="en-GB" altLang="en-US" sz="2400" dirty="0"/>
              <a:t>Recurrent neural networks also have “short term memory” through activity running in loops.</a:t>
            </a:r>
          </a:p>
          <a:p>
            <a:pPr eaLnBrk="1" hangingPunct="1">
              <a:lnSpc>
                <a:spcPct val="90000"/>
              </a:lnSpc>
            </a:pPr>
            <a:r>
              <a:rPr lang="en-GB" altLang="en-US" sz="2400" dirty="0"/>
              <a:t>Subsequent layers of the network tend to become sensitive to increasingly higher order features of the inputs. </a:t>
            </a:r>
          </a:p>
          <a:p>
            <a:pPr eaLnBrk="1" hangingPunct="1">
              <a:lnSpc>
                <a:spcPct val="90000"/>
              </a:lnSpc>
            </a:pPr>
            <a:r>
              <a:rPr lang="en-GB" altLang="en-US" sz="2400" dirty="0"/>
              <a:t>Artificial NNs can be used to remarkable effect. EG:</a:t>
            </a:r>
            <a:br>
              <a:rPr lang="en-GB" altLang="en-US" sz="2400" dirty="0"/>
            </a:br>
            <a:r>
              <a:rPr lang="en-GB" altLang="en-US" sz="2400" dirty="0">
                <a:hlinkClick r:id="rId2"/>
              </a:rPr>
              <a:t>https://www.youtube.com/watch?v=DgPaCWJL7XI</a:t>
            </a:r>
            <a:endParaRPr lang="en-GB" altLang="en-US" sz="2400" dirty="0"/>
          </a:p>
          <a:p>
            <a:pPr eaLnBrk="1" hangingPunct="1">
              <a:lnSpc>
                <a:spcPct val="90000"/>
              </a:lnSpc>
            </a:pPr>
            <a:endParaRPr lang="en-GB" altLang="en-US" sz="2600" dirty="0"/>
          </a:p>
          <a:p>
            <a:pPr marL="0" indent="0" eaLnBrk="1" hangingPunct="1">
              <a:lnSpc>
                <a:spcPct val="90000"/>
              </a:lnSpc>
              <a:buNone/>
            </a:pPr>
            <a:endParaRPr lang="en-GB" altLang="en-US" sz="2600" dirty="0"/>
          </a:p>
          <a:p>
            <a:pPr eaLnBrk="1" hangingPunct="1">
              <a:lnSpc>
                <a:spcPct val="90000"/>
              </a:lnSpc>
              <a:buFontTx/>
              <a:buNone/>
            </a:pPr>
            <a:endParaRPr lang="en-GB" altLang="en-US" sz="2600" dirty="0"/>
          </a:p>
        </p:txBody>
      </p:sp>
    </p:spTree>
    <p:extLst>
      <p:ext uri="{BB962C8B-B14F-4D97-AF65-F5344CB8AC3E}">
        <p14:creationId xmlns:p14="http://schemas.microsoft.com/office/powerpoint/2010/main" val="77278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9A67BD7-8890-4910-982A-D76F61702988}" type="slidenum">
              <a:rPr lang="en-GB"/>
              <a:pPr/>
              <a:t>5</a:t>
            </a:fld>
            <a:r>
              <a:rPr lang="en-GB"/>
              <a:t>/22</a:t>
            </a:r>
          </a:p>
        </p:txBody>
      </p:sp>
      <p:pic>
        <p:nvPicPr>
          <p:cNvPr id="168967" name="Picture 7" descr="galileoSpaceprobeOrb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6248400" cy="4862513"/>
          </a:xfrm>
          <a:prstGeom prst="rect">
            <a:avLst/>
          </a:prstGeom>
          <a:noFill/>
          <a:extLst>
            <a:ext uri="{909E8E84-426E-40DD-AFC4-6F175D3DCCD1}">
              <a14:hiddenFill xmlns:a14="http://schemas.microsoft.com/office/drawing/2010/main">
                <a:solidFill>
                  <a:srgbClr val="FFFFFF"/>
                </a:solidFill>
              </a14:hiddenFill>
            </a:ext>
          </a:extLst>
        </p:spPr>
      </p:pic>
      <p:sp>
        <p:nvSpPr>
          <p:cNvPr id="168962" name="Rectangle 2"/>
          <p:cNvSpPr>
            <a:spLocks noGrp="1" noChangeArrowheads="1"/>
          </p:cNvSpPr>
          <p:nvPr>
            <p:ph type="title"/>
          </p:nvPr>
        </p:nvSpPr>
        <p:spPr>
          <a:xfrm>
            <a:off x="228600" y="228600"/>
            <a:ext cx="6248400" cy="588963"/>
          </a:xfrm>
          <a:ln/>
        </p:spPr>
        <p:txBody>
          <a:bodyPr/>
          <a:lstStyle/>
          <a:p>
            <a:r>
              <a:rPr lang="en-GB" dirty="0"/>
              <a:t>Newtonian Mechanics</a:t>
            </a:r>
          </a:p>
        </p:txBody>
      </p:sp>
      <p:sp>
        <p:nvSpPr>
          <p:cNvPr id="168963" name="Rectangle 3"/>
          <p:cNvSpPr>
            <a:spLocks noGrp="1" noChangeArrowheads="1"/>
          </p:cNvSpPr>
          <p:nvPr>
            <p:ph type="body" idx="1"/>
          </p:nvPr>
        </p:nvSpPr>
        <p:spPr>
          <a:xfrm>
            <a:off x="6577662" y="1143000"/>
            <a:ext cx="2743200" cy="1447800"/>
          </a:xfrm>
          <a:ln/>
        </p:spPr>
        <p:txBody>
          <a:bodyPr/>
          <a:lstStyle/>
          <a:p>
            <a:r>
              <a:rPr lang="en-GB" sz="2000" dirty="0"/>
              <a:t>Inertia:</a:t>
            </a:r>
            <a:br>
              <a:rPr lang="en-GB" sz="2000" dirty="0"/>
            </a:br>
            <a:r>
              <a:rPr lang="en-GB" sz="2000" dirty="0"/>
              <a:t>F = m a</a:t>
            </a:r>
          </a:p>
          <a:p>
            <a:r>
              <a:rPr lang="en-GB" sz="2000" dirty="0"/>
              <a:t>Gravity:</a:t>
            </a:r>
            <a:br>
              <a:rPr lang="en-GB" sz="2000" dirty="0"/>
            </a:br>
            <a:r>
              <a:rPr lang="en-GB" sz="2000" dirty="0"/>
              <a:t>F = G(m</a:t>
            </a:r>
            <a:r>
              <a:rPr lang="en-GB" sz="2000" baseline="-25000" dirty="0"/>
              <a:t>1</a:t>
            </a:r>
            <a:r>
              <a:rPr lang="en-GB" sz="2000" dirty="0"/>
              <a:t> m</a:t>
            </a:r>
            <a:r>
              <a:rPr lang="en-GB" sz="2000" baseline="-25000" dirty="0"/>
              <a:t>2</a:t>
            </a:r>
            <a:r>
              <a:rPr lang="en-GB" sz="2000" dirty="0"/>
              <a:t>)/r</a:t>
            </a:r>
            <a:r>
              <a:rPr lang="en-GB" sz="2000" baseline="30000" dirty="0"/>
              <a:t>2</a:t>
            </a:r>
          </a:p>
          <a:p>
            <a:endParaRPr lang="en-GB" sz="2000" dirty="0"/>
          </a:p>
        </p:txBody>
      </p:sp>
      <p:sp>
        <p:nvSpPr>
          <p:cNvPr id="168964" name="Rectangle 4"/>
          <p:cNvSpPr>
            <a:spLocks noChangeArrowheads="1"/>
          </p:cNvSpPr>
          <p:nvPr/>
        </p:nvSpPr>
        <p:spPr bwMode="auto">
          <a:xfrm>
            <a:off x="5257800" y="4267200"/>
            <a:ext cx="3733800" cy="19050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SzPct val="90000"/>
              <a:buFontTx/>
              <a:buBlip>
                <a:blip r:embed="rId4"/>
              </a:buBlip>
            </a:pPr>
            <a:r>
              <a:rPr lang="en-GB" b="0">
                <a:latin typeface="Tahoma" panose="020B0604030504040204" pitchFamily="34" charset="0"/>
              </a:rPr>
              <a:t>Parsimony ++</a:t>
            </a:r>
          </a:p>
          <a:p>
            <a:pPr>
              <a:spcBef>
                <a:spcPct val="20000"/>
              </a:spcBef>
              <a:buSzPct val="90000"/>
              <a:buFontTx/>
              <a:buBlip>
                <a:blip r:embed="rId4"/>
              </a:buBlip>
            </a:pPr>
            <a:r>
              <a:rPr lang="en-GB" b="0">
                <a:latin typeface="Tahoma" panose="020B0604030504040204" pitchFamily="34" charset="0"/>
              </a:rPr>
              <a:t>Explanatory Power ++</a:t>
            </a:r>
          </a:p>
          <a:p>
            <a:pPr>
              <a:spcBef>
                <a:spcPct val="20000"/>
              </a:spcBef>
              <a:buSzPct val="90000"/>
              <a:buFontTx/>
              <a:buBlip>
                <a:blip r:embed="rId4"/>
              </a:buBlip>
            </a:pPr>
            <a:r>
              <a:rPr lang="en-GB" b="0">
                <a:latin typeface="Tahoma" panose="020B0604030504040204" pitchFamily="34" charset="0"/>
              </a:rPr>
              <a:t>Predictive Power +++</a:t>
            </a:r>
          </a:p>
          <a:p>
            <a:pPr>
              <a:spcBef>
                <a:spcPct val="20000"/>
              </a:spcBef>
              <a:buSzPct val="90000"/>
              <a:buFontTx/>
              <a:buBlip>
                <a:blip r:embed="rId4"/>
              </a:buBlip>
            </a:pPr>
            <a:r>
              <a:rPr lang="en-GB" b="0">
                <a:latin typeface="Tahoma" panose="020B0604030504040204" pitchFamily="34" charset="0"/>
              </a:rPr>
              <a:t>Falsifiability +++</a:t>
            </a:r>
          </a:p>
          <a:p>
            <a:pPr>
              <a:spcBef>
                <a:spcPct val="20000"/>
              </a:spcBef>
              <a:buSzPct val="90000"/>
              <a:buFontTx/>
              <a:buBlip>
                <a:blip r:embed="rId4"/>
              </a:buBlip>
            </a:pPr>
            <a:endParaRPr lang="en-GB" b="0">
              <a:latin typeface="Tahoma" panose="020B0604030504040204" pitchFamily="34" charset="0"/>
            </a:endParaRPr>
          </a:p>
        </p:txBody>
      </p:sp>
      <p:sp>
        <p:nvSpPr>
          <p:cNvPr id="168968" name="Text Box 8"/>
          <p:cNvSpPr txBox="1">
            <a:spLocks noChangeArrowheads="1"/>
          </p:cNvSpPr>
          <p:nvPr/>
        </p:nvSpPr>
        <p:spPr bwMode="auto">
          <a:xfrm>
            <a:off x="914400" y="1143000"/>
            <a:ext cx="271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ctr"/>
            <a:r>
              <a:rPr lang="en-GB" sz="2000">
                <a:solidFill>
                  <a:schemeClr val="bg1"/>
                </a:solidFill>
              </a:rPr>
              <a:t>Galileo Space Probe</a:t>
            </a:r>
          </a:p>
        </p:txBody>
      </p:sp>
    </p:spTree>
    <p:extLst>
      <p:ext uri="{BB962C8B-B14F-4D97-AF65-F5344CB8AC3E}">
        <p14:creationId xmlns:p14="http://schemas.microsoft.com/office/powerpoint/2010/main" val="129882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116632"/>
            <a:ext cx="8291264" cy="993775"/>
          </a:xfrm>
        </p:spPr>
        <p:txBody>
          <a:bodyPr/>
          <a:lstStyle/>
          <a:p>
            <a:pPr algn="l" eaLnBrk="1" hangingPunct="1"/>
            <a:r>
              <a:rPr lang="en-GB" altLang="en-US" sz="4000" dirty="0"/>
              <a:t>Newtonian Mechanics</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17430" y="1133182"/>
            <a:ext cx="8229600" cy="3312368"/>
          </a:xfrm>
        </p:spPr>
        <p:txBody>
          <a:bodyPr/>
          <a:lstStyle/>
          <a:p>
            <a:pPr eaLnBrk="1" hangingPunct="1">
              <a:lnSpc>
                <a:spcPct val="90000"/>
              </a:lnSpc>
            </a:pPr>
            <a:r>
              <a:rPr lang="en-GB" altLang="en-US" sz="2600" dirty="0"/>
              <a:t>Was able to use a small number of very simple mathematical equations to describe the movement of planets with remarkable accuracy.</a:t>
            </a:r>
          </a:p>
          <a:p>
            <a:pPr eaLnBrk="1" hangingPunct="1">
              <a:lnSpc>
                <a:spcPct val="90000"/>
              </a:lnSpc>
            </a:pPr>
            <a:r>
              <a:rPr lang="en-GB" altLang="en-US" sz="2600" dirty="0"/>
              <a:t>To do so, a lot of detail of the planets is ignored – they are just “point masses” (</a:t>
            </a:r>
            <a:r>
              <a:rPr lang="en-GB" altLang="en-US" sz="2600" b="1" dirty="0"/>
              <a:t>parsimony</a:t>
            </a:r>
            <a:r>
              <a:rPr lang="en-GB" altLang="en-US" sz="2600" dirty="0"/>
              <a:t>).</a:t>
            </a:r>
          </a:p>
          <a:p>
            <a:pPr eaLnBrk="1" hangingPunct="1">
              <a:lnSpc>
                <a:spcPct val="90000"/>
              </a:lnSpc>
            </a:pPr>
            <a:r>
              <a:rPr lang="en-GB" altLang="en-US" sz="2600" dirty="0"/>
              <a:t>The equations give good description of past movement of planets (</a:t>
            </a:r>
            <a:r>
              <a:rPr lang="en-GB" altLang="en-US" sz="2600" b="1" dirty="0"/>
              <a:t>explanatory power</a:t>
            </a:r>
            <a:r>
              <a:rPr lang="en-GB" altLang="en-US" sz="2600" dirty="0"/>
              <a:t>) and allows precise predictions of future movements (</a:t>
            </a:r>
            <a:r>
              <a:rPr lang="en-GB" altLang="en-US" sz="2600" b="1" dirty="0"/>
              <a:t>predictive power</a:t>
            </a:r>
            <a:r>
              <a:rPr lang="en-GB" altLang="en-US" sz="2600" dirty="0"/>
              <a:t> and hence </a:t>
            </a:r>
            <a:r>
              <a:rPr lang="en-GB" altLang="en-US" sz="2600" b="1" dirty="0"/>
              <a:t>falsifiability</a:t>
            </a:r>
            <a:r>
              <a:rPr lang="en-GB" altLang="en-US" sz="2600" dirty="0"/>
              <a:t>).</a:t>
            </a:r>
          </a:p>
          <a:p>
            <a:pPr eaLnBrk="1" hangingPunct="1">
              <a:lnSpc>
                <a:spcPct val="90000"/>
              </a:lnSpc>
            </a:pPr>
            <a:r>
              <a:rPr lang="en-GB" altLang="en-US" sz="2600" dirty="0"/>
              <a:t>Newton’s laws remain the most successful scientific model ever, even though, they are wrong. (Einstein’s relativity tells us that Newton's equations are only approximations that hold pretty well if speeds are small compared to speed of light).</a:t>
            </a:r>
          </a:p>
          <a:p>
            <a:pPr eaLnBrk="1" hangingPunct="1">
              <a:lnSpc>
                <a:spcPct val="90000"/>
              </a:lnSpc>
              <a:buFontTx/>
              <a:buNone/>
            </a:pPr>
            <a:endParaRPr lang="en-GB" altLang="en-US" sz="2600" dirty="0"/>
          </a:p>
          <a:p>
            <a:pPr eaLnBrk="1" hangingPunct="1">
              <a:lnSpc>
                <a:spcPct val="90000"/>
              </a:lnSpc>
            </a:pPr>
            <a:endParaRPr lang="en-GB" altLang="en-US" sz="2600" dirty="0"/>
          </a:p>
        </p:txBody>
      </p:sp>
    </p:spTree>
    <p:extLst>
      <p:ext uri="{BB962C8B-B14F-4D97-AF65-F5344CB8AC3E}">
        <p14:creationId xmlns:p14="http://schemas.microsoft.com/office/powerpoint/2010/main" val="91164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1A3AC58-8A51-4891-B597-69C433471F08}"/>
              </a:ext>
            </a:extLst>
          </p:cNvPr>
          <p:cNvSpPr>
            <a:spLocks noGrp="1" noChangeArrowheads="1"/>
          </p:cNvSpPr>
          <p:nvPr>
            <p:ph type="title"/>
          </p:nvPr>
        </p:nvSpPr>
        <p:spPr>
          <a:xfrm>
            <a:off x="241176" y="116632"/>
            <a:ext cx="8291264" cy="993775"/>
          </a:xfrm>
        </p:spPr>
        <p:txBody>
          <a:bodyPr/>
          <a:lstStyle/>
          <a:p>
            <a:pPr algn="l" eaLnBrk="1" hangingPunct="1"/>
            <a:r>
              <a:rPr lang="en-GB" altLang="en-US" sz="4000" dirty="0"/>
              <a:t>Models of the Brain</a:t>
            </a:r>
          </a:p>
        </p:txBody>
      </p:sp>
      <p:sp>
        <p:nvSpPr>
          <p:cNvPr id="24579" name="Rectangle 3">
            <a:extLst>
              <a:ext uri="{FF2B5EF4-FFF2-40B4-BE49-F238E27FC236}">
                <a16:creationId xmlns:a16="http://schemas.microsoft.com/office/drawing/2014/main" id="{55582904-A1DC-4267-83E0-5B597046672F}"/>
              </a:ext>
            </a:extLst>
          </p:cNvPr>
          <p:cNvSpPr>
            <a:spLocks noGrp="1" noChangeArrowheads="1"/>
          </p:cNvSpPr>
          <p:nvPr>
            <p:ph type="body" idx="1"/>
          </p:nvPr>
        </p:nvSpPr>
        <p:spPr>
          <a:xfrm>
            <a:off x="302840" y="1628800"/>
            <a:ext cx="8229600" cy="3312368"/>
          </a:xfrm>
        </p:spPr>
        <p:txBody>
          <a:bodyPr/>
          <a:lstStyle/>
          <a:p>
            <a:pPr eaLnBrk="1" hangingPunct="1">
              <a:lnSpc>
                <a:spcPct val="90000"/>
              </a:lnSpc>
            </a:pPr>
            <a:r>
              <a:rPr lang="en-GB" altLang="en-US" sz="2600" dirty="0"/>
              <a:t>Like models in other scientific disciplines, models of the brain have to strike he right balance between simplicity (or parsimony) and accuracy of the explanations or predictions they can make.</a:t>
            </a:r>
          </a:p>
          <a:p>
            <a:pPr eaLnBrk="1" hangingPunct="1">
              <a:lnSpc>
                <a:spcPct val="90000"/>
              </a:lnSpc>
            </a:pPr>
            <a:r>
              <a:rPr lang="en-GB" altLang="en-US" sz="2600" dirty="0"/>
              <a:t>What level of detail is appropriate for a model depends on the question one is studying. There is no single correct answer.  </a:t>
            </a:r>
          </a:p>
          <a:p>
            <a:pPr eaLnBrk="1" hangingPunct="1">
              <a:lnSpc>
                <a:spcPct val="90000"/>
              </a:lnSpc>
              <a:buFontTx/>
              <a:buNone/>
            </a:pPr>
            <a:endParaRPr lang="en-GB" altLang="en-US" sz="2600" dirty="0"/>
          </a:p>
          <a:p>
            <a:pPr eaLnBrk="1" hangingPunct="1">
              <a:lnSpc>
                <a:spcPct val="90000"/>
              </a:lnSpc>
            </a:pPr>
            <a:endParaRPr lang="en-GB" altLang="en-US" sz="2600" dirty="0"/>
          </a:p>
        </p:txBody>
      </p:sp>
    </p:spTree>
    <p:extLst>
      <p:ext uri="{BB962C8B-B14F-4D97-AF65-F5344CB8AC3E}">
        <p14:creationId xmlns:p14="http://schemas.microsoft.com/office/powerpoint/2010/main" val="28483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455385" y="476672"/>
            <a:ext cx="8121112" cy="5832648"/>
          </a:xfrm>
          <a:prstGeom prst="rect">
            <a:avLst/>
          </a:prstGeom>
        </p:spPr>
      </p:pic>
    </p:spTree>
    <p:extLst>
      <p:ext uri="{BB962C8B-B14F-4D97-AF65-F5344CB8AC3E}">
        <p14:creationId xmlns:p14="http://schemas.microsoft.com/office/powerpoint/2010/main" val="218550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83" y="1793974"/>
            <a:ext cx="3826768" cy="4421088"/>
          </a:xfrm>
        </p:spPr>
        <p:txBody>
          <a:bodyPr/>
          <a:lstStyle/>
          <a:p>
            <a:r>
              <a:rPr lang="en-US" sz="2800" b="1" dirty="0"/>
              <a:t>Compartmental models </a:t>
            </a:r>
            <a:r>
              <a:rPr lang="en-US" sz="2800" dirty="0"/>
              <a:t>simulate individual neurons as lots (sometimes thousands) of connected </a:t>
            </a:r>
            <a:r>
              <a:rPr lang="en-US" sz="2800" dirty="0" err="1"/>
              <a:t>tubelets</a:t>
            </a:r>
            <a:r>
              <a:rPr lang="en-US" sz="2800" dirty="0"/>
              <a:t>, and each has its equivalent circuit.</a:t>
            </a:r>
          </a:p>
        </p:txBody>
      </p:sp>
      <p:pic>
        <p:nvPicPr>
          <p:cNvPr id="4" name="Picture 3"/>
          <p:cNvPicPr>
            <a:picLocks noChangeAspect="1"/>
          </p:cNvPicPr>
          <p:nvPr/>
        </p:nvPicPr>
        <p:blipFill>
          <a:blip r:embed="rId2"/>
          <a:stretch>
            <a:fillRect/>
          </a:stretch>
        </p:blipFill>
        <p:spPr>
          <a:xfrm>
            <a:off x="3292921" y="642937"/>
            <a:ext cx="5743575" cy="5572125"/>
          </a:xfrm>
          <a:prstGeom prst="rect">
            <a:avLst/>
          </a:prstGeom>
        </p:spPr>
      </p:pic>
    </p:spTree>
    <p:extLst>
      <p:ext uri="{BB962C8B-B14F-4D97-AF65-F5344CB8AC3E}">
        <p14:creationId xmlns:p14="http://schemas.microsoft.com/office/powerpoint/2010/main" val="2995188305"/>
      </p:ext>
    </p:extLst>
  </p:cSld>
  <p:clrMapOvr>
    <a:masterClrMapping/>
  </p:clrMapOvr>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14662</TotalTime>
  <Words>3348</Words>
  <Application>Microsoft Macintosh PowerPoint</Application>
  <PresentationFormat>On-screen Show (4:3)</PresentationFormat>
  <Paragraphs>255</Paragraphs>
  <Slides>43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Book Antiqua</vt:lpstr>
      <vt:lpstr>Symbol</vt:lpstr>
      <vt:lpstr>Tahoma</vt:lpstr>
      <vt:lpstr>Times New Roman</vt:lpstr>
      <vt:lpstr>2_Default Design</vt:lpstr>
      <vt:lpstr>PowerPoint Presentation</vt:lpstr>
      <vt:lpstr>Two Sides to Neural Computation</vt:lpstr>
      <vt:lpstr>Part 1: Using computers to model the brain:</vt:lpstr>
      <vt:lpstr>“Models” in Science</vt:lpstr>
      <vt:lpstr>Newtonian Mechanics</vt:lpstr>
      <vt:lpstr>Newtonian Mechanics</vt:lpstr>
      <vt:lpstr>Models of the Brain</vt:lpstr>
      <vt:lpstr>PowerPoint Presentation</vt:lpstr>
      <vt:lpstr>PowerPoint Presentation</vt:lpstr>
      <vt:lpstr>PowerPoint Presentation</vt:lpstr>
      <vt:lpstr>A Very Large Scale Example: the “Blue Brain”</vt:lpstr>
      <vt:lpstr>The Blue Brain Project</vt:lpstr>
      <vt:lpstr>Blue Brain Progress (From Wikipedia):</vt:lpstr>
      <vt:lpstr>Blue Brain Criticism</vt:lpstr>
      <vt:lpstr>Vastly Simpler (and Arguably More Successful) Models</vt:lpstr>
      <vt:lpstr>What sort of “computers” are neurons?</vt:lpstr>
      <vt:lpstr>PowerPoint Presentation</vt:lpstr>
      <vt:lpstr>PowerPoint Presentation</vt:lpstr>
      <vt:lpstr>Binary Threshold (McCullough-Pitts) Neurons</vt:lpstr>
      <vt:lpstr>Binary Threshold Neurons as “Logic Gates”</vt:lpstr>
      <vt:lpstr>“Linear” and “Linear-NonLinear” (LN) Neurons</vt:lpstr>
      <vt:lpstr>Sigmoids</vt:lpstr>
      <vt:lpstr>Neurons vs. Statistical Modelling</vt:lpstr>
      <vt:lpstr>Receptive Field Models</vt:lpstr>
      <vt:lpstr>Difference of Gaussians (DoG) Model of Retinal Ganglion Cell Receptive Fields</vt:lpstr>
      <vt:lpstr>The Gabor Filter Model of V1 Simple Cells</vt:lpstr>
      <vt:lpstr>Binaural STRFs in A1</vt:lpstr>
      <vt:lpstr>Break</vt:lpstr>
      <vt:lpstr>Part 2: Using the brain to inspire new types of computers:</vt:lpstr>
      <vt:lpstr>Rosenblatt’s Perceptron</vt:lpstr>
      <vt:lpstr>Multilayer Perceptrons</vt:lpstr>
      <vt:lpstr>“Deep” Neural Networks</vt:lpstr>
      <vt:lpstr>“Artistic Style Transfer”</vt:lpstr>
      <vt:lpstr>Recurrent Artificial Neural Networks</vt:lpstr>
      <vt:lpstr>Shakespeare “Measure for Measure”  (written 1604) Act 2 Scene 2</vt:lpstr>
      <vt:lpstr>Artificial Shakespeare</vt:lpstr>
      <vt:lpstr>How do Artificial RNNs process speech?</vt:lpstr>
      <vt:lpstr>Training Multilayer Perceptrons: “Supervised learning”</vt:lpstr>
      <vt:lpstr>Unsupervised Learning</vt:lpstr>
      <vt:lpstr>Reinforcement learning</vt:lpstr>
      <vt:lpstr>Reinforcement learning example: TD Gammon</vt:lpstr>
      <vt:lpstr>TD Gammon network architecture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Neuroscience</dc:title>
  <dc:creator>jan schnupp</dc:creator>
  <cp:lastModifiedBy>Prof. Jan SCHNUPP</cp:lastModifiedBy>
  <cp:revision>288</cp:revision>
  <cp:lastPrinted>1601-01-01T00:00:00Z</cp:lastPrinted>
  <dcterms:created xsi:type="dcterms:W3CDTF">2002-10-14T15:22:03Z</dcterms:created>
  <dcterms:modified xsi:type="dcterms:W3CDTF">2023-03-08T01:56:58Z</dcterms:modified>
</cp:coreProperties>
</file>