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80"/>
  </p:notesMasterIdLst>
  <p:sldIdLst>
    <p:sldId id="316" r:id="rId2"/>
    <p:sldId id="318" r:id="rId3"/>
    <p:sldId id="257" r:id="rId4"/>
    <p:sldId id="258" r:id="rId5"/>
    <p:sldId id="260" r:id="rId6"/>
    <p:sldId id="259" r:id="rId7"/>
    <p:sldId id="339" r:id="rId8"/>
    <p:sldId id="319" r:id="rId9"/>
    <p:sldId id="348" r:id="rId10"/>
    <p:sldId id="262" r:id="rId11"/>
    <p:sldId id="263" r:id="rId12"/>
    <p:sldId id="264" r:id="rId13"/>
    <p:sldId id="267" r:id="rId14"/>
    <p:sldId id="265" r:id="rId15"/>
    <p:sldId id="320" r:id="rId16"/>
    <p:sldId id="340" r:id="rId17"/>
    <p:sldId id="321" r:id="rId18"/>
    <p:sldId id="346" r:id="rId19"/>
    <p:sldId id="347" r:id="rId20"/>
    <p:sldId id="345" r:id="rId21"/>
    <p:sldId id="266" r:id="rId22"/>
    <p:sldId id="273" r:id="rId23"/>
    <p:sldId id="294" r:id="rId24"/>
    <p:sldId id="268" r:id="rId25"/>
    <p:sldId id="272" r:id="rId26"/>
    <p:sldId id="274" r:id="rId27"/>
    <p:sldId id="275" r:id="rId28"/>
    <p:sldId id="276" r:id="rId29"/>
    <p:sldId id="277" r:id="rId30"/>
    <p:sldId id="278" r:id="rId31"/>
    <p:sldId id="341" r:id="rId32"/>
    <p:sldId id="280" r:id="rId33"/>
    <p:sldId id="322" r:id="rId34"/>
    <p:sldId id="314" r:id="rId35"/>
    <p:sldId id="282" r:id="rId36"/>
    <p:sldId id="323" r:id="rId37"/>
    <p:sldId id="269" r:id="rId38"/>
    <p:sldId id="315" r:id="rId39"/>
    <p:sldId id="288" r:id="rId40"/>
    <p:sldId id="324" r:id="rId41"/>
    <p:sldId id="342" r:id="rId42"/>
    <p:sldId id="325" r:id="rId43"/>
    <p:sldId id="326" r:id="rId44"/>
    <p:sldId id="327" r:id="rId45"/>
    <p:sldId id="328" r:id="rId46"/>
    <p:sldId id="305" r:id="rId47"/>
    <p:sldId id="306" r:id="rId48"/>
    <p:sldId id="329" r:id="rId49"/>
    <p:sldId id="330" r:id="rId50"/>
    <p:sldId id="331" r:id="rId51"/>
    <p:sldId id="298" r:id="rId52"/>
    <p:sldId id="303" r:id="rId53"/>
    <p:sldId id="304" r:id="rId54"/>
    <p:sldId id="332" r:id="rId55"/>
    <p:sldId id="343" r:id="rId56"/>
    <p:sldId id="289" r:id="rId57"/>
    <p:sldId id="284" r:id="rId58"/>
    <p:sldId id="285" r:id="rId59"/>
    <p:sldId id="287" r:id="rId60"/>
    <p:sldId id="311" r:id="rId61"/>
    <p:sldId id="290" r:id="rId62"/>
    <p:sldId id="291" r:id="rId63"/>
    <p:sldId id="292" r:id="rId64"/>
    <p:sldId id="293" r:id="rId65"/>
    <p:sldId id="307" r:id="rId66"/>
    <p:sldId id="308" r:id="rId67"/>
    <p:sldId id="309" r:id="rId68"/>
    <p:sldId id="300" r:id="rId69"/>
    <p:sldId id="295" r:id="rId70"/>
    <p:sldId id="296" r:id="rId71"/>
    <p:sldId id="312" r:id="rId72"/>
    <p:sldId id="344" r:id="rId73"/>
    <p:sldId id="333" r:id="rId74"/>
    <p:sldId id="334" r:id="rId75"/>
    <p:sldId id="335" r:id="rId76"/>
    <p:sldId id="336" r:id="rId77"/>
    <p:sldId id="338" r:id="rId78"/>
    <p:sldId id="337" r:id="rId79"/>
  </p:sldIdLst>
  <p:sldSz cx="9144000" cy="6858000" type="screen4x3"/>
  <p:notesSz cx="7315200" cy="9601200"/>
  <p:defaultTextStyle>
    <a:defPPr>
      <a:defRPr lang="en-GB"/>
    </a:defPPr>
    <a:lvl1pPr algn="l" defTabSz="449263" rtl="0" eaLnBrk="0" fontAlgn="base" hangingPunct="0">
      <a:spcBef>
        <a:spcPct val="0"/>
      </a:spcBef>
      <a:spcAft>
        <a:spcPct val="0"/>
      </a:spcAft>
      <a:defRPr sz="3200" kern="1200">
        <a:solidFill>
          <a:schemeClr val="tx2"/>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spcBef>
        <a:spcPct val="0"/>
      </a:spcBef>
      <a:spcAft>
        <a:spcPct val="0"/>
      </a:spcAft>
      <a:defRPr sz="3200" kern="1200">
        <a:solidFill>
          <a:schemeClr val="tx2"/>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spcBef>
        <a:spcPct val="0"/>
      </a:spcBef>
      <a:spcAft>
        <a:spcPct val="0"/>
      </a:spcAft>
      <a:defRPr sz="3200" kern="1200">
        <a:solidFill>
          <a:schemeClr val="tx2"/>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spcBef>
        <a:spcPct val="0"/>
      </a:spcBef>
      <a:spcAft>
        <a:spcPct val="0"/>
      </a:spcAft>
      <a:defRPr sz="3200" kern="1200">
        <a:solidFill>
          <a:schemeClr val="tx2"/>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spcBef>
        <a:spcPct val="0"/>
      </a:spcBef>
      <a:spcAft>
        <a:spcPct val="0"/>
      </a:spcAft>
      <a:defRPr sz="3200" kern="1200">
        <a:solidFill>
          <a:schemeClr val="tx2"/>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tx2"/>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tx2"/>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tx2"/>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tx2"/>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36"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984" y="12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36"/>
        <p:guide pos="23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noChangeArrowheads="1"/>
          </p:cNvSpPr>
          <p:nvPr>
            <p:ph type="sldImg"/>
          </p:nvPr>
        </p:nvSpPr>
        <p:spPr bwMode="auto">
          <a:xfrm>
            <a:off x="0" y="73025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p:cNvSpPr>
            <a:spLocks noGrp="1" noChangeArrowheads="1"/>
          </p:cNvSpPr>
          <p:nvPr>
            <p:ph type="body"/>
          </p:nvPr>
        </p:nvSpPr>
        <p:spPr bwMode="auto">
          <a:xfrm>
            <a:off x="731859" y="4560610"/>
            <a:ext cx="5849789" cy="4318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Tree>
    <p:extLst>
      <p:ext uri="{BB962C8B-B14F-4D97-AF65-F5344CB8AC3E}">
        <p14:creationId xmlns:p14="http://schemas.microsoft.com/office/powerpoint/2010/main" val="171461707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File:Gray931.pn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en.wikipedia.org/wiki/File:Gray928.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a:xfrm>
            <a:off x="1255713" y="730250"/>
            <a:ext cx="4802187"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3" name="Text Box 2"/>
          <p:cNvSpPr txBox="1">
            <a:spLocks noChangeArrowheads="1"/>
          </p:cNvSpPr>
          <p:nvPr/>
        </p:nvSpPr>
        <p:spPr bwMode="auto">
          <a:xfrm>
            <a:off x="731860" y="4560609"/>
            <a:ext cx="5851482" cy="4319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2937787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257300" y="719138"/>
            <a:ext cx="4803775" cy="3603625"/>
          </a:xfrm>
        </p:spPr>
      </p:sp>
      <p:sp>
        <p:nvSpPr>
          <p:cNvPr id="2253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73407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257300" y="719138"/>
            <a:ext cx="4803775" cy="3603625"/>
          </a:xfrm>
        </p:spPr>
      </p:sp>
      <p:sp>
        <p:nvSpPr>
          <p:cNvPr id="24579"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2494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8930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69609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58142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31616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255713" y="719138"/>
            <a:ext cx="4803775" cy="3602037"/>
          </a:xfrm>
        </p:spPr>
      </p:sp>
      <p:sp>
        <p:nvSpPr>
          <p:cNvPr id="27651"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81495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257300" y="720725"/>
            <a:ext cx="4800600" cy="3600450"/>
          </a:xfrm>
        </p:spPr>
      </p:sp>
      <p:sp>
        <p:nvSpPr>
          <p:cNvPr id="30723" name="Rectangle 3"/>
          <p:cNvSpPr>
            <a:spLocks noGrp="1" noChangeArrowheads="1"/>
          </p:cNvSpPr>
          <p:nvPr>
            <p:ph type="body" idx="1"/>
          </p:nvPr>
        </p:nvSpPr>
        <p:spPr>
          <a:xfrm>
            <a:off x="731860" y="4560609"/>
            <a:ext cx="5851482" cy="4319836"/>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4820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257300" y="719138"/>
            <a:ext cx="4803775" cy="3603625"/>
          </a:xfrm>
        </p:spPr>
      </p:sp>
      <p:sp>
        <p:nvSpPr>
          <p:cNvPr id="327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9141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255713" y="719138"/>
            <a:ext cx="4803775" cy="3602037"/>
          </a:xfrm>
        </p:spPr>
      </p:sp>
      <p:sp>
        <p:nvSpPr>
          <p:cNvPr id="34819"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2398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7818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255713" y="719138"/>
            <a:ext cx="4803775" cy="3602037"/>
          </a:xfrm>
        </p:spPr>
      </p:sp>
      <p:sp>
        <p:nvSpPr>
          <p:cNvPr id="36867"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02574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217613" y="684213"/>
            <a:ext cx="4879975" cy="3660775"/>
          </a:xfrm>
        </p:spPr>
      </p:sp>
      <p:sp>
        <p:nvSpPr>
          <p:cNvPr id="38915" name="Rectangle 3"/>
          <p:cNvSpPr>
            <a:spLocks noGrp="1" noChangeArrowheads="1"/>
          </p:cNvSpPr>
          <p:nvPr>
            <p:ph type="body" idx="1"/>
          </p:nvPr>
        </p:nvSpPr>
        <p:spPr>
          <a:xfrm>
            <a:off x="989365" y="4573118"/>
            <a:ext cx="5336471" cy="4343288"/>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77823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217613" y="684213"/>
            <a:ext cx="4879975" cy="3660775"/>
          </a:xfrm>
        </p:spPr>
      </p:sp>
      <p:sp>
        <p:nvSpPr>
          <p:cNvPr id="40963" name="Rectangle 3"/>
          <p:cNvSpPr>
            <a:spLocks noGrp="1" noChangeArrowheads="1"/>
          </p:cNvSpPr>
          <p:nvPr>
            <p:ph type="body" idx="1"/>
          </p:nvPr>
        </p:nvSpPr>
        <p:spPr>
          <a:xfrm>
            <a:off x="989365" y="4573118"/>
            <a:ext cx="5336471" cy="4343288"/>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8315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13318" y="9146234"/>
            <a:ext cx="3201882" cy="45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defTabSz="86518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03263" indent="-271463" defTabSz="86518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081088" indent="-215900" defTabSz="86518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12888" indent="-215900" defTabSz="86518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1946275" indent="-215900" defTabSz="86518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03475" indent="-215900" defTabSz="86518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860675" indent="-215900" defTabSz="86518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317875" indent="-215900" defTabSz="86518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775075" indent="-215900" defTabSz="86518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eaLnBrk="1" hangingPunct="1">
              <a:spcBef>
                <a:spcPct val="0"/>
              </a:spcBef>
              <a:buClrTx/>
              <a:buSzTx/>
              <a:buFontTx/>
              <a:buNone/>
            </a:pPr>
            <a:fld id="{EC604EDC-E2F0-4912-8E56-9CD575027CF4}" type="slidenum">
              <a:rPr lang="en-GB" altLang="en-US" sz="1100" b="1">
                <a:solidFill>
                  <a:schemeClr val="tx1"/>
                </a:solidFill>
                <a:latin typeface="Tahoma" panose="020B0604030504040204" pitchFamily="34" charset="0"/>
              </a:rPr>
              <a:pPr algn="r" eaLnBrk="1" hangingPunct="1">
                <a:spcBef>
                  <a:spcPct val="0"/>
                </a:spcBef>
                <a:buClrTx/>
                <a:buSzTx/>
                <a:buFontTx/>
                <a:buNone/>
              </a:pPr>
              <a:t>30</a:t>
            </a:fld>
            <a:endParaRPr lang="en-GB" altLang="en-US" sz="1100" b="1">
              <a:solidFill>
                <a:schemeClr val="tx1"/>
              </a:solidFill>
              <a:latin typeface="Tahoma" panose="020B0604030504040204" pitchFamily="34" charset="0"/>
            </a:endParaRPr>
          </a:p>
        </p:txBody>
      </p:sp>
      <p:sp>
        <p:nvSpPr>
          <p:cNvPr id="43011" name="Rectangle 2"/>
          <p:cNvSpPr>
            <a:spLocks noGrp="1" noRot="1" noChangeAspect="1" noChangeArrowheads="1" noTextEdit="1"/>
          </p:cNvSpPr>
          <p:nvPr>
            <p:ph type="sldImg"/>
          </p:nvPr>
        </p:nvSpPr>
        <p:spPr>
          <a:xfrm>
            <a:off x="1257300" y="719138"/>
            <a:ext cx="4803775" cy="3602037"/>
          </a:xfrm>
        </p:spPr>
      </p:sp>
      <p:sp>
        <p:nvSpPr>
          <p:cNvPr id="43012"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p>
            <a:pPr defTabSz="914400"/>
            <a:endParaRPr lang="en-US" altLang="en-US"/>
          </a:p>
        </p:txBody>
      </p:sp>
    </p:spTree>
    <p:extLst>
      <p:ext uri="{BB962C8B-B14F-4D97-AF65-F5344CB8AC3E}">
        <p14:creationId xmlns:p14="http://schemas.microsoft.com/office/powerpoint/2010/main" val="2426484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57300" y="719138"/>
            <a:ext cx="4803775" cy="3603625"/>
          </a:xfrm>
        </p:spPr>
      </p:sp>
      <p:sp>
        <p:nvSpPr>
          <p:cNvPr id="45059"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7465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6278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257300" y="719138"/>
            <a:ext cx="4803775" cy="3603625"/>
          </a:xfrm>
        </p:spPr>
      </p:sp>
      <p:sp>
        <p:nvSpPr>
          <p:cNvPr id="47107"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6154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257300" y="719138"/>
            <a:ext cx="4803775" cy="3603625"/>
          </a:xfrm>
        </p:spPr>
      </p:sp>
      <p:sp>
        <p:nvSpPr>
          <p:cNvPr id="49155"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97923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20483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255713" y="719138"/>
            <a:ext cx="4803775" cy="3602037"/>
          </a:xfrm>
        </p:spPr>
      </p:sp>
      <p:sp>
        <p:nvSpPr>
          <p:cNvPr id="51203"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36657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1257300" y="719138"/>
            <a:ext cx="4803775" cy="3603625"/>
          </a:xfrm>
        </p:spPr>
      </p:sp>
      <p:sp>
        <p:nvSpPr>
          <p:cNvPr id="9219"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31989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5455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sldNum" sz="quarter"/>
          </p:nvPr>
        </p:nvSpPr>
        <p:spPr>
          <a:xfrm>
            <a:off x="4565648" y="10003008"/>
            <a:ext cx="3500047" cy="525322"/>
          </a:xfrm>
          <a:prstGeom prst="rect">
            <a:avLst/>
          </a:prstGeom>
          <a:noFill/>
          <a:ln>
            <a:miter lim="800000"/>
            <a:headEnd/>
            <a:tailEnd/>
          </a:ln>
        </p:spPr>
        <p:txBody>
          <a:bodyPr/>
          <a:lstStyle/>
          <a:p>
            <a:fld id="{7D8CD5E4-6F0E-461E-AD2A-25F205B4EC0B}" type="slidenum">
              <a:rPr lang="en-GB" smtClean="0"/>
              <a:pPr/>
              <a:t>44</a:t>
            </a:fld>
            <a:endParaRPr lang="en-GB"/>
          </a:p>
        </p:txBody>
      </p:sp>
      <p:sp>
        <p:nvSpPr>
          <p:cNvPr id="23554" name="Rectangle 2"/>
          <p:cNvSpPr>
            <a:spLocks noGrp="1" noRot="1" noChangeAspect="1" noChangeArrowheads="1" noTextEdit="1"/>
          </p:cNvSpPr>
          <p:nvPr>
            <p:ph type="sldImg"/>
          </p:nvPr>
        </p:nvSpPr>
        <p:spPr>
          <a:xfrm>
            <a:off x="1400175" y="788988"/>
            <a:ext cx="5267325" cy="3949700"/>
          </a:xfrm>
        </p:spPr>
      </p:sp>
      <p:sp>
        <p:nvSpPr>
          <p:cNvPr id="23555" name="Rectangle 3"/>
          <p:cNvSpPr>
            <a:spLocks noGrp="1" noChangeArrowheads="1"/>
          </p:cNvSpPr>
          <p:nvPr>
            <p:ph type="body" idx="1"/>
          </p:nvPr>
        </p:nvSpPr>
        <p:spPr>
          <a:xfrm>
            <a:off x="806401" y="5001505"/>
            <a:ext cx="6454588" cy="4738843"/>
          </a:xfrm>
          <a:noFill/>
        </p:spPr>
        <p:txBody>
          <a:bodyPr/>
          <a:lstStyle/>
          <a:p>
            <a:r>
              <a:rPr lang="en-GB"/>
              <a:t>Fix AM sound</a:t>
            </a:r>
          </a:p>
        </p:txBody>
      </p:sp>
    </p:spTree>
    <p:extLst>
      <p:ext uri="{BB962C8B-B14F-4D97-AF65-F5344CB8AC3E}">
        <p14:creationId xmlns:p14="http://schemas.microsoft.com/office/powerpoint/2010/main" val="3078023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sldNum" sz="quarter"/>
          </p:nvPr>
        </p:nvSpPr>
        <p:spPr>
          <a:xfrm>
            <a:off x="4565648" y="10003008"/>
            <a:ext cx="3500047" cy="525322"/>
          </a:xfrm>
          <a:prstGeom prst="rect">
            <a:avLst/>
          </a:prstGeom>
          <a:noFill/>
          <a:ln>
            <a:miter lim="800000"/>
            <a:headEnd/>
            <a:tailEnd/>
          </a:ln>
        </p:spPr>
        <p:txBody>
          <a:bodyPr/>
          <a:lstStyle/>
          <a:p>
            <a:fld id="{052ECA0A-5685-49B7-8B03-7F2DA0C2F87C}" type="slidenum">
              <a:rPr lang="en-GB" smtClean="0"/>
              <a:pPr/>
              <a:t>45</a:t>
            </a:fld>
            <a:endParaRPr lang="en-GB"/>
          </a:p>
        </p:txBody>
      </p:sp>
      <p:sp>
        <p:nvSpPr>
          <p:cNvPr id="25602" name="Rectangle 2"/>
          <p:cNvSpPr>
            <a:spLocks noGrp="1" noRot="1" noChangeAspect="1" noChangeArrowheads="1" noTextEdit="1"/>
          </p:cNvSpPr>
          <p:nvPr>
            <p:ph type="sldImg"/>
          </p:nvPr>
        </p:nvSpPr>
        <p:spPr>
          <a:xfrm>
            <a:off x="1400175" y="788988"/>
            <a:ext cx="5267325" cy="3949700"/>
          </a:xfrm>
        </p:spPr>
      </p:sp>
      <p:sp>
        <p:nvSpPr>
          <p:cNvPr id="25603" name="Rectangle 3"/>
          <p:cNvSpPr>
            <a:spLocks noGrp="1" noChangeArrowheads="1"/>
          </p:cNvSpPr>
          <p:nvPr>
            <p:ph type="body" idx="1"/>
          </p:nvPr>
        </p:nvSpPr>
        <p:spPr>
          <a:xfrm>
            <a:off x="806401" y="5001505"/>
            <a:ext cx="6454588" cy="4738843"/>
          </a:xfrm>
          <a:noFill/>
        </p:spPr>
        <p:txBody>
          <a:bodyPr/>
          <a:lstStyle/>
          <a:p>
            <a:endParaRPr lang="en-US"/>
          </a:p>
        </p:txBody>
      </p:sp>
    </p:spTree>
    <p:extLst>
      <p:ext uri="{BB962C8B-B14F-4D97-AF65-F5344CB8AC3E}">
        <p14:creationId xmlns:p14="http://schemas.microsoft.com/office/powerpoint/2010/main" val="1610351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257300" y="719138"/>
            <a:ext cx="4803775" cy="3603625"/>
          </a:xfrm>
        </p:spPr>
      </p:sp>
      <p:sp>
        <p:nvSpPr>
          <p:cNvPr id="57347"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40690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255713" y="719138"/>
            <a:ext cx="4803775" cy="3602037"/>
          </a:xfrm>
        </p:spPr>
      </p:sp>
      <p:sp>
        <p:nvSpPr>
          <p:cNvPr id="59395"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69511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260475" y="720725"/>
            <a:ext cx="4799013" cy="3598863"/>
          </a:xfrm>
        </p:spPr>
      </p:sp>
      <p:sp>
        <p:nvSpPr>
          <p:cNvPr id="62467" name="Rectangle 3"/>
          <p:cNvSpPr>
            <a:spLocks noGrp="1" noChangeArrowheads="1"/>
          </p:cNvSpPr>
          <p:nvPr>
            <p:ph type="body" idx="1"/>
          </p:nvPr>
        </p:nvSpPr>
        <p:spPr>
          <a:xfrm>
            <a:off x="731860" y="4559045"/>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66706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260475" y="720725"/>
            <a:ext cx="4799013" cy="3598863"/>
          </a:xfrm>
        </p:spPr>
      </p:sp>
      <p:sp>
        <p:nvSpPr>
          <p:cNvPr id="64515" name="Rectangle 3"/>
          <p:cNvSpPr>
            <a:spLocks noGrp="1" noChangeArrowheads="1"/>
          </p:cNvSpPr>
          <p:nvPr>
            <p:ph type="body" idx="1"/>
          </p:nvPr>
        </p:nvSpPr>
        <p:spPr>
          <a:xfrm>
            <a:off x="731860" y="4559045"/>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52504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33134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255713" y="719138"/>
            <a:ext cx="4803775" cy="3602037"/>
          </a:xfrm>
        </p:spPr>
      </p:sp>
      <p:sp>
        <p:nvSpPr>
          <p:cNvPr id="67587"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45183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255713" y="719138"/>
            <a:ext cx="4803775" cy="3602037"/>
          </a:xfrm>
        </p:spPr>
      </p:sp>
      <p:sp>
        <p:nvSpPr>
          <p:cNvPr id="69635"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8696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257300" y="719138"/>
            <a:ext cx="4803775" cy="3603625"/>
          </a:xfrm>
        </p:spPr>
      </p:sp>
      <p:sp>
        <p:nvSpPr>
          <p:cNvPr id="1229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36348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255713" y="719138"/>
            <a:ext cx="4803775" cy="3602037"/>
          </a:xfrm>
        </p:spPr>
      </p:sp>
      <p:sp>
        <p:nvSpPr>
          <p:cNvPr id="71683"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68269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255713" y="719138"/>
            <a:ext cx="4803775" cy="3602037"/>
          </a:xfrm>
        </p:spPr>
      </p:sp>
      <p:sp>
        <p:nvSpPr>
          <p:cNvPr id="73731"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1047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2624138" y="730250"/>
            <a:ext cx="0" cy="0"/>
          </a:xfrm>
        </p:spPr>
      </p:sp>
      <p:sp>
        <p:nvSpPr>
          <p:cNvPr id="75779"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Figures 5.8 and 5.9 of Auditory Neuroscience</a:t>
            </a:r>
          </a:p>
        </p:txBody>
      </p:sp>
    </p:spTree>
    <p:extLst>
      <p:ext uri="{BB962C8B-B14F-4D97-AF65-F5344CB8AC3E}">
        <p14:creationId xmlns:p14="http://schemas.microsoft.com/office/powerpoint/2010/main" val="2660896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255713" y="719138"/>
            <a:ext cx="4803775" cy="3602037"/>
          </a:xfrm>
        </p:spPr>
      </p:sp>
      <p:sp>
        <p:nvSpPr>
          <p:cNvPr id="86019"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26053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255713" y="719138"/>
            <a:ext cx="4803775" cy="3602037"/>
          </a:xfrm>
        </p:spPr>
      </p:sp>
      <p:sp>
        <p:nvSpPr>
          <p:cNvPr id="92163"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05740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4145506" y="8553683"/>
            <a:ext cx="3169694" cy="448712"/>
          </a:xfrm>
          <a:prstGeom prst="rect">
            <a:avLst/>
          </a:prstGeom>
          <a:noFill/>
          <a:ln>
            <a:noFill/>
          </a:ln>
        </p:spPr>
        <p:txBody>
          <a:bodyPr lIns="90000" tIns="46800" rIns="90000" bIns="46800" anchor="b"/>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pPr algn="r"/>
            <a:fld id="{C51B19E3-9127-4343-8297-9A889B50B5A2}" type="slidenum">
              <a:rPr lang="en-US" altLang="en-US" sz="1200">
                <a:solidFill>
                  <a:srgbClr val="000000"/>
                </a:solidFill>
                <a:cs typeface="Arial" panose="020B0604020202020204" pitchFamily="34" charset="0"/>
              </a:rPr>
              <a:pPr algn="r"/>
              <a:t>74</a:t>
            </a:fld>
            <a:endParaRPr lang="en-US" altLang="en-US" sz="1400">
              <a:solidFill>
                <a:srgbClr val="000000"/>
              </a:solidFill>
              <a:latin typeface="Times New Roman" panose="02020603050405020304" pitchFamily="18" charset="0"/>
            </a:endParaRPr>
          </a:p>
        </p:txBody>
      </p:sp>
      <p:sp>
        <p:nvSpPr>
          <p:cNvPr id="368" name="PlaceHolder 2"/>
          <p:cNvSpPr>
            <a:spLocks noGrp="1"/>
          </p:cNvSpPr>
          <p:nvPr>
            <p:ph type="body"/>
          </p:nvPr>
        </p:nvSpPr>
        <p:spPr>
          <a:xfrm>
            <a:off x="806401" y="4999941"/>
            <a:ext cx="6454588" cy="4740407"/>
          </a:xfrm>
        </p:spPr>
        <p:txBody>
          <a:bodyPr/>
          <a:lstStyle/>
          <a:p>
            <a:pPr fontAlgn="auto">
              <a:spcBef>
                <a:spcPts val="0"/>
              </a:spcBef>
              <a:spcAft>
                <a:spcPts val="0"/>
              </a:spcAft>
              <a:defRPr/>
            </a:pPr>
            <a:endParaRPr lang="en-US" sz="2000" spc="-1">
              <a:solidFill>
                <a:srgbClr val="000000"/>
              </a:solidFill>
              <a:uFill>
                <a:solidFill>
                  <a:srgbClr val="FFFFFF"/>
                </a:solidFill>
              </a:uFill>
            </a:endParaRPr>
          </a:p>
        </p:txBody>
      </p:sp>
    </p:spTree>
    <p:extLst>
      <p:ext uri="{BB962C8B-B14F-4D97-AF65-F5344CB8AC3E}">
        <p14:creationId xmlns:p14="http://schemas.microsoft.com/office/powerpoint/2010/main" val="3453156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4145506" y="8553683"/>
            <a:ext cx="3169694" cy="448712"/>
          </a:xfrm>
          <a:prstGeom prst="rect">
            <a:avLst/>
          </a:prstGeom>
          <a:noFill/>
          <a:ln>
            <a:noFill/>
          </a:ln>
        </p:spPr>
        <p:txBody>
          <a:bodyPr lIns="90000" tIns="46800" rIns="90000" bIns="46800" anchor="b"/>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pPr algn="r"/>
            <a:fld id="{C51B19E3-9127-4343-8297-9A889B50B5A2}" type="slidenum">
              <a:rPr lang="en-US" altLang="en-US" sz="1200">
                <a:solidFill>
                  <a:srgbClr val="000000"/>
                </a:solidFill>
                <a:cs typeface="Arial" panose="020B0604020202020204" pitchFamily="34" charset="0"/>
              </a:rPr>
              <a:pPr algn="r"/>
              <a:t>75</a:t>
            </a:fld>
            <a:endParaRPr lang="en-US" altLang="en-US" sz="1400">
              <a:solidFill>
                <a:srgbClr val="000000"/>
              </a:solidFill>
              <a:latin typeface="Times New Roman" panose="02020603050405020304" pitchFamily="18" charset="0"/>
            </a:endParaRPr>
          </a:p>
        </p:txBody>
      </p:sp>
      <p:sp>
        <p:nvSpPr>
          <p:cNvPr id="368" name="PlaceHolder 2"/>
          <p:cNvSpPr>
            <a:spLocks noGrp="1"/>
          </p:cNvSpPr>
          <p:nvPr>
            <p:ph type="body"/>
          </p:nvPr>
        </p:nvSpPr>
        <p:spPr>
          <a:xfrm>
            <a:off x="806401" y="4999941"/>
            <a:ext cx="6454588" cy="4740407"/>
          </a:xfrm>
        </p:spPr>
        <p:txBody>
          <a:bodyPr/>
          <a:lstStyle/>
          <a:p>
            <a:pPr fontAlgn="auto">
              <a:spcBef>
                <a:spcPts val="0"/>
              </a:spcBef>
              <a:spcAft>
                <a:spcPts val="0"/>
              </a:spcAft>
              <a:defRPr/>
            </a:pPr>
            <a:endParaRPr lang="en-US" sz="2000" spc="-1">
              <a:solidFill>
                <a:srgbClr val="000000"/>
              </a:solidFill>
              <a:uFill>
                <a:solidFill>
                  <a:srgbClr val="FFFFFF"/>
                </a:solidFill>
              </a:uFill>
            </a:endParaRPr>
          </a:p>
        </p:txBody>
      </p:sp>
    </p:spTree>
    <p:extLst>
      <p:ext uri="{BB962C8B-B14F-4D97-AF65-F5344CB8AC3E}">
        <p14:creationId xmlns:p14="http://schemas.microsoft.com/office/powerpoint/2010/main" val="2289341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4145506" y="8553683"/>
            <a:ext cx="3169694" cy="448712"/>
          </a:xfrm>
          <a:prstGeom prst="rect">
            <a:avLst/>
          </a:prstGeom>
          <a:noFill/>
          <a:ln>
            <a:noFill/>
          </a:ln>
        </p:spPr>
        <p:txBody>
          <a:bodyPr lIns="90000" tIns="46800" rIns="90000" bIns="46800" anchor="b"/>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pPr algn="r"/>
            <a:fld id="{C51B19E3-9127-4343-8297-9A889B50B5A2}" type="slidenum">
              <a:rPr lang="en-US" altLang="en-US" sz="1200">
                <a:solidFill>
                  <a:srgbClr val="000000"/>
                </a:solidFill>
                <a:cs typeface="Arial" panose="020B0604020202020204" pitchFamily="34" charset="0"/>
              </a:rPr>
              <a:pPr algn="r"/>
              <a:t>76</a:t>
            </a:fld>
            <a:endParaRPr lang="en-US" altLang="en-US" sz="1400">
              <a:solidFill>
                <a:srgbClr val="000000"/>
              </a:solidFill>
              <a:latin typeface="Times New Roman" panose="02020603050405020304" pitchFamily="18" charset="0"/>
            </a:endParaRPr>
          </a:p>
        </p:txBody>
      </p:sp>
      <p:sp>
        <p:nvSpPr>
          <p:cNvPr id="368" name="PlaceHolder 2"/>
          <p:cNvSpPr>
            <a:spLocks noGrp="1"/>
          </p:cNvSpPr>
          <p:nvPr>
            <p:ph type="body"/>
          </p:nvPr>
        </p:nvSpPr>
        <p:spPr>
          <a:xfrm>
            <a:off x="806401" y="4999941"/>
            <a:ext cx="6454588" cy="4740407"/>
          </a:xfrm>
        </p:spPr>
        <p:txBody>
          <a:bodyPr/>
          <a:lstStyle/>
          <a:p>
            <a:pPr fontAlgn="auto">
              <a:spcBef>
                <a:spcPts val="0"/>
              </a:spcBef>
              <a:spcAft>
                <a:spcPts val="0"/>
              </a:spcAft>
              <a:defRPr/>
            </a:pPr>
            <a:endParaRPr lang="en-US" sz="2000" spc="-1">
              <a:solidFill>
                <a:srgbClr val="000000"/>
              </a:solidFill>
              <a:uFill>
                <a:solidFill>
                  <a:srgbClr val="FFFFFF"/>
                </a:solidFill>
              </a:uFill>
            </a:endParaRPr>
          </a:p>
        </p:txBody>
      </p:sp>
    </p:spTree>
    <p:extLst>
      <p:ext uri="{BB962C8B-B14F-4D97-AF65-F5344CB8AC3E}">
        <p14:creationId xmlns:p14="http://schemas.microsoft.com/office/powerpoint/2010/main" val="3451651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4145506" y="8553683"/>
            <a:ext cx="3169694" cy="448712"/>
          </a:xfrm>
          <a:prstGeom prst="rect">
            <a:avLst/>
          </a:prstGeom>
          <a:noFill/>
          <a:ln>
            <a:noFill/>
          </a:ln>
        </p:spPr>
        <p:txBody>
          <a:bodyPr lIns="90000" tIns="46800" rIns="90000" bIns="46800" anchor="b"/>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pPr algn="r"/>
            <a:fld id="{C51B19E3-9127-4343-8297-9A889B50B5A2}" type="slidenum">
              <a:rPr lang="en-US" altLang="en-US" sz="1200">
                <a:solidFill>
                  <a:srgbClr val="000000"/>
                </a:solidFill>
                <a:cs typeface="Arial" panose="020B0604020202020204" pitchFamily="34" charset="0"/>
              </a:rPr>
              <a:pPr algn="r"/>
              <a:t>78</a:t>
            </a:fld>
            <a:endParaRPr lang="en-US" altLang="en-US" sz="1400">
              <a:solidFill>
                <a:srgbClr val="000000"/>
              </a:solidFill>
              <a:latin typeface="Times New Roman" panose="02020603050405020304" pitchFamily="18" charset="0"/>
            </a:endParaRPr>
          </a:p>
        </p:txBody>
      </p:sp>
      <p:sp>
        <p:nvSpPr>
          <p:cNvPr id="368" name="PlaceHolder 2"/>
          <p:cNvSpPr>
            <a:spLocks noGrp="1"/>
          </p:cNvSpPr>
          <p:nvPr>
            <p:ph type="body"/>
          </p:nvPr>
        </p:nvSpPr>
        <p:spPr>
          <a:xfrm>
            <a:off x="806401" y="4999941"/>
            <a:ext cx="6454588" cy="4740407"/>
          </a:xfrm>
        </p:spPr>
        <p:txBody>
          <a:bodyPr/>
          <a:lstStyle/>
          <a:p>
            <a:pPr fontAlgn="auto">
              <a:spcBef>
                <a:spcPts val="0"/>
              </a:spcBef>
              <a:spcAft>
                <a:spcPts val="0"/>
              </a:spcAft>
              <a:defRPr/>
            </a:pPr>
            <a:endParaRPr lang="en-US" sz="2000" spc="-1">
              <a:solidFill>
                <a:srgbClr val="000000"/>
              </a:solidFill>
              <a:uFill>
                <a:solidFill>
                  <a:srgbClr val="FFFFFF"/>
                </a:solidFill>
              </a:uFill>
            </a:endParaRPr>
          </a:p>
        </p:txBody>
      </p:sp>
    </p:spTree>
    <p:extLst>
      <p:ext uri="{BB962C8B-B14F-4D97-AF65-F5344CB8AC3E}">
        <p14:creationId xmlns:p14="http://schemas.microsoft.com/office/powerpoint/2010/main" val="439256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3775" cy="3603625"/>
          </a:xfrm>
        </p:spPr>
      </p:sp>
      <p:sp>
        <p:nvSpPr>
          <p:cNvPr id="7171" name="Rectangle 3"/>
          <p:cNvSpPr>
            <a:spLocks noGrp="1" noChangeArrowheads="1"/>
          </p:cNvSpPr>
          <p:nvPr>
            <p:ph type="body" idx="1"/>
          </p:nvPr>
        </p:nvSpPr>
        <p:spPr>
          <a:xfrm>
            <a:off x="731860" y="4562173"/>
            <a:ext cx="5851482" cy="4319837"/>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7238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255713" y="719138"/>
            <a:ext cx="4803775" cy="3602037"/>
          </a:xfrm>
        </p:spPr>
      </p:sp>
      <p:sp>
        <p:nvSpPr>
          <p:cNvPr id="14339"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92926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255713" y="719138"/>
            <a:ext cx="4803775" cy="3602037"/>
          </a:xfrm>
        </p:spPr>
      </p:sp>
      <p:sp>
        <p:nvSpPr>
          <p:cNvPr id="16387"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0690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255713" y="719138"/>
            <a:ext cx="4803775" cy="3602037"/>
          </a:xfrm>
        </p:spPr>
      </p:sp>
      <p:sp>
        <p:nvSpPr>
          <p:cNvPr id="18435" name="Rectangle 3"/>
          <p:cNvSpPr>
            <a:spLocks noGrp="1" noChangeArrowheads="1"/>
          </p:cNvSpPr>
          <p:nvPr>
            <p:ph type="body" idx="1"/>
          </p:nvPr>
        </p:nvSpPr>
        <p:spPr>
          <a:xfrm>
            <a:off x="731860" y="4560609"/>
            <a:ext cx="5851482" cy="4321400"/>
          </a:xfrm>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1859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2624138" y="730250"/>
            <a:ext cx="0" cy="0"/>
          </a:xfrm>
        </p:spPr>
      </p:sp>
      <p:sp>
        <p:nvSpPr>
          <p:cNvPr id="20483"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Image source: </a:t>
            </a:r>
            <a:r>
              <a:rPr lang="en-GB" altLang="en-US">
                <a:hlinkClick r:id="rId3"/>
              </a:rPr>
              <a:t>http://en.wikipedia.org/wiki/File:Gray931.png</a:t>
            </a:r>
            <a:r>
              <a:rPr lang="en-GB" altLang="en-US"/>
              <a:t> </a:t>
            </a:r>
            <a:r>
              <a:rPr lang="en-GB" altLang="en-US">
                <a:hlinkClick r:id="rId4"/>
              </a:rPr>
              <a:t>http://en.wikipedia.org/wiki/File:Gray928.png</a:t>
            </a:r>
            <a:r>
              <a:rPr lang="en-GB" altLang="en-US"/>
              <a:t> </a:t>
            </a:r>
          </a:p>
        </p:txBody>
      </p:sp>
    </p:spTree>
    <p:extLst>
      <p:ext uri="{BB962C8B-B14F-4D97-AF65-F5344CB8AC3E}">
        <p14:creationId xmlns:p14="http://schemas.microsoft.com/office/powerpoint/2010/main" val="820922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6B6BF1FA-3667-4B6F-9E27-ED8FDF9519A9}" type="slidenum">
              <a:rPr lang="en-GB" altLang="en-US"/>
              <a:pPr>
                <a:defRPr/>
              </a:pPr>
              <a:t>‹#›</a:t>
            </a:fld>
            <a:endParaRPr lang="en-GB" altLang="en-US"/>
          </a:p>
        </p:txBody>
      </p:sp>
    </p:spTree>
    <p:extLst>
      <p:ext uri="{BB962C8B-B14F-4D97-AF65-F5344CB8AC3E}">
        <p14:creationId xmlns:p14="http://schemas.microsoft.com/office/powerpoint/2010/main" val="160044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95377B07-40FF-4BDF-89BC-8A71DBEA2299}" type="slidenum">
              <a:rPr lang="en-GB" altLang="en-US"/>
              <a:pPr>
                <a:defRPr/>
              </a:pPr>
              <a:t>‹#›</a:t>
            </a:fld>
            <a:endParaRPr lang="en-GB" altLang="en-US"/>
          </a:p>
        </p:txBody>
      </p:sp>
    </p:spTree>
    <p:extLst>
      <p:ext uri="{BB962C8B-B14F-4D97-AF65-F5344CB8AC3E}">
        <p14:creationId xmlns:p14="http://schemas.microsoft.com/office/powerpoint/2010/main" val="3451024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5D32DF-AC41-4FD6-B84B-83A00E348DC1}" type="slidenum">
              <a:rPr lang="en-GB" altLang="en-US"/>
              <a:pPr>
                <a:defRPr/>
              </a:pPr>
              <a:t>‹#›</a:t>
            </a:fld>
            <a:endParaRPr lang="en-GB" altLang="en-US"/>
          </a:p>
        </p:txBody>
      </p:sp>
    </p:spTree>
    <p:extLst>
      <p:ext uri="{BB962C8B-B14F-4D97-AF65-F5344CB8AC3E}">
        <p14:creationId xmlns:p14="http://schemas.microsoft.com/office/powerpoint/2010/main" val="3023867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F82B5BF9-814B-47F2-81CF-4C4A4637F7BD}" type="slidenum">
              <a:rPr lang="en-GB" altLang="en-US"/>
              <a:pPr>
                <a:defRPr/>
              </a:pPr>
              <a:t>‹#›</a:t>
            </a:fld>
            <a:endParaRPr lang="en-GB" altLang="en-US"/>
          </a:p>
        </p:txBody>
      </p:sp>
    </p:spTree>
    <p:extLst>
      <p:ext uri="{BB962C8B-B14F-4D97-AF65-F5344CB8AC3E}">
        <p14:creationId xmlns:p14="http://schemas.microsoft.com/office/powerpoint/2010/main" val="47632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9AE78DC3-5367-493F-8173-B777E53B393B}" type="slidenum">
              <a:rPr lang="en-GB" altLang="en-US"/>
              <a:pPr>
                <a:defRPr/>
              </a:pPr>
              <a:t>‹#›</a:t>
            </a:fld>
            <a:endParaRPr lang="en-GB" altLang="en-US"/>
          </a:p>
        </p:txBody>
      </p:sp>
    </p:spTree>
    <p:extLst>
      <p:ext uri="{BB962C8B-B14F-4D97-AF65-F5344CB8AC3E}">
        <p14:creationId xmlns:p14="http://schemas.microsoft.com/office/powerpoint/2010/main" val="113100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457FBA-5175-47FC-864D-18CD2CC1D08B}" type="slidenum">
              <a:rPr lang="en-GB" altLang="en-US"/>
              <a:pPr>
                <a:defRPr/>
              </a:pPr>
              <a:t>‹#›</a:t>
            </a:fld>
            <a:endParaRPr lang="en-GB" altLang="en-US"/>
          </a:p>
        </p:txBody>
      </p:sp>
    </p:spTree>
    <p:extLst>
      <p:ext uri="{BB962C8B-B14F-4D97-AF65-F5344CB8AC3E}">
        <p14:creationId xmlns:p14="http://schemas.microsoft.com/office/powerpoint/2010/main" val="158708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453BD2E8-AE38-490A-B7BB-9E7D0B0262EB}" type="slidenum">
              <a:rPr lang="en-GB" altLang="en-US"/>
              <a:pPr>
                <a:defRPr/>
              </a:pPr>
              <a:t>‹#›</a:t>
            </a:fld>
            <a:endParaRPr lang="en-GB" altLang="en-US"/>
          </a:p>
        </p:txBody>
      </p:sp>
    </p:spTree>
    <p:extLst>
      <p:ext uri="{BB962C8B-B14F-4D97-AF65-F5344CB8AC3E}">
        <p14:creationId xmlns:p14="http://schemas.microsoft.com/office/powerpoint/2010/main" val="85459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pPr>
              <a:defRPr/>
            </a:pPr>
            <a:fld id="{361EFB06-1AC9-46C6-92AE-52A4A74FE07C}" type="slidenum">
              <a:rPr lang="en-GB" altLang="en-US"/>
              <a:pPr>
                <a:defRPr/>
              </a:pPr>
              <a:t>‹#›</a:t>
            </a:fld>
            <a:endParaRPr lang="en-GB" altLang="en-US"/>
          </a:p>
        </p:txBody>
      </p:sp>
    </p:spTree>
    <p:extLst>
      <p:ext uri="{BB962C8B-B14F-4D97-AF65-F5344CB8AC3E}">
        <p14:creationId xmlns:p14="http://schemas.microsoft.com/office/powerpoint/2010/main" val="179865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2C7F6C72-2B51-45E2-917A-271B821DA305}" type="slidenum">
              <a:rPr lang="en-GB" altLang="en-US"/>
              <a:pPr>
                <a:defRPr/>
              </a:pPr>
              <a:t>‹#›</a:t>
            </a:fld>
            <a:endParaRPr lang="en-GB" altLang="en-US"/>
          </a:p>
        </p:txBody>
      </p:sp>
    </p:spTree>
    <p:extLst>
      <p:ext uri="{BB962C8B-B14F-4D97-AF65-F5344CB8AC3E}">
        <p14:creationId xmlns:p14="http://schemas.microsoft.com/office/powerpoint/2010/main" val="287408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pPr>
              <a:defRPr/>
            </a:pPr>
            <a:fld id="{53D57F34-8029-4F93-836B-15E0622976DD}" type="slidenum">
              <a:rPr lang="en-GB" altLang="en-US"/>
              <a:pPr>
                <a:defRPr/>
              </a:pPr>
              <a:t>‹#›</a:t>
            </a:fld>
            <a:endParaRPr lang="en-GB" altLang="en-US"/>
          </a:p>
        </p:txBody>
      </p:sp>
    </p:spTree>
    <p:extLst>
      <p:ext uri="{BB962C8B-B14F-4D97-AF65-F5344CB8AC3E}">
        <p14:creationId xmlns:p14="http://schemas.microsoft.com/office/powerpoint/2010/main" val="125469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093EF0EB-8C19-46D3-8E10-B8EAB599AAE9}" type="slidenum">
              <a:rPr lang="en-GB" altLang="en-US"/>
              <a:pPr>
                <a:defRPr/>
              </a:pPr>
              <a:t>‹#›</a:t>
            </a:fld>
            <a:endParaRPr lang="en-GB" altLang="en-US"/>
          </a:p>
        </p:txBody>
      </p:sp>
    </p:spTree>
    <p:extLst>
      <p:ext uri="{BB962C8B-B14F-4D97-AF65-F5344CB8AC3E}">
        <p14:creationId xmlns:p14="http://schemas.microsoft.com/office/powerpoint/2010/main" val="636172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9B16A1B0-996A-41E2-BF2D-864F20DFC0CE}" type="slidenum">
              <a:rPr lang="en-GB" altLang="en-US"/>
              <a:pPr>
                <a:defRPr/>
              </a:pPr>
              <a:t>‹#›</a:t>
            </a:fld>
            <a:endParaRPr lang="en-GB" altLang="en-US"/>
          </a:p>
        </p:txBody>
      </p:sp>
    </p:spTree>
    <p:extLst>
      <p:ext uri="{BB962C8B-B14F-4D97-AF65-F5344CB8AC3E}">
        <p14:creationId xmlns:p14="http://schemas.microsoft.com/office/powerpoint/2010/main" val="1656713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55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solidFill>
                  <a:schemeClr val="tx1"/>
                </a:solidFill>
              </a:defRPr>
            </a:lvl1pPr>
          </a:lstStyle>
          <a:p>
            <a:pPr>
              <a:defRPr/>
            </a:pPr>
            <a:endParaRPr lang="en-GB" altLang="en-US"/>
          </a:p>
        </p:txBody>
      </p:sp>
      <p:sp>
        <p:nvSpPr>
          <p:cNvPr id="655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chemeClr val="tx1"/>
                </a:solidFill>
              </a:defRPr>
            </a:lvl1pPr>
          </a:lstStyle>
          <a:p>
            <a:pPr>
              <a:defRPr/>
            </a:pPr>
            <a:endParaRPr lang="en-GB" altLang="en-US"/>
          </a:p>
        </p:txBody>
      </p:sp>
      <p:sp>
        <p:nvSpPr>
          <p:cNvPr id="655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defRPr>
            </a:lvl1pPr>
          </a:lstStyle>
          <a:p>
            <a:pPr>
              <a:defRPr/>
            </a:pPr>
            <a:fld id="{CE243B26-1CAB-45B8-86DB-84A0EACD874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n.schnupp@dpag.ox.ac.u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auditoryneuroscience.com/ear/dancing-outer-hair-cell" TargetMode="External"/><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hyperlink" Target="http://auditoryneuroscience.com/ear/bm1-travelling-wave"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hyperlink" Target="http://auditoryneuroscience.com/acoustics/modes_of_vibration"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auditoryneuroscience.com/pitch/click_train"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hyperlink" Target="https://auditoryneuroscience.com/ear/bm3_click_trains" TargetMode="External"/><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hyperlink" Target="https://auditoryneuroscience.com/vocfld" TargetMode="External"/><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auditoryneuroscience.com/artic" TargetMode="Externa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auditoryneuroscience.com/ear/phase-lock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auditoryneuroscience.com/shm"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6.m4a"/><Relationship Id="rId7"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5" Type="http://schemas.microsoft.com/office/2007/relationships/media" Target="../media/media17.m4a"/><Relationship Id="rId10" Type="http://schemas.openxmlformats.org/officeDocument/2006/relationships/image" Target="../media/image38.png"/><Relationship Id="rId4" Type="http://schemas.openxmlformats.org/officeDocument/2006/relationships/audio" Target="../media/media16.m4a"/><Relationship Id="rId9" Type="http://schemas.openxmlformats.org/officeDocument/2006/relationships/hyperlink" Target="https://auditoryneuroscience.com/topics/missing-fundamental"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hyperlink" Target="http://auditoryneuroscience.com/topics/why-missing-fundamental-stimuli-are-counterintuitive" TargetMode="External"/></Relationships>
</file>

<file path=ppt/slides/_rels/slide44.xml.rels><?xml version="1.0" encoding="UTF-8" standalone="yes"?>
<Relationships xmlns="http://schemas.openxmlformats.org/package/2006/relationships"><Relationship Id="rId8" Type="http://schemas.openxmlformats.org/officeDocument/2006/relationships/audio" Target="../media/media22.m4a"/><Relationship Id="rId13" Type="http://schemas.openxmlformats.org/officeDocument/2006/relationships/image" Target="../media/image38.png"/><Relationship Id="rId3" Type="http://schemas.microsoft.com/office/2007/relationships/media" Target="../media/media20.m4a"/><Relationship Id="rId7" Type="http://schemas.microsoft.com/office/2007/relationships/media" Target="../media/media22.m4a"/><Relationship Id="rId12"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audio" Target="../media/media21.m4a"/><Relationship Id="rId11" Type="http://schemas.openxmlformats.org/officeDocument/2006/relationships/image" Target="../media/image40.emf"/><Relationship Id="rId5" Type="http://schemas.microsoft.com/office/2007/relationships/media" Target="../media/media21.m4a"/><Relationship Id="rId10" Type="http://schemas.openxmlformats.org/officeDocument/2006/relationships/notesSlide" Target="../notesSlides/notesSlide31.xml"/><Relationship Id="rId4" Type="http://schemas.openxmlformats.org/officeDocument/2006/relationships/audio" Target="../media/media20.m4a"/><Relationship Id="rId9"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audio" Target="NULL" TargetMode="Externa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audio" Target="../media/media26.m4a"/><Relationship Id="rId13" Type="http://schemas.openxmlformats.org/officeDocument/2006/relationships/slideLayout" Target="../slideLayouts/slideLayout2.xml"/><Relationship Id="rId3" Type="http://schemas.microsoft.com/office/2007/relationships/media" Target="../media/media24.m4a"/><Relationship Id="rId7" Type="http://schemas.microsoft.com/office/2007/relationships/media" Target="../media/media26.m4a"/><Relationship Id="rId12" Type="http://schemas.openxmlformats.org/officeDocument/2006/relationships/audio" Target="../media/media28.m4a"/><Relationship Id="rId2" Type="http://schemas.openxmlformats.org/officeDocument/2006/relationships/audio" Target="../media/media23.m4a"/><Relationship Id="rId16" Type="http://schemas.openxmlformats.org/officeDocument/2006/relationships/image" Target="../media/image38.png"/><Relationship Id="rId1" Type="http://schemas.microsoft.com/office/2007/relationships/media" Target="../media/media23.m4a"/><Relationship Id="rId6" Type="http://schemas.openxmlformats.org/officeDocument/2006/relationships/audio" Target="../media/media25.m4a"/><Relationship Id="rId11" Type="http://schemas.microsoft.com/office/2007/relationships/media" Target="../media/media28.m4a"/><Relationship Id="rId5" Type="http://schemas.microsoft.com/office/2007/relationships/media" Target="../media/media25.m4a"/><Relationship Id="rId15" Type="http://schemas.openxmlformats.org/officeDocument/2006/relationships/image" Target="../media/image51.png"/><Relationship Id="rId10" Type="http://schemas.openxmlformats.org/officeDocument/2006/relationships/audio" Target="../media/media27.m4a"/><Relationship Id="rId4" Type="http://schemas.openxmlformats.org/officeDocument/2006/relationships/audio" Target="../media/media24.m4a"/><Relationship Id="rId9" Type="http://schemas.microsoft.com/office/2007/relationships/media" Target="../media/media27.m4a"/><Relationship Id="rId14"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9.mp4"/><Relationship Id="rId1" Type="http://schemas.microsoft.com/office/2007/relationships/media" Target="../media/media29.mp4"/><Relationship Id="rId5" Type="http://schemas.openxmlformats.org/officeDocument/2006/relationships/hyperlink" Target="http://auditoryneuroscience.com/foxInSnow" TargetMode="Externa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oleObject" Target="../embeddings/oleObject3.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wmf"/></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3" Type="http://schemas.microsoft.com/office/2007/relationships/media" Target="../media/media36.m4a"/><Relationship Id="rId18" Type="http://schemas.openxmlformats.org/officeDocument/2006/relationships/audio" Target="../media/media38.m4a"/><Relationship Id="rId26" Type="http://schemas.openxmlformats.org/officeDocument/2006/relationships/audio" Target="../media/media42.m4a"/><Relationship Id="rId3" Type="http://schemas.microsoft.com/office/2007/relationships/media" Target="../media/media31.m4a"/><Relationship Id="rId21" Type="http://schemas.microsoft.com/office/2007/relationships/media" Target="../media/media40.m4a"/><Relationship Id="rId34" Type="http://schemas.openxmlformats.org/officeDocument/2006/relationships/notesSlide" Target="../notesSlides/notesSlide43.xml"/><Relationship Id="rId7" Type="http://schemas.microsoft.com/office/2007/relationships/media" Target="../media/media33.m4a"/><Relationship Id="rId12" Type="http://schemas.openxmlformats.org/officeDocument/2006/relationships/audio" Target="../media/media35.m4a"/><Relationship Id="rId17" Type="http://schemas.microsoft.com/office/2007/relationships/media" Target="../media/media38.m4a"/><Relationship Id="rId25" Type="http://schemas.microsoft.com/office/2007/relationships/media" Target="../media/media42.m4a"/><Relationship Id="rId33" Type="http://schemas.openxmlformats.org/officeDocument/2006/relationships/slideLayout" Target="../slideLayouts/slideLayout7.xml"/><Relationship Id="rId2" Type="http://schemas.openxmlformats.org/officeDocument/2006/relationships/audio" Target="../media/media30.m4a"/><Relationship Id="rId16" Type="http://schemas.openxmlformats.org/officeDocument/2006/relationships/audio" Target="../media/media37.m4a"/><Relationship Id="rId20" Type="http://schemas.openxmlformats.org/officeDocument/2006/relationships/audio" Target="../media/media39.m4a"/><Relationship Id="rId29" Type="http://schemas.microsoft.com/office/2007/relationships/media" Target="../media/media44.m4a"/><Relationship Id="rId1" Type="http://schemas.microsoft.com/office/2007/relationships/media" Target="../media/media30.m4a"/><Relationship Id="rId6" Type="http://schemas.openxmlformats.org/officeDocument/2006/relationships/audio" Target="../media/media32.m4a"/><Relationship Id="rId11" Type="http://schemas.microsoft.com/office/2007/relationships/media" Target="../media/media35.m4a"/><Relationship Id="rId24" Type="http://schemas.openxmlformats.org/officeDocument/2006/relationships/audio" Target="../media/media41.m4a"/><Relationship Id="rId32" Type="http://schemas.openxmlformats.org/officeDocument/2006/relationships/audio" Target="../media/media45.m4a"/><Relationship Id="rId5" Type="http://schemas.microsoft.com/office/2007/relationships/media" Target="../media/media32.m4a"/><Relationship Id="rId15" Type="http://schemas.microsoft.com/office/2007/relationships/media" Target="../media/media37.m4a"/><Relationship Id="rId23" Type="http://schemas.microsoft.com/office/2007/relationships/media" Target="../media/media41.m4a"/><Relationship Id="rId28" Type="http://schemas.openxmlformats.org/officeDocument/2006/relationships/audio" Target="../media/media43.m4a"/><Relationship Id="rId36" Type="http://schemas.openxmlformats.org/officeDocument/2006/relationships/image" Target="../media/image38.png"/><Relationship Id="rId10" Type="http://schemas.openxmlformats.org/officeDocument/2006/relationships/audio" Target="../media/media34.m4a"/><Relationship Id="rId19" Type="http://schemas.microsoft.com/office/2007/relationships/media" Target="../media/media39.m4a"/><Relationship Id="rId31" Type="http://schemas.microsoft.com/office/2007/relationships/media" Target="../media/media45.m4a"/><Relationship Id="rId4" Type="http://schemas.openxmlformats.org/officeDocument/2006/relationships/audio" Target="../media/media31.m4a"/><Relationship Id="rId9" Type="http://schemas.microsoft.com/office/2007/relationships/media" Target="../media/media34.m4a"/><Relationship Id="rId14" Type="http://schemas.openxmlformats.org/officeDocument/2006/relationships/audio" Target="../media/media36.m4a"/><Relationship Id="rId22" Type="http://schemas.openxmlformats.org/officeDocument/2006/relationships/audio" Target="../media/media40.m4a"/><Relationship Id="rId27" Type="http://schemas.microsoft.com/office/2007/relationships/media" Target="../media/media43.m4a"/><Relationship Id="rId30" Type="http://schemas.openxmlformats.org/officeDocument/2006/relationships/audio" Target="../media/media44.m4a"/><Relationship Id="rId35" Type="http://schemas.openxmlformats.org/officeDocument/2006/relationships/image" Target="../media/image70.wmf"/><Relationship Id="rId8" Type="http://schemas.openxmlformats.org/officeDocument/2006/relationships/audio" Target="../media/media33.m4a"/></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auditoryneuroscience.com/topics/two-formant-artificial-vowels" TargetMode="External"/><Relationship Id="rId2" Type="http://schemas.openxmlformats.org/officeDocument/2006/relationships/hyperlink" Target="http://auditoryneuroscience.com/content/pitchInSpeech"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oleObject" Target="../embeddings/oleObject1.bin"/><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3929063" y="1484313"/>
            <a:ext cx="438785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nchorCtr="1"/>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1pPr>
            <a:lvl2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2pPr>
            <a:lvl3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3pPr>
            <a:lvl4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4pPr>
            <a:lvl5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9pPr>
          </a:lstStyle>
          <a:p>
            <a:pPr algn="r" eaLnBrk="1" hangingPunct="1">
              <a:buSzPct val="100000"/>
            </a:pPr>
            <a:r>
              <a:rPr lang="en-US" altLang="en-US" sz="4000">
                <a:solidFill>
                  <a:srgbClr val="000000"/>
                </a:solidFill>
              </a:rPr>
              <a:t>Hearing Things</a:t>
            </a:r>
          </a:p>
        </p:txBody>
      </p:sp>
      <p:sp>
        <p:nvSpPr>
          <p:cNvPr id="4099" name="Text Box 2"/>
          <p:cNvSpPr txBox="1">
            <a:spLocks noChangeArrowheads="1"/>
          </p:cNvSpPr>
          <p:nvPr/>
        </p:nvSpPr>
        <p:spPr bwMode="auto">
          <a:xfrm>
            <a:off x="-107950" y="3500438"/>
            <a:ext cx="6400800" cy="2671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1"/>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1pPr>
            <a:lvl2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2pPr>
            <a:lvl3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3pPr>
            <a:lvl4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4pPr>
            <a:lvl5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2"/>
                </a:solidFill>
                <a:latin typeface="Arial" panose="020B0604020202020204" pitchFamily="34" charset="0"/>
                <a:cs typeface="Arial" panose="020B0604020202020204" pitchFamily="34" charset="0"/>
              </a:defRPr>
            </a:lvl9pPr>
          </a:lstStyle>
          <a:p>
            <a:pPr algn="r" eaLnBrk="1" hangingPunct="1">
              <a:lnSpc>
                <a:spcPct val="80000"/>
              </a:lnSpc>
              <a:spcBef>
                <a:spcPts val="600"/>
              </a:spcBef>
              <a:buSzPct val="100000"/>
            </a:pPr>
            <a:r>
              <a:rPr lang="en-GB" altLang="en-US" sz="2400" dirty="0">
                <a:solidFill>
                  <a:srgbClr val="000000"/>
                </a:solidFill>
              </a:rPr>
              <a:t>How Your Brain Works</a:t>
            </a:r>
          </a:p>
          <a:p>
            <a:pPr algn="r" eaLnBrk="1" hangingPunct="1">
              <a:lnSpc>
                <a:spcPct val="80000"/>
              </a:lnSpc>
              <a:spcBef>
                <a:spcPts val="600"/>
              </a:spcBef>
              <a:buSzPct val="100000"/>
            </a:pPr>
            <a:endParaRPr lang="en-US" altLang="en-US" dirty="0">
              <a:solidFill>
                <a:srgbClr val="000000"/>
              </a:solidFill>
            </a:endParaRPr>
          </a:p>
          <a:p>
            <a:pPr algn="r" eaLnBrk="1" hangingPunct="1">
              <a:lnSpc>
                <a:spcPct val="80000"/>
              </a:lnSpc>
              <a:spcBef>
                <a:spcPts val="800"/>
              </a:spcBef>
              <a:buSzPct val="100000"/>
            </a:pPr>
            <a:r>
              <a:rPr lang="en-US" altLang="en-US" dirty="0">
                <a:solidFill>
                  <a:srgbClr val="000000"/>
                </a:solidFill>
              </a:rPr>
              <a:t>Prof. Jan </a:t>
            </a:r>
            <a:r>
              <a:rPr lang="en-US" altLang="en-US" dirty="0" err="1">
                <a:solidFill>
                  <a:srgbClr val="000000"/>
                </a:solidFill>
              </a:rPr>
              <a:t>Schnupp</a:t>
            </a:r>
            <a:endParaRPr lang="en-US" altLang="en-US" dirty="0">
              <a:solidFill>
                <a:srgbClr val="000000"/>
              </a:solidFill>
            </a:endParaRPr>
          </a:p>
          <a:p>
            <a:pPr algn="r" eaLnBrk="1" hangingPunct="1">
              <a:lnSpc>
                <a:spcPct val="80000"/>
              </a:lnSpc>
              <a:spcBef>
                <a:spcPts val="800"/>
              </a:spcBef>
              <a:buSzPct val="100000"/>
            </a:pPr>
            <a:r>
              <a:rPr lang="en-US" altLang="en-US" dirty="0">
                <a:solidFill>
                  <a:srgbClr val="009999"/>
                </a:solidFill>
                <a:hlinkClick r:id="rId3"/>
              </a:rPr>
              <a:t>wschnupp@cityu.edu.hk</a:t>
            </a:r>
          </a:p>
          <a:p>
            <a:pPr algn="r" eaLnBrk="1" hangingPunct="1">
              <a:lnSpc>
                <a:spcPct val="80000"/>
              </a:lnSpc>
              <a:spcBef>
                <a:spcPts val="600"/>
              </a:spcBef>
              <a:buSzPct val="100000"/>
            </a:pPr>
            <a:endParaRPr lang="en-US" altLang="en-US" sz="2200" dirty="0">
              <a:solidFill>
                <a:srgbClr val="000000"/>
              </a:solidFill>
            </a:endParaRPr>
          </a:p>
          <a:p>
            <a:pPr algn="r" eaLnBrk="1" hangingPunct="1">
              <a:lnSpc>
                <a:spcPct val="80000"/>
              </a:lnSpc>
              <a:spcBef>
                <a:spcPts val="600"/>
              </a:spcBef>
              <a:buSzPct val="100000"/>
            </a:pPr>
            <a:r>
              <a:rPr lang="en-US" altLang="en-US" sz="2200" dirty="0">
                <a:solidFill>
                  <a:srgbClr val="000000"/>
                </a:solidFill>
              </a:rPr>
              <a:t>HowYourBrainWorks.net//hearing</a:t>
            </a:r>
          </a:p>
        </p:txBody>
      </p:sp>
      <p:pic>
        <p:nvPicPr>
          <p:cNvPr id="41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63" y="4713288"/>
            <a:ext cx="2168525" cy="1163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260648"/>
            <a:ext cx="8229600" cy="955675"/>
          </a:xfrm>
        </p:spPr>
        <p:txBody>
          <a:bodyPr/>
          <a:lstStyle/>
          <a:p>
            <a:pPr eaLnBrk="1" hangingPunct="1"/>
            <a:r>
              <a:rPr lang="en-GB" altLang="en-US" sz="3600" dirty="0"/>
              <a:t>Basilar membrane mechanics:</a:t>
            </a:r>
            <a:br>
              <a:rPr lang="en-GB" altLang="en-US" sz="3600" dirty="0"/>
            </a:br>
            <a:r>
              <a:rPr lang="en-GB" altLang="en-US" sz="3600" dirty="0"/>
              <a:t>a trade-off between stiffness and inertia</a:t>
            </a:r>
          </a:p>
        </p:txBody>
      </p:sp>
      <p:sp>
        <p:nvSpPr>
          <p:cNvPr id="4" name="Rectangle 3"/>
          <p:cNvSpPr txBox="1">
            <a:spLocks noChangeArrowheads="1"/>
          </p:cNvSpPr>
          <p:nvPr/>
        </p:nvSpPr>
        <p:spPr bwMode="auto">
          <a:xfrm>
            <a:off x="611560" y="4149080"/>
            <a:ext cx="822960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90000"/>
              </a:lnSpc>
            </a:pPr>
            <a:r>
              <a:rPr lang="en-GB" altLang="en-US" sz="2400" dirty="0"/>
              <a:t>The basilar membrane is stiff at the base and floppy at the apex. </a:t>
            </a:r>
          </a:p>
          <a:p>
            <a:pPr defTabSz="914400" eaLnBrk="1" hangingPunct="1">
              <a:lnSpc>
                <a:spcPct val="90000"/>
              </a:lnSpc>
            </a:pPr>
            <a:r>
              <a:rPr lang="en-GB" altLang="en-US" sz="2400" dirty="0"/>
              <a:t>Vibrations travelling from the stapes to the round window must either take a short route through stiff membrane or a longer route through more inert fluid.</a:t>
            </a:r>
          </a:p>
          <a:p>
            <a:pPr defTabSz="914400" eaLnBrk="1" hangingPunct="1">
              <a:lnSpc>
                <a:spcPct val="90000"/>
              </a:lnSpc>
            </a:pPr>
            <a:r>
              <a:rPr lang="en-GB" altLang="en-US" sz="2400" dirty="0"/>
              <a:t>-&gt; a mass-spring filter bank.</a:t>
            </a:r>
          </a:p>
          <a:p>
            <a:pPr marL="0" indent="0" defTabSz="914400" eaLnBrk="1" hangingPunct="1">
              <a:lnSpc>
                <a:spcPct val="90000"/>
              </a:lnSpc>
              <a:buFontTx/>
              <a:buNone/>
            </a:pPr>
            <a:endParaRPr lang="en-US" alt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340768"/>
            <a:ext cx="6768752" cy="28265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522288"/>
            <a:ext cx="8229600" cy="588962"/>
          </a:xfrm>
        </p:spPr>
        <p:txBody>
          <a:bodyPr/>
          <a:lstStyle/>
          <a:p>
            <a:pPr eaLnBrk="1" hangingPunct="1"/>
            <a:r>
              <a:rPr lang="en-GB" altLang="en-US"/>
              <a:t>Basilar Membrane Tuning Animation</a:t>
            </a:r>
          </a:p>
        </p:txBody>
      </p:sp>
      <p:pic>
        <p:nvPicPr>
          <p:cNvPr id="147459" name="BM_FMresponse.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258888" y="1557338"/>
            <a:ext cx="669607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3040063" y="5753100"/>
            <a:ext cx="4319587"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altLang="en-US" sz="1800">
                <a:solidFill>
                  <a:schemeClr val="tx1"/>
                </a:solidFill>
              </a:rPr>
              <a:t>See auditoryneuroscience.com | The Ear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74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7459"/>
                                        </p:tgtEl>
                                      </p:cBhvr>
                                    </p:cmd>
                                  </p:childTnLst>
                                </p:cTn>
                              </p:par>
                            </p:childTnLst>
                          </p:cTn>
                        </p:par>
                      </p:childTnLst>
                    </p:cTn>
                  </p:par>
                </p:childTnLst>
              </p:cTn>
              <p:nextCondLst>
                <p:cond evt="onClick" delay="0">
                  <p:tgtEl>
                    <p:spTgt spid="147459"/>
                  </p:tgtEl>
                </p:cond>
              </p:nextCondLst>
            </p:seq>
            <p:video>
              <p:cMediaNode>
                <p:cTn id="7" fill="hold" display="0">
                  <p:stCondLst>
                    <p:cond delay="indefinite"/>
                  </p:stCondLst>
                  <p:endCondLst>
                    <p:cond evt="onNext" delay="0">
                      <p:tgtEl>
                        <p:sldTgt/>
                      </p:tgtEl>
                    </p:cond>
                    <p:cond evt="onPrev" delay="0">
                      <p:tgtEl>
                        <p:sldTgt/>
                      </p:tgtEl>
                    </p:cond>
                  </p:endCondLst>
                </p:cTn>
                <p:tgtEl>
                  <p:spTgt spid="14745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616" y="17187"/>
            <a:ext cx="3993226" cy="6645216"/>
          </a:xfrm>
          <a:prstGeom prst="rect">
            <a:avLst/>
          </a:prstGeom>
        </p:spPr>
      </p:pic>
      <p:sp>
        <p:nvSpPr>
          <p:cNvPr id="19458" name="Rectangle 2"/>
          <p:cNvSpPr>
            <a:spLocks noGrp="1" noChangeArrowheads="1"/>
          </p:cNvSpPr>
          <p:nvPr>
            <p:ph type="title"/>
          </p:nvPr>
        </p:nvSpPr>
        <p:spPr>
          <a:xfrm>
            <a:off x="144463" y="4075389"/>
            <a:ext cx="4402137" cy="1143000"/>
          </a:xfrm>
        </p:spPr>
        <p:txBody>
          <a:bodyPr/>
          <a:lstStyle/>
          <a:p>
            <a:pPr eaLnBrk="1" hangingPunct="1"/>
            <a:r>
              <a:rPr lang="en-GB" altLang="en-US" sz="4000" dirty="0"/>
              <a:t>Sound Transduction</a:t>
            </a:r>
          </a:p>
        </p:txBody>
      </p:sp>
      <p:pic>
        <p:nvPicPr>
          <p:cNvPr id="19459" name="Picture 9" descr="File:Gray9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88913"/>
            <a:ext cx="4643437"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10"/>
          <p:cNvSpPr>
            <a:spLocks noChangeArrowheads="1"/>
          </p:cNvSpPr>
          <p:nvPr/>
        </p:nvSpPr>
        <p:spPr bwMode="auto">
          <a:xfrm rot="-900000">
            <a:off x="2492375" y="1184275"/>
            <a:ext cx="792163" cy="431800"/>
          </a:xfrm>
          <a:prstGeom prst="rect">
            <a:avLst/>
          </a:prstGeom>
          <a:noFill/>
          <a:ln w="28575">
            <a:solidFill>
              <a:srgbClr val="FF0066"/>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p>
        </p:txBody>
      </p:sp>
      <p:sp>
        <p:nvSpPr>
          <p:cNvPr id="19462" name="Line 11"/>
          <p:cNvSpPr>
            <a:spLocks noChangeShapeType="1"/>
          </p:cNvSpPr>
          <p:nvPr/>
        </p:nvSpPr>
        <p:spPr bwMode="auto">
          <a:xfrm>
            <a:off x="2987675" y="1700213"/>
            <a:ext cx="2106914" cy="1835150"/>
          </a:xfrm>
          <a:prstGeom prst="line">
            <a:avLst/>
          </a:prstGeom>
          <a:noFill/>
          <a:ln w="28575">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64" name="Text Box 15"/>
          <p:cNvSpPr txBox="1">
            <a:spLocks noChangeArrowheads="1"/>
          </p:cNvSpPr>
          <p:nvPr/>
        </p:nvSpPr>
        <p:spPr bwMode="auto">
          <a:xfrm>
            <a:off x="0" y="0"/>
            <a:ext cx="1316386"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Clr>
                <a:srgbClr val="000000"/>
              </a:buClr>
              <a:buSzPct val="100000"/>
              <a:buFont typeface="Times New Roman" panose="02020603050405020304" pitchFamily="18" charset="0"/>
              <a:buNone/>
            </a:pPr>
            <a:r>
              <a:rPr lang="en-GB" altLang="en-US" sz="2400" dirty="0">
                <a:solidFill>
                  <a:schemeClr val="tx1"/>
                </a:solidFill>
                <a:latin typeface="+mn-lt"/>
              </a:rPr>
              <a:t>Cochlea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air cell innerv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268413"/>
            <a:ext cx="5432425" cy="4598987"/>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1507" name="Rectangle 3"/>
          <p:cNvSpPr>
            <a:spLocks noGrp="1" noChangeArrowheads="1"/>
          </p:cNvSpPr>
          <p:nvPr>
            <p:ph type="title" idx="4294967295"/>
          </p:nvPr>
        </p:nvSpPr>
        <p:spPr>
          <a:xfrm>
            <a:off x="304800" y="115888"/>
            <a:ext cx="8839200" cy="528637"/>
          </a:xfrm>
        </p:spPr>
        <p:txBody>
          <a:bodyPr/>
          <a:lstStyle/>
          <a:p>
            <a:pPr eaLnBrk="1" hangingPunct="1"/>
            <a:r>
              <a:rPr lang="en-GB" altLang="en-US" sz="4000"/>
              <a:t>Afferent Innervation of the Hair Cells</a:t>
            </a:r>
            <a:endParaRPr lang="en-GB" altLang="en-US"/>
          </a:p>
        </p:txBody>
      </p:sp>
      <p:grpSp>
        <p:nvGrpSpPr>
          <p:cNvPr id="21508" name="Group 4"/>
          <p:cNvGrpSpPr>
            <a:grpSpLocks/>
          </p:cNvGrpSpPr>
          <p:nvPr/>
        </p:nvGrpSpPr>
        <p:grpSpPr bwMode="auto">
          <a:xfrm>
            <a:off x="5257800" y="3429000"/>
            <a:ext cx="2106613" cy="1193800"/>
            <a:chOff x="3312" y="2256"/>
            <a:chExt cx="1327" cy="752"/>
          </a:xfrm>
        </p:grpSpPr>
        <p:sp>
          <p:nvSpPr>
            <p:cNvPr id="21513" name="Text Box 5"/>
            <p:cNvSpPr txBox="1">
              <a:spLocks noChangeArrowheads="1"/>
            </p:cNvSpPr>
            <p:nvPr/>
          </p:nvSpPr>
          <p:spPr bwMode="auto">
            <a:xfrm>
              <a:off x="4080" y="2256"/>
              <a:ext cx="559"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2000">
                  <a:solidFill>
                    <a:schemeClr val="tx1"/>
                  </a:solidFill>
                  <a:latin typeface="Tahoma" panose="020B0604030504040204" pitchFamily="34" charset="0"/>
                </a:rPr>
                <a:t>type 1</a:t>
              </a:r>
            </a:p>
          </p:txBody>
        </p:sp>
        <p:sp>
          <p:nvSpPr>
            <p:cNvPr id="21514" name="Line 6"/>
            <p:cNvSpPr>
              <a:spLocks noChangeShapeType="1"/>
            </p:cNvSpPr>
            <p:nvPr/>
          </p:nvSpPr>
          <p:spPr bwMode="auto">
            <a:xfrm rot="-5400000" flipH="1" flipV="1">
              <a:off x="3552" y="2240"/>
              <a:ext cx="528" cy="100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1509" name="Group 7"/>
          <p:cNvGrpSpPr>
            <a:grpSpLocks/>
          </p:cNvGrpSpPr>
          <p:nvPr/>
        </p:nvGrpSpPr>
        <p:grpSpPr bwMode="auto">
          <a:xfrm>
            <a:off x="6553200" y="4114800"/>
            <a:ext cx="1143000" cy="584200"/>
            <a:chOff x="4176" y="2640"/>
            <a:chExt cx="720" cy="368"/>
          </a:xfrm>
        </p:grpSpPr>
        <p:sp>
          <p:nvSpPr>
            <p:cNvPr id="21511" name="Text Box 8"/>
            <p:cNvSpPr txBox="1">
              <a:spLocks noChangeArrowheads="1"/>
            </p:cNvSpPr>
            <p:nvPr/>
          </p:nvSpPr>
          <p:spPr bwMode="auto">
            <a:xfrm>
              <a:off x="4337" y="2640"/>
              <a:ext cx="559"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2000">
                  <a:solidFill>
                    <a:schemeClr val="tx1"/>
                  </a:solidFill>
                  <a:latin typeface="Tahoma" panose="020B0604030504040204" pitchFamily="34" charset="0"/>
                </a:rPr>
                <a:t>type 2</a:t>
              </a:r>
            </a:p>
          </p:txBody>
        </p:sp>
        <p:sp>
          <p:nvSpPr>
            <p:cNvPr id="21512" name="Line 9"/>
            <p:cNvSpPr>
              <a:spLocks noChangeShapeType="1"/>
            </p:cNvSpPr>
            <p:nvPr/>
          </p:nvSpPr>
          <p:spPr bwMode="auto">
            <a:xfrm rot="-5400000" flipH="1" flipV="1">
              <a:off x="4224" y="2816"/>
              <a:ext cx="14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1510" name="AutoShape 10"/>
          <p:cNvSpPr>
            <a:spLocks noChangeArrowheads="1"/>
          </p:cNvSpPr>
          <p:nvPr/>
        </p:nvSpPr>
        <p:spPr bwMode="auto">
          <a:xfrm rot="-1476584">
            <a:off x="3419475" y="5013325"/>
            <a:ext cx="5508625" cy="792163"/>
          </a:xfrm>
          <a:prstGeom prst="notchedRightArrow">
            <a:avLst>
              <a:gd name="adj1" fmla="val 50000"/>
              <a:gd name="adj2" fmla="val 173848"/>
            </a:avLst>
          </a:prstGeom>
          <a:solidFill>
            <a:schemeClr val="bg1"/>
          </a:solidFill>
          <a:ln w="5715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eaLnBrk="1" hangingPunct="1">
              <a:lnSpc>
                <a:spcPct val="90000"/>
              </a:lnSpc>
              <a:spcBef>
                <a:spcPct val="20000"/>
              </a:spcBef>
              <a:buSzPct val="90000"/>
            </a:pPr>
            <a:r>
              <a:rPr lang="en-US" altLang="en-US" sz="2800" b="1">
                <a:solidFill>
                  <a:srgbClr val="3333CC"/>
                </a:solidFill>
                <a:latin typeface="Tahoma" panose="020B0604030504040204" pitchFamily="34" charset="0"/>
              </a:rPr>
              <a:t>Tonotopy</a:t>
            </a:r>
            <a:endParaRPr lang="en-GB" altLang="en-US" sz="2800" b="1">
              <a:solidFill>
                <a:srgbClr val="3333CC"/>
              </a:solidFill>
              <a:latin typeface="Tahoma" panose="020B060403050404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304800"/>
            <a:ext cx="8588375" cy="588963"/>
          </a:xfrm>
        </p:spPr>
        <p:txBody>
          <a:bodyPr/>
          <a:lstStyle/>
          <a:p>
            <a:pPr eaLnBrk="1" hangingPunct="1"/>
            <a:r>
              <a:rPr lang="en-US" altLang="en-US" sz="3200"/>
              <a:t>The Outer Hair Cell’s Special Trick</a:t>
            </a:r>
            <a:endParaRPr lang="en-GB" altLang="en-US" sz="3200"/>
          </a:p>
        </p:txBody>
      </p:sp>
      <p:pic>
        <p:nvPicPr>
          <p:cNvPr id="151555" name="dancingHairCell.mpe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990600"/>
            <a:ext cx="64008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p:cNvSpPr>
            <a:spLocks noChangeArrowheads="1"/>
          </p:cNvSpPr>
          <p:nvPr/>
        </p:nvSpPr>
        <p:spPr bwMode="auto">
          <a:xfrm>
            <a:off x="827584" y="6158083"/>
            <a:ext cx="7200800" cy="615553"/>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eaLnBrk="1" hangingPunct="1"/>
            <a:r>
              <a:rPr lang="en-GB" altLang="en-US" sz="2000" dirty="0">
                <a:solidFill>
                  <a:srgbClr val="000000"/>
                </a:solidFill>
                <a:latin typeface="Tahoma" panose="020B0604030504040204" pitchFamily="34" charset="0"/>
                <a:hlinkClick r:id="rId6"/>
              </a:rPr>
              <a:t>https://auditoryneuroscience.com/ear/dancing-outer-hair-cell</a:t>
            </a:r>
            <a:r>
              <a:rPr lang="en-GB" altLang="en-US" sz="2000" dirty="0">
                <a:solidFill>
                  <a:srgbClr val="000000"/>
                </a:solidFill>
                <a:latin typeface="Tahoma" panose="020B0604030504040204" pitchFamily="34" charset="0"/>
              </a:rPr>
              <a:t> </a:t>
            </a:r>
          </a:p>
          <a:p>
            <a:pPr eaLnBrk="1" hangingPunct="1"/>
            <a:endParaRPr lang="en-GB" altLang="en-US" sz="2000" dirty="0">
              <a:solidFill>
                <a:srgbClr val="000000"/>
              </a:solidFill>
              <a:latin typeface="Tahom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075240" cy="1143000"/>
          </a:xfrm>
        </p:spPr>
        <p:txBody>
          <a:bodyPr/>
          <a:lstStyle/>
          <a:p>
            <a:pPr eaLnBrk="1" hangingPunct="1"/>
            <a:r>
              <a:rPr lang="en-GB" altLang="en-US" dirty="0"/>
              <a:t>Hair Cells</a:t>
            </a:r>
            <a:endParaRPr lang="en-US" altLang="en-US" dirty="0"/>
          </a:p>
        </p:txBody>
      </p:sp>
      <p:sp>
        <p:nvSpPr>
          <p:cNvPr id="6147" name="Rectangle 3"/>
          <p:cNvSpPr>
            <a:spLocks noGrp="1" noChangeArrowheads="1"/>
          </p:cNvSpPr>
          <p:nvPr>
            <p:ph type="body" idx="1"/>
          </p:nvPr>
        </p:nvSpPr>
        <p:spPr>
          <a:xfrm>
            <a:off x="611560" y="1700808"/>
            <a:ext cx="8229600" cy="2419350"/>
          </a:xfrm>
        </p:spPr>
        <p:txBody>
          <a:bodyPr/>
          <a:lstStyle/>
          <a:p>
            <a:pPr eaLnBrk="1" hangingPunct="1">
              <a:lnSpc>
                <a:spcPct val="90000"/>
              </a:lnSpc>
            </a:pPr>
            <a:r>
              <a:rPr lang="en-GB" altLang="en-US" sz="2800" dirty="0"/>
              <a:t>Hair cells in the Organ of </a:t>
            </a:r>
            <a:r>
              <a:rPr lang="en-GB" altLang="en-US" sz="2800" dirty="0" err="1"/>
              <a:t>Corti</a:t>
            </a:r>
            <a:r>
              <a:rPr lang="en-GB" altLang="en-US" sz="2800" dirty="0"/>
              <a:t> transduce the mechanical vibration of the basilar membrane into electrical signals.</a:t>
            </a:r>
          </a:p>
          <a:p>
            <a:pPr eaLnBrk="1" hangingPunct="1">
              <a:lnSpc>
                <a:spcPct val="90000"/>
              </a:lnSpc>
            </a:pPr>
            <a:r>
              <a:rPr lang="en-GB" altLang="en-US" sz="2800" dirty="0"/>
              <a:t>Inner hair cells transmit these signals to auditory nerve fibres.</a:t>
            </a:r>
          </a:p>
          <a:p>
            <a:pPr eaLnBrk="1" hangingPunct="1">
              <a:lnSpc>
                <a:spcPct val="90000"/>
              </a:lnSpc>
            </a:pPr>
            <a:r>
              <a:rPr lang="en-GB" altLang="en-US" sz="2800" dirty="0"/>
              <a:t>Outer hair cells are mechanical feedback devices which amplify the signal on a tuneable manner.</a:t>
            </a:r>
          </a:p>
          <a:p>
            <a:pPr marL="0" indent="0" eaLnBrk="1" hangingPunct="1">
              <a:lnSpc>
                <a:spcPct val="90000"/>
              </a:lnSpc>
              <a:buNone/>
            </a:pPr>
            <a:endParaRPr lang="en-US" altLang="en-US" sz="2800" dirty="0"/>
          </a:p>
        </p:txBody>
      </p:sp>
    </p:spTree>
    <p:extLst>
      <p:ext uri="{BB962C8B-B14F-4D97-AF65-F5344CB8AC3E}">
        <p14:creationId xmlns:p14="http://schemas.microsoft.com/office/powerpoint/2010/main" val="2859138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 Real World Sounds are Rich in Frequencies</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345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06598" y="57948"/>
            <a:ext cx="9793088" cy="1143000"/>
          </a:xfrm>
        </p:spPr>
        <p:txBody>
          <a:bodyPr/>
          <a:lstStyle/>
          <a:p>
            <a:pPr eaLnBrk="1" hangingPunct="1"/>
            <a:r>
              <a:rPr lang="en-GB" altLang="en-US" sz="4000" dirty="0"/>
              <a:t>The Trouble with Sound Frequency 1</a:t>
            </a:r>
            <a:endParaRPr lang="en-US" altLang="en-US" sz="4000" dirty="0"/>
          </a:p>
        </p:txBody>
      </p:sp>
      <p:sp>
        <p:nvSpPr>
          <p:cNvPr id="6147" name="Rectangle 3"/>
          <p:cNvSpPr>
            <a:spLocks noGrp="1" noChangeArrowheads="1"/>
          </p:cNvSpPr>
          <p:nvPr>
            <p:ph type="body" idx="1"/>
          </p:nvPr>
        </p:nvSpPr>
        <p:spPr>
          <a:xfrm>
            <a:off x="457200" y="908720"/>
            <a:ext cx="8229600" cy="2419350"/>
          </a:xfrm>
        </p:spPr>
        <p:txBody>
          <a:bodyPr/>
          <a:lstStyle/>
          <a:p>
            <a:pPr eaLnBrk="1" hangingPunct="1">
              <a:lnSpc>
                <a:spcPct val="90000"/>
              </a:lnSpc>
            </a:pPr>
            <a:r>
              <a:rPr lang="en-GB" altLang="en-US" sz="2400" b="1" dirty="0"/>
              <a:t>The word “frequency” can mean different things in different contexts</a:t>
            </a:r>
            <a:r>
              <a:rPr lang="en-GB" altLang="en-US" sz="2400" dirty="0"/>
              <a:t>. The frequency with which I walk my dog or brush my teeth is simply the number of events per unit time. But sound waves don’t have obvious events that should count and non-events that don’t count. </a:t>
            </a:r>
          </a:p>
          <a:p>
            <a:pPr eaLnBrk="1" hangingPunct="1">
              <a:lnSpc>
                <a:spcPct val="90000"/>
              </a:lnSpc>
            </a:pPr>
            <a:r>
              <a:rPr lang="en-GB" altLang="en-US" sz="2400" dirty="0"/>
              <a:t>Consider the sound wave here. Imagine it is 0.1 s long. Are there 4 “events” and therefore its “frequency” is 40 Hz? Or do I need to count each little peak (of which there are 38) and its frequency is 380 Hz?</a:t>
            </a:r>
          </a:p>
          <a:p>
            <a:pPr eaLnBrk="1" hangingPunct="1">
              <a:lnSpc>
                <a:spcPct val="90000"/>
              </a:lnSpc>
            </a:pPr>
            <a:endParaRPr lang="en-GB" altLang="en-US" sz="2400" dirty="0"/>
          </a:p>
          <a:p>
            <a:pPr eaLnBrk="1" hangingPunct="1">
              <a:lnSpc>
                <a:spcPct val="90000"/>
              </a:lnSpc>
            </a:pPr>
            <a:endParaRPr lang="en-GB" altLang="en-US" sz="2400" dirty="0"/>
          </a:p>
          <a:p>
            <a:pPr eaLnBrk="1" hangingPunct="1">
              <a:lnSpc>
                <a:spcPct val="90000"/>
              </a:lnSpc>
            </a:pPr>
            <a:endParaRPr lang="en-GB" altLang="en-US" sz="2400" dirty="0"/>
          </a:p>
          <a:p>
            <a:pPr eaLnBrk="1" hangingPunct="1">
              <a:lnSpc>
                <a:spcPct val="90000"/>
              </a:lnSpc>
            </a:pPr>
            <a:r>
              <a:rPr lang="en-GB" altLang="en-US" sz="2400" dirty="0"/>
              <a:t>To avoid such ambiguity, </a:t>
            </a:r>
            <a:r>
              <a:rPr lang="en-GB" altLang="en-US" sz="2400" b="1" dirty="0"/>
              <a:t>when hearing researchers talk about sound frequencies, they usually don’t refer to “event rates” but to “Fourier (sine wave) components”.</a:t>
            </a:r>
          </a:p>
          <a:p>
            <a:pPr marL="0" indent="0" eaLnBrk="1" hangingPunct="1">
              <a:lnSpc>
                <a:spcPct val="90000"/>
              </a:lnSpc>
              <a:buNone/>
            </a:pPr>
            <a:endParaRPr lang="en-US" altLang="en-US" sz="2800" dirty="0"/>
          </a:p>
        </p:txBody>
      </p:sp>
      <p:pic>
        <p:nvPicPr>
          <p:cNvPr id="2" name="Picture 1"/>
          <p:cNvPicPr>
            <a:picLocks noChangeAspect="1"/>
          </p:cNvPicPr>
          <p:nvPr/>
        </p:nvPicPr>
        <p:blipFill>
          <a:blip r:embed="rId3"/>
          <a:stretch>
            <a:fillRect/>
          </a:stretch>
        </p:blipFill>
        <p:spPr>
          <a:xfrm>
            <a:off x="827583" y="4178842"/>
            <a:ext cx="7324725" cy="857250"/>
          </a:xfrm>
          <a:prstGeom prst="rect">
            <a:avLst/>
          </a:prstGeom>
        </p:spPr>
      </p:pic>
    </p:spTree>
    <p:extLst>
      <p:ext uri="{BB962C8B-B14F-4D97-AF65-F5344CB8AC3E}">
        <p14:creationId xmlns:p14="http://schemas.microsoft.com/office/powerpoint/2010/main" val="46030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06598" y="57948"/>
            <a:ext cx="9793088" cy="1143000"/>
          </a:xfrm>
        </p:spPr>
        <p:txBody>
          <a:bodyPr/>
          <a:lstStyle/>
          <a:p>
            <a:pPr eaLnBrk="1" hangingPunct="1"/>
            <a:r>
              <a:rPr lang="en-GB" altLang="en-US" sz="4000" dirty="0"/>
              <a:t>The Trouble with Sound Frequency 2</a:t>
            </a:r>
            <a:endParaRPr lang="en-US" altLang="en-US" sz="4000" dirty="0"/>
          </a:p>
        </p:txBody>
      </p:sp>
      <p:sp>
        <p:nvSpPr>
          <p:cNvPr id="6147" name="Rectangle 3"/>
          <p:cNvSpPr>
            <a:spLocks noGrp="1" noChangeArrowheads="1"/>
          </p:cNvSpPr>
          <p:nvPr>
            <p:ph type="body" idx="1"/>
          </p:nvPr>
        </p:nvSpPr>
        <p:spPr>
          <a:xfrm>
            <a:off x="179512" y="1200948"/>
            <a:ext cx="4906888" cy="5252388"/>
          </a:xfrm>
        </p:spPr>
        <p:txBody>
          <a:bodyPr/>
          <a:lstStyle/>
          <a:p>
            <a:pPr eaLnBrk="1" hangingPunct="1">
              <a:lnSpc>
                <a:spcPct val="90000"/>
              </a:lnSpc>
            </a:pPr>
            <a:r>
              <a:rPr lang="en-GB" altLang="en-US" sz="2400" dirty="0"/>
              <a:t>Mathematicians often deal with the issue of frequencies of a complex wave shape by using “Fourier’s theorem”, which says that any complex wave can be produced by summing together several (sometimes very many!) sine waves. </a:t>
            </a:r>
          </a:p>
          <a:p>
            <a:pPr eaLnBrk="1" hangingPunct="1">
              <a:lnSpc>
                <a:spcPct val="90000"/>
              </a:lnSpc>
            </a:pPr>
            <a:r>
              <a:rPr lang="en-GB" altLang="en-US" sz="2400" dirty="0"/>
              <a:t>In terms of their “Fourier spectra”, such waves then don’t have just one frequency, but several and </a:t>
            </a:r>
            <a:r>
              <a:rPr lang="en-GB" altLang="en-US" sz="2400"/>
              <a:t>potentially very many: </a:t>
            </a:r>
            <a:r>
              <a:rPr lang="en-GB" altLang="en-US" sz="2400" dirty="0"/>
              <a:t>one of each Fourier component sine wave that has non-zero amplitude. </a:t>
            </a:r>
          </a:p>
          <a:p>
            <a:pPr marL="0" indent="0" eaLnBrk="1" hangingPunct="1">
              <a:lnSpc>
                <a:spcPct val="90000"/>
              </a:lnSpc>
              <a:buNone/>
            </a:pPr>
            <a:endParaRPr lang="en-US" altLang="en-US" sz="2800" dirty="0"/>
          </a:p>
        </p:txBody>
      </p:sp>
      <p:pic>
        <p:nvPicPr>
          <p:cNvPr id="73730" name="Picture 2" descr="https://hearinghealthmatters.org/waynesworld/files/2012/06/Fourier-Analys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698" y="1200948"/>
            <a:ext cx="3547782" cy="395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68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99392"/>
            <a:ext cx="9361040" cy="1143000"/>
          </a:xfrm>
        </p:spPr>
        <p:txBody>
          <a:bodyPr/>
          <a:lstStyle/>
          <a:p>
            <a:r>
              <a:rPr lang="en-US" sz="3600" dirty="0"/>
              <a:t>“Fourier Analysis” by the Basilar Membrane?</a:t>
            </a:r>
          </a:p>
        </p:txBody>
      </p:sp>
      <p:pic>
        <p:nvPicPr>
          <p:cNvPr id="4" name="travellingWav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7394" y="836712"/>
            <a:ext cx="6436196" cy="3861447"/>
          </a:xfrm>
        </p:spPr>
      </p:pic>
      <p:sp>
        <p:nvSpPr>
          <p:cNvPr id="5" name="Rectangle 4"/>
          <p:cNvSpPr/>
          <p:nvPr/>
        </p:nvSpPr>
        <p:spPr>
          <a:xfrm>
            <a:off x="539552" y="4869160"/>
            <a:ext cx="8280920" cy="1754326"/>
          </a:xfrm>
          <a:prstGeom prst="rect">
            <a:avLst/>
          </a:prstGeom>
        </p:spPr>
        <p:txBody>
          <a:bodyPr wrap="square">
            <a:spAutoFit/>
          </a:bodyPr>
          <a:lstStyle/>
          <a:p>
            <a:pPr eaLnBrk="1" hangingPunct="1">
              <a:lnSpc>
                <a:spcPct val="90000"/>
              </a:lnSpc>
            </a:pPr>
            <a:r>
              <a:rPr lang="en-GB" altLang="en-US" sz="2000" dirty="0"/>
              <a:t>To some extent, frequency filtering by the basilar membrane can “decompose” complex sounds into its constituent frequency components. However, if a complex sound had many frequency components, the spatial resolution of this “</a:t>
            </a:r>
            <a:r>
              <a:rPr lang="en-GB" altLang="en-US" sz="2000" b="1" dirty="0"/>
              <a:t>place code for frequency</a:t>
            </a:r>
            <a:r>
              <a:rPr lang="en-GB" altLang="en-US" sz="2000" dirty="0"/>
              <a:t>” becomes quickly overwhelmed. </a:t>
            </a:r>
            <a:br>
              <a:rPr lang="en-GB" altLang="en-US" sz="2000" dirty="0"/>
            </a:br>
            <a:r>
              <a:rPr lang="en-GB" altLang="en-US" sz="2000" dirty="0">
                <a:hlinkClick r:id="rId5"/>
              </a:rPr>
              <a:t>http://auditoryneuroscience.com/ear/bm1-travelling-wave</a:t>
            </a:r>
            <a:r>
              <a:rPr lang="en-GB" altLang="en-US" sz="2000" dirty="0"/>
              <a:t> </a:t>
            </a:r>
          </a:p>
        </p:txBody>
      </p:sp>
      <p:sp>
        <p:nvSpPr>
          <p:cNvPr id="3" name="TextBox 2">
            <a:extLst>
              <a:ext uri="{FF2B5EF4-FFF2-40B4-BE49-F238E27FC236}">
                <a16:creationId xmlns:a16="http://schemas.microsoft.com/office/drawing/2014/main" id="{75575ABA-D1CC-4A6A-ADC3-E9AD6DC6A53A}"/>
              </a:ext>
            </a:extLst>
          </p:cNvPr>
          <p:cNvSpPr txBox="1"/>
          <p:nvPr/>
        </p:nvSpPr>
        <p:spPr>
          <a:xfrm>
            <a:off x="6660232" y="1700808"/>
            <a:ext cx="2313463" cy="1938992"/>
          </a:xfrm>
          <a:prstGeom prst="rect">
            <a:avLst/>
          </a:prstGeom>
          <a:noFill/>
        </p:spPr>
        <p:txBody>
          <a:bodyPr wrap="square" rtlCol="0">
            <a:spAutoFit/>
          </a:bodyPr>
          <a:lstStyle/>
          <a:p>
            <a:r>
              <a:rPr lang="en-US" sz="2000" dirty="0"/>
              <a:t>BM response to a </a:t>
            </a:r>
            <a:br>
              <a:rPr lang="en-US" sz="2000" dirty="0"/>
            </a:br>
            <a:r>
              <a:rPr lang="en-US" sz="2000" dirty="0"/>
              <a:t>“complex tone” made from a </a:t>
            </a:r>
            <a:br>
              <a:rPr lang="en-US" sz="2000" dirty="0"/>
            </a:br>
            <a:r>
              <a:rPr lang="en-US" sz="2000" dirty="0"/>
              <a:t>1000 Hz and a </a:t>
            </a:r>
            <a:br>
              <a:rPr lang="en-US" sz="2000" dirty="0"/>
            </a:br>
            <a:r>
              <a:rPr lang="en-US" sz="2000" dirty="0"/>
              <a:t>3000 Hz sine wave.</a:t>
            </a:r>
            <a:endParaRPr lang="en-HK" sz="2000" dirty="0"/>
          </a:p>
        </p:txBody>
      </p:sp>
    </p:spTree>
    <p:extLst>
      <p:ext uri="{BB962C8B-B14F-4D97-AF65-F5344CB8AC3E}">
        <p14:creationId xmlns:p14="http://schemas.microsoft.com/office/powerpoint/2010/main" val="2505105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remove"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 Things Make Sounds, and Different Things Make Different Sounds</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77727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384"/>
            <a:ext cx="8075240" cy="1143000"/>
          </a:xfrm>
        </p:spPr>
        <p:txBody>
          <a:bodyPr/>
          <a:lstStyle/>
          <a:p>
            <a:pPr eaLnBrk="1" hangingPunct="1"/>
            <a:r>
              <a:rPr lang="en-GB" altLang="en-US" dirty="0"/>
              <a:t>More about Real World Sounds</a:t>
            </a:r>
            <a:endParaRPr lang="en-US" altLang="en-US" dirty="0"/>
          </a:p>
        </p:txBody>
      </p:sp>
      <p:sp>
        <p:nvSpPr>
          <p:cNvPr id="6147" name="Rectangle 3"/>
          <p:cNvSpPr>
            <a:spLocks noGrp="1" noChangeArrowheads="1"/>
          </p:cNvSpPr>
          <p:nvPr>
            <p:ph type="body" idx="1"/>
          </p:nvPr>
        </p:nvSpPr>
        <p:spPr>
          <a:xfrm>
            <a:off x="179512" y="1153666"/>
            <a:ext cx="8661648" cy="2419350"/>
          </a:xfrm>
        </p:spPr>
        <p:txBody>
          <a:bodyPr/>
          <a:lstStyle/>
          <a:p>
            <a:pPr eaLnBrk="1" hangingPunct="1">
              <a:lnSpc>
                <a:spcPct val="90000"/>
              </a:lnSpc>
            </a:pPr>
            <a:r>
              <a:rPr lang="en-GB" altLang="en-US" sz="2600" dirty="0"/>
              <a:t>Physical Objects tend to have many “Modes of Vibration”. </a:t>
            </a:r>
          </a:p>
          <a:p>
            <a:pPr eaLnBrk="1" hangingPunct="1">
              <a:lnSpc>
                <a:spcPct val="90000"/>
              </a:lnSpc>
            </a:pPr>
            <a:r>
              <a:rPr lang="en-GB" altLang="en-US" sz="2600" dirty="0"/>
              <a:t>This leads to sounds with many frequency components “</a:t>
            </a:r>
            <a:r>
              <a:rPr lang="en-GB" altLang="en-US" sz="2600" b="1" dirty="0"/>
              <a:t>overtones</a:t>
            </a:r>
            <a:r>
              <a:rPr lang="en-GB" altLang="en-US" sz="2600" dirty="0"/>
              <a:t>” which are often “</a:t>
            </a:r>
            <a:r>
              <a:rPr lang="en-GB" altLang="en-US" sz="2600" b="1" dirty="0"/>
              <a:t>harmonics</a:t>
            </a:r>
            <a:r>
              <a:rPr lang="en-GB" altLang="en-US" sz="2600" dirty="0"/>
              <a:t>”.</a:t>
            </a:r>
          </a:p>
          <a:p>
            <a:pPr eaLnBrk="1" hangingPunct="1">
              <a:lnSpc>
                <a:spcPct val="90000"/>
              </a:lnSpc>
            </a:pPr>
            <a:r>
              <a:rPr lang="en-GB" altLang="en-US" sz="2600" dirty="0"/>
              <a:t>“Harmonic” means the frequency components are all integer multiples of a lowest, common “fundamental” frequency.</a:t>
            </a:r>
          </a:p>
          <a:p>
            <a:pPr eaLnBrk="1" hangingPunct="1">
              <a:lnSpc>
                <a:spcPct val="90000"/>
              </a:lnSpc>
            </a:pPr>
            <a:r>
              <a:rPr lang="en-GB" altLang="en-US" sz="2600" dirty="0"/>
              <a:t>Periodic pulse trains are also harmonic</a:t>
            </a:r>
          </a:p>
          <a:p>
            <a:pPr eaLnBrk="1" hangingPunct="1">
              <a:lnSpc>
                <a:spcPct val="90000"/>
              </a:lnSpc>
            </a:pPr>
            <a:r>
              <a:rPr lang="en-GB" altLang="en-US" sz="2600" dirty="0"/>
              <a:t>Irregular, non-periodic sounds don’t have harmonic structure and are noise-like.</a:t>
            </a:r>
          </a:p>
          <a:p>
            <a:pPr eaLnBrk="1" hangingPunct="1">
              <a:lnSpc>
                <a:spcPct val="90000"/>
              </a:lnSpc>
            </a:pPr>
            <a:r>
              <a:rPr lang="en-GB" altLang="en-US" sz="2600" dirty="0"/>
              <a:t>Human speech comprises both periodic (“voiced”) and non-periodic, noise-like (“unvoiced”) speech sounds.</a:t>
            </a:r>
          </a:p>
          <a:p>
            <a:pPr marL="0" indent="0" eaLnBrk="1" hangingPunct="1">
              <a:lnSpc>
                <a:spcPct val="90000"/>
              </a:lnSpc>
              <a:buNone/>
            </a:pPr>
            <a:endParaRPr lang="en-US" altLang="en-US" sz="2800" dirty="0"/>
          </a:p>
        </p:txBody>
      </p:sp>
    </p:spTree>
    <p:extLst>
      <p:ext uri="{BB962C8B-B14F-4D97-AF65-F5344CB8AC3E}">
        <p14:creationId xmlns:p14="http://schemas.microsoft.com/office/powerpoint/2010/main" val="395079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4925" y="1196975"/>
            <a:ext cx="2808288" cy="4175125"/>
          </a:xfrm>
        </p:spPr>
        <p:txBody>
          <a:bodyPr/>
          <a:lstStyle/>
          <a:p>
            <a:pPr eaLnBrk="1" hangingPunct="1"/>
            <a:r>
              <a:rPr lang="en-GB" altLang="en-US" sz="3600"/>
              <a:t>Many Real-World Objects Vibrate at Multiple Frequencies</a:t>
            </a:r>
          </a:p>
        </p:txBody>
      </p:sp>
      <p:pic>
        <p:nvPicPr>
          <p:cNvPr id="153603" name="modesOfVibration.mpg">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2843213" y="44450"/>
            <a:ext cx="6408737" cy="6257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Rectangle 4"/>
          <p:cNvSpPr>
            <a:spLocks noChangeArrowheads="1"/>
          </p:cNvSpPr>
          <p:nvPr/>
        </p:nvSpPr>
        <p:spPr bwMode="auto">
          <a:xfrm>
            <a:off x="323850" y="6189733"/>
            <a:ext cx="9144000" cy="707886"/>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eaLnBrk="1" hangingPunct="1"/>
            <a:r>
              <a:rPr lang="en-GB" altLang="en-US" sz="2000" dirty="0">
                <a:solidFill>
                  <a:schemeClr val="tx1"/>
                </a:solidFill>
                <a:latin typeface="Tahoma" panose="020B0604030504040204" pitchFamily="34" charset="0"/>
                <a:hlinkClick r:id="rId5"/>
              </a:rPr>
              <a:t>http://auditoryneuroscience.com/acoustics/modes_of_vibration</a:t>
            </a:r>
            <a:endParaRPr lang="en-GB" altLang="en-US" sz="2000" dirty="0">
              <a:solidFill>
                <a:schemeClr val="tx1"/>
              </a:solidFill>
              <a:latin typeface="Tahoma" panose="020B0604030504040204" pitchFamily="34" charset="0"/>
            </a:endParaRPr>
          </a:p>
          <a:p>
            <a:pPr eaLnBrk="1" hangingPunct="1"/>
            <a:endParaRPr lang="en-GB" altLang="en-US" sz="2000" dirty="0">
              <a:solidFill>
                <a:schemeClr val="tx1"/>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91" fill="hold"/>
                                        <p:tgtEl>
                                          <p:spTgt spid="1536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53603"/>
                </p:tgtEl>
              </p:cMediaNode>
            </p:video>
            <p:seq concurrent="1" nextAc="seek">
              <p:cTn id="8" restart="whenNotActive" fill="hold" evtFilter="cancelBubble" nodeType="interactiveSeq">
                <p:stCondLst>
                  <p:cond evt="onClick" delay="0">
                    <p:tgtEl>
                      <p:spTgt spid="15360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3603"/>
                                        </p:tgtEl>
                                      </p:cBhvr>
                                    </p:cmd>
                                  </p:childTnLst>
                                </p:cTn>
                              </p:par>
                            </p:childTnLst>
                          </p:cTn>
                        </p:par>
                      </p:childTnLst>
                    </p:cTn>
                  </p:par>
                </p:childTnLst>
              </p:cTn>
              <p:nextCondLst>
                <p:cond evt="onClick" delay="0">
                  <p:tgtEl>
                    <p:spTgt spid="15360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993775"/>
          </a:xfrm>
        </p:spPr>
        <p:txBody>
          <a:bodyPr/>
          <a:lstStyle/>
          <a:p>
            <a:pPr eaLnBrk="1" hangingPunct="1"/>
            <a:r>
              <a:rPr lang="en-US" altLang="en-US"/>
              <a:t>The Impulse (or “Click”)</a:t>
            </a:r>
            <a:endParaRPr lang="en-GB" altLang="en-US"/>
          </a:p>
        </p:txBody>
      </p:sp>
      <p:sp>
        <p:nvSpPr>
          <p:cNvPr id="26627" name="Rectangle 3"/>
          <p:cNvSpPr>
            <a:spLocks noGrp="1" noChangeArrowheads="1"/>
          </p:cNvSpPr>
          <p:nvPr>
            <p:ph type="body" idx="1"/>
          </p:nvPr>
        </p:nvSpPr>
        <p:spPr>
          <a:xfrm>
            <a:off x="539750" y="2205038"/>
            <a:ext cx="8001000" cy="758825"/>
          </a:xfrm>
        </p:spPr>
        <p:txBody>
          <a:bodyPr/>
          <a:lstStyle/>
          <a:p>
            <a:pPr eaLnBrk="1" hangingPunct="1"/>
            <a:r>
              <a:rPr lang="en-US" altLang="en-US" sz="2800"/>
              <a:t>The “ideal click”, or impulse, is an infinitesimally short signal. </a:t>
            </a:r>
            <a:endParaRPr lang="en-GB" altLang="en-US" sz="2800"/>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146175"/>
            <a:ext cx="7981950" cy="9144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
        <p:nvSpPr>
          <p:cNvPr id="26629" name="Rectangle 5"/>
          <p:cNvSpPr>
            <a:spLocks noChangeArrowheads="1"/>
          </p:cNvSpPr>
          <p:nvPr/>
        </p:nvSpPr>
        <p:spPr bwMode="auto">
          <a:xfrm>
            <a:off x="533400" y="4978400"/>
            <a:ext cx="8001000" cy="15240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buSzPct val="90000"/>
              <a:buFontTx/>
              <a:buBlip>
                <a:blip r:embed="rId4"/>
              </a:buBlip>
            </a:pPr>
            <a:r>
              <a:rPr lang="en-US" altLang="en-US" sz="2000">
                <a:latin typeface="Tahoma" panose="020B0604030504040204" pitchFamily="34" charset="0"/>
              </a:rPr>
              <a:t>The Fourier Transform encourages us to think of this click as an infinite </a:t>
            </a:r>
            <a:r>
              <a:rPr lang="en-GB" altLang="en-US" sz="2000">
                <a:latin typeface="Tahoma" panose="020B0604030504040204" pitchFamily="34" charset="0"/>
              </a:rPr>
              <a:t>series</a:t>
            </a:r>
            <a:r>
              <a:rPr lang="en-US" altLang="en-US" sz="2000">
                <a:latin typeface="Tahoma" panose="020B0604030504040204" pitchFamily="34" charset="0"/>
              </a:rPr>
              <a:t> of sine wave</a:t>
            </a:r>
            <a:r>
              <a:rPr lang="en-GB" altLang="en-US" sz="2000">
                <a:latin typeface="Tahoma" panose="020B0604030504040204" pitchFamily="34" charset="0"/>
              </a:rPr>
              <a:t>s</a:t>
            </a:r>
            <a:r>
              <a:rPr lang="en-US" altLang="en-US" sz="2000">
                <a:latin typeface="Tahoma" panose="020B0604030504040204" pitchFamily="34" charset="0"/>
              </a:rPr>
              <a:t>, which have started at the beginning of time, continue until the end of time, and all just happen to pile up at the one moment when the click occurs. </a:t>
            </a:r>
            <a:endParaRPr lang="en-GB" altLang="en-US" sz="2000">
              <a:latin typeface="Tahoma" panose="020B0604030504040204" pitchFamily="34" charset="0"/>
            </a:endParaRPr>
          </a:p>
        </p:txBody>
      </p:sp>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200400"/>
            <a:ext cx="8001000" cy="172402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GB" altLang="en-US" sz="4000"/>
              <a:t>Basilar Membrane Response to Clicks</a:t>
            </a:r>
          </a:p>
        </p:txBody>
      </p:sp>
      <p:pic>
        <p:nvPicPr>
          <p:cNvPr id="206852" name="BMimpulseResponse.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16013" y="1844675"/>
            <a:ext cx="68421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08" fill="hold"/>
                                        <p:tgtEl>
                                          <p:spTgt spid="2068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06852"/>
                </p:tgtEl>
              </p:cMediaNode>
            </p:video>
            <p:seq concurrent="1" nextAc="seek">
              <p:cTn id="8" restart="whenNotActive" fill="hold" evtFilter="cancelBubble" nodeType="interactiveSeq">
                <p:stCondLst>
                  <p:cond evt="onClick" delay="0">
                    <p:tgtEl>
                      <p:spTgt spid="20685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6852"/>
                                        </p:tgtEl>
                                      </p:cBhvr>
                                    </p:cmd>
                                  </p:childTnLst>
                                </p:cTn>
                              </p:par>
                            </p:childTnLst>
                          </p:cTn>
                        </p:par>
                      </p:childTnLst>
                    </p:cTn>
                  </p:par>
                </p:childTnLst>
              </p:cTn>
              <p:nextCondLst>
                <p:cond evt="onClick" delay="0">
                  <p:tgtEl>
                    <p:spTgt spid="20685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922337"/>
          </a:xfrm>
        </p:spPr>
        <p:txBody>
          <a:bodyPr/>
          <a:lstStyle/>
          <a:p>
            <a:pPr eaLnBrk="1" hangingPunct="1"/>
            <a:r>
              <a:rPr lang="en-GB" altLang="en-US"/>
              <a:t>The Spectrogram</a:t>
            </a:r>
            <a:endParaRPr lang="en-US" altLang="en-US"/>
          </a:p>
        </p:txBody>
      </p:sp>
      <p:grpSp>
        <p:nvGrpSpPr>
          <p:cNvPr id="29699" name="Group 7"/>
          <p:cNvGrpSpPr>
            <a:grpSpLocks/>
          </p:cNvGrpSpPr>
          <p:nvPr/>
        </p:nvGrpSpPr>
        <p:grpSpPr bwMode="auto">
          <a:xfrm>
            <a:off x="2051050" y="1246188"/>
            <a:ext cx="5257800" cy="5207000"/>
            <a:chOff x="240" y="624"/>
            <a:chExt cx="3312" cy="3280"/>
          </a:xfrm>
        </p:grpSpPr>
        <p:pic>
          <p:nvPicPr>
            <p:cNvPr id="29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624"/>
              <a:ext cx="3312" cy="3280"/>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bg1"/>
                  </a:solidFill>
                </a14:hiddenFill>
              </a:ext>
            </a:extLst>
          </p:spPr>
        </p:pic>
        <p:pic>
          <p:nvPicPr>
            <p:cNvPr id="156677"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120" y="2160"/>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554038"/>
            <a:ext cx="8299450" cy="588962"/>
          </a:xfrm>
        </p:spPr>
        <p:txBody>
          <a:bodyPr/>
          <a:lstStyle/>
          <a:p>
            <a:pPr eaLnBrk="1" hangingPunct="1"/>
            <a:r>
              <a:rPr lang="en-GB" altLang="en-US" sz="3600"/>
              <a:t>Click Trains</a:t>
            </a:r>
            <a:r>
              <a:rPr lang="en-US" altLang="en-US" sz="3600"/>
              <a:t> &amp; the “30 Hz Transition”</a:t>
            </a:r>
          </a:p>
        </p:txBody>
      </p:sp>
      <p:sp>
        <p:nvSpPr>
          <p:cNvPr id="164867" name="Rectangle 3"/>
          <p:cNvSpPr>
            <a:spLocks noGrp="1" noChangeArrowheads="1"/>
          </p:cNvSpPr>
          <p:nvPr>
            <p:ph type="body" idx="1"/>
          </p:nvPr>
        </p:nvSpPr>
        <p:spPr>
          <a:xfrm>
            <a:off x="609600" y="4648200"/>
            <a:ext cx="8001000" cy="1676400"/>
          </a:xfrm>
        </p:spPr>
        <p:txBody>
          <a:bodyPr/>
          <a:lstStyle/>
          <a:p>
            <a:pPr eaLnBrk="1" hangingPunct="1"/>
            <a:r>
              <a:rPr lang="en-US" altLang="en-US" sz="2300" dirty="0"/>
              <a:t>At frequencies up to ca 30-50 Hz, each click in a click train is perceived as an isolated event.</a:t>
            </a:r>
          </a:p>
          <a:p>
            <a:pPr eaLnBrk="1" hangingPunct="1"/>
            <a:r>
              <a:rPr lang="en-US" altLang="en-US" sz="2300" dirty="0"/>
              <a:t>At frequencies above ca 30-50 Hz, individual clicks fuse, and one perceives a continuous hum with a strong pitch.</a:t>
            </a:r>
          </a:p>
        </p:txBody>
      </p:sp>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341438"/>
            <a:ext cx="7239000" cy="31242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pic>
        <p:nvPicPr>
          <p:cNvPr id="164869" name="clicktrain">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srcRect/>
          <a:stretch>
            <a:fillRect/>
          </a:stretch>
        </p:blipFill>
        <p:spPr bwMode="auto">
          <a:xfrm>
            <a:off x="8257721" y="3552825"/>
            <a:ext cx="868362" cy="8683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6"/>
          <p:cNvSpPr>
            <a:spLocks noChangeShapeType="1"/>
          </p:cNvSpPr>
          <p:nvPr/>
        </p:nvSpPr>
        <p:spPr bwMode="auto">
          <a:xfrm>
            <a:off x="6122988" y="3552825"/>
            <a:ext cx="1147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51" name="Text Box 7"/>
          <p:cNvSpPr txBox="1">
            <a:spLocks noChangeArrowheads="1"/>
          </p:cNvSpPr>
          <p:nvPr/>
        </p:nvSpPr>
        <p:spPr bwMode="auto">
          <a:xfrm>
            <a:off x="5959475" y="3552825"/>
            <a:ext cx="674688"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US" altLang="en-US" sz="2000">
                <a:solidFill>
                  <a:schemeClr val="tx1"/>
                </a:solidFill>
                <a:latin typeface="Tahoma" panose="020B0604030504040204" pitchFamily="34" charset="0"/>
              </a:rPr>
              <a:t>time</a:t>
            </a:r>
            <a:endParaRPr lang="en-GB" altLang="en-US" sz="2000">
              <a:solidFill>
                <a:schemeClr val="tx1"/>
              </a:solidFill>
              <a:latin typeface="Tahoma" panose="020B0604030504040204" pitchFamily="34" charset="0"/>
            </a:endParaRPr>
          </a:p>
        </p:txBody>
      </p:sp>
      <p:sp>
        <p:nvSpPr>
          <p:cNvPr id="31752" name="Line 8"/>
          <p:cNvSpPr>
            <a:spLocks noChangeShapeType="1"/>
          </p:cNvSpPr>
          <p:nvPr/>
        </p:nvSpPr>
        <p:spPr bwMode="auto">
          <a:xfrm rot="-5400000">
            <a:off x="1072357" y="2734469"/>
            <a:ext cx="10969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53" name="Text Box 9"/>
          <p:cNvSpPr txBox="1">
            <a:spLocks noChangeArrowheads="1"/>
          </p:cNvSpPr>
          <p:nvPr/>
        </p:nvSpPr>
        <p:spPr bwMode="auto">
          <a:xfrm rot="-5400000">
            <a:off x="618331" y="2431257"/>
            <a:ext cx="1552575" cy="3127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US" altLang="en-US" sz="1600">
                <a:solidFill>
                  <a:schemeClr val="tx1"/>
                </a:solidFill>
                <a:latin typeface="Tahoma" panose="020B0604030504040204" pitchFamily="34" charset="0"/>
              </a:rPr>
              <a:t>sound pressure</a:t>
            </a:r>
            <a:endParaRPr lang="en-GB" altLang="en-US" sz="1600">
              <a:solidFill>
                <a:schemeClr val="tx1"/>
              </a:solidFill>
              <a:latin typeface="Tahoma" panose="020B0604030504040204" pitchFamily="34" charset="0"/>
            </a:endParaRPr>
          </a:p>
        </p:txBody>
      </p:sp>
      <p:sp>
        <p:nvSpPr>
          <p:cNvPr id="31754" name="Rectangle 10"/>
          <p:cNvSpPr>
            <a:spLocks noChangeArrowheads="1"/>
          </p:cNvSpPr>
          <p:nvPr/>
        </p:nvSpPr>
        <p:spPr bwMode="auto">
          <a:xfrm>
            <a:off x="755576" y="6218728"/>
            <a:ext cx="9144000"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GB" altLang="en-US" sz="2400" dirty="0">
                <a:solidFill>
                  <a:schemeClr val="tx1"/>
                </a:solidFill>
                <a:latin typeface="Tahoma" panose="020B0604030504040204" pitchFamily="34" charset="0"/>
                <a:hlinkClick r:id="rId7"/>
              </a:rPr>
              <a:t>http://auditoryneuroscience.com/pitch/click_train</a:t>
            </a:r>
            <a:endParaRPr lang="en-GB" altLang="en-US" sz="2400" dirty="0">
              <a:solidFill>
                <a:schemeClr val="tx1"/>
              </a:solidFill>
              <a:latin typeface="Tahoma" panose="020B0604030504040204" pitchFamily="34" charset="0"/>
            </a:endParaRPr>
          </a:p>
          <a:p>
            <a:pPr eaLnBrk="1" hangingPunct="1"/>
            <a:endParaRPr lang="en-GB" altLang="en-US" sz="2400" dirty="0">
              <a:solidFill>
                <a:schemeClr val="tx1"/>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486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193" fill="hold"/>
                                        <p:tgtEl>
                                          <p:spTgt spid="164869"/>
                                        </p:tgtEl>
                                      </p:cBhvr>
                                    </p:cmd>
                                  </p:childTnLst>
                                </p:cTn>
                              </p:par>
                            </p:childTnLst>
                          </p:cTn>
                        </p:par>
                      </p:childTnLst>
                    </p:cTn>
                  </p:par>
                </p:childTnLst>
              </p:cTn>
              <p:nextCondLst>
                <p:cond evt="onClick" delay="0">
                  <p:tgtEl>
                    <p:spTgt spid="16486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486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777875"/>
          </a:xfrm>
        </p:spPr>
        <p:txBody>
          <a:bodyPr/>
          <a:lstStyle/>
          <a:p>
            <a:pPr eaLnBrk="1" hangingPunct="1"/>
            <a:r>
              <a:rPr lang="en-US" altLang="en-US" sz="4000"/>
              <a:t>Harmonic Structure of Click Trains</a:t>
            </a:r>
          </a:p>
        </p:txBody>
      </p:sp>
      <p:sp>
        <p:nvSpPr>
          <p:cNvPr id="33795" name="Rectangle 3"/>
          <p:cNvSpPr>
            <a:spLocks noGrp="1" noChangeArrowheads="1"/>
          </p:cNvSpPr>
          <p:nvPr>
            <p:ph type="body" idx="1"/>
          </p:nvPr>
        </p:nvSpPr>
        <p:spPr>
          <a:xfrm>
            <a:off x="609600" y="5029200"/>
            <a:ext cx="8001000" cy="1524000"/>
          </a:xfrm>
        </p:spPr>
        <p:txBody>
          <a:bodyPr/>
          <a:lstStyle/>
          <a:p>
            <a:pPr eaLnBrk="1" hangingPunct="1">
              <a:lnSpc>
                <a:spcPct val="90000"/>
              </a:lnSpc>
            </a:pPr>
            <a:r>
              <a:rPr lang="en-US" altLang="en-US" sz="2400"/>
              <a:t>If we represent each click in a train by its Fourier Transform, then it becomes clear that certain sine components will add (top) while others will cancel (bottom). This results in a strong harmonic structure. </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l="4895" t="4887" r="4895" b="8145"/>
          <a:stretch>
            <a:fillRect/>
          </a:stretch>
        </p:blipFill>
        <p:spPr bwMode="auto">
          <a:xfrm>
            <a:off x="1116013" y="1125538"/>
            <a:ext cx="6530975" cy="3784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68313" y="260350"/>
            <a:ext cx="8229600" cy="1076325"/>
          </a:xfrm>
        </p:spPr>
        <p:txBody>
          <a:bodyPr/>
          <a:lstStyle/>
          <a:p>
            <a:pPr eaLnBrk="1" hangingPunct="1"/>
            <a:r>
              <a:rPr lang="en-GB" altLang="en-US"/>
              <a:t>Basilar Membrane Response to Click Trains</a:t>
            </a:r>
          </a:p>
        </p:txBody>
      </p:sp>
      <p:pic>
        <p:nvPicPr>
          <p:cNvPr id="171012" name="BMclickTrain.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00113" y="1557338"/>
            <a:ext cx="75596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auto">
          <a:xfrm>
            <a:off x="755576" y="6228020"/>
            <a:ext cx="91440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GB" altLang="en-US" sz="2400" dirty="0">
                <a:solidFill>
                  <a:schemeClr val="tx1"/>
                </a:solidFill>
                <a:latin typeface="Tahoma" panose="020B0604030504040204" pitchFamily="34" charset="0"/>
                <a:hlinkClick r:id="rId6"/>
              </a:rPr>
              <a:t>https://auditoryneuroscience.com/ear/bm3_click_trains</a:t>
            </a:r>
            <a:r>
              <a:rPr lang="en-GB" altLang="en-US" sz="2400" dirty="0">
                <a:solidFill>
                  <a:schemeClr val="tx1"/>
                </a:solidFill>
                <a:latin typeface="Tahoma" panose="020B060403050404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75" fill="hold"/>
                                        <p:tgtEl>
                                          <p:spTgt spid="1710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71012"/>
                </p:tgtEl>
              </p:cMediaNode>
            </p:video>
            <p:seq concurrent="1" nextAc="seek">
              <p:cTn id="8" restart="whenNotActive" fill="hold" evtFilter="cancelBubble" nodeType="interactiveSeq">
                <p:stCondLst>
                  <p:cond evt="onClick" delay="0">
                    <p:tgtEl>
                      <p:spTgt spid="17101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1012"/>
                                        </p:tgtEl>
                                      </p:cBhvr>
                                    </p:cmd>
                                  </p:childTnLst>
                                </p:cTn>
                              </p:par>
                            </p:childTnLst>
                          </p:cTn>
                        </p:par>
                      </p:childTnLst>
                    </p:cTn>
                  </p:par>
                </p:childTnLst>
              </p:cTn>
              <p:nextCondLst>
                <p:cond evt="onClick" delay="0">
                  <p:tgtEl>
                    <p:spTgt spid="17101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993775"/>
            <a:ext cx="8229600" cy="706438"/>
          </a:xfrm>
        </p:spPr>
        <p:txBody>
          <a:bodyPr/>
          <a:lstStyle/>
          <a:p>
            <a:pPr eaLnBrk="1" hangingPunct="1"/>
            <a:r>
              <a:rPr lang="en-GB" altLang="en-US"/>
              <a:t>Vocal Folds in Action</a:t>
            </a:r>
          </a:p>
        </p:txBody>
      </p:sp>
      <p:pic>
        <p:nvPicPr>
          <p:cNvPr id="37891" name="Picture 3" descr="larynxAnato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328863"/>
            <a:ext cx="2654300" cy="2971800"/>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 name="Rectangle 10"/>
          <p:cNvSpPr>
            <a:spLocks noChangeArrowheads="1"/>
          </p:cNvSpPr>
          <p:nvPr/>
        </p:nvSpPr>
        <p:spPr bwMode="auto">
          <a:xfrm>
            <a:off x="485081" y="5816084"/>
            <a:ext cx="91440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GB" altLang="en-US" sz="2400" dirty="0">
                <a:solidFill>
                  <a:schemeClr val="tx1"/>
                </a:solidFill>
                <a:latin typeface="Tahoma" panose="020B0604030504040204" pitchFamily="34" charset="0"/>
                <a:hlinkClick r:id="rId6"/>
              </a:rPr>
              <a:t>https://auditoryneuroscience.com/vocfld</a:t>
            </a:r>
            <a:r>
              <a:rPr lang="en-GB" altLang="en-US" sz="2400" dirty="0">
                <a:solidFill>
                  <a:schemeClr val="tx1"/>
                </a:solidFill>
                <a:latin typeface="Tahoma" panose="020B0604030504040204" pitchFamily="34" charset="0"/>
              </a:rPr>
              <a:t> </a:t>
            </a:r>
          </a:p>
        </p:txBody>
      </p:sp>
      <p:pic>
        <p:nvPicPr>
          <p:cNvPr id="2" name="laryngosco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51920" y="2325550"/>
            <a:ext cx="3810000" cy="2857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68313" y="346075"/>
            <a:ext cx="8229600" cy="706438"/>
          </a:xfrm>
        </p:spPr>
        <p:txBody>
          <a:bodyPr/>
          <a:lstStyle/>
          <a:p>
            <a:pPr eaLnBrk="1" hangingPunct="1"/>
            <a:r>
              <a:rPr lang="en-GB" altLang="en-US"/>
              <a:t>Articulation</a:t>
            </a:r>
          </a:p>
        </p:txBody>
      </p:sp>
      <p:sp>
        <p:nvSpPr>
          <p:cNvPr id="39939" name="Rectangle 3"/>
          <p:cNvSpPr>
            <a:spLocks noGrp="1" noChangeArrowheads="1"/>
          </p:cNvSpPr>
          <p:nvPr>
            <p:ph type="body" sz="half" idx="1"/>
          </p:nvPr>
        </p:nvSpPr>
        <p:spPr>
          <a:xfrm>
            <a:off x="900113" y="4869160"/>
            <a:ext cx="7777162" cy="1006475"/>
          </a:xfrm>
        </p:spPr>
        <p:txBody>
          <a:bodyPr/>
          <a:lstStyle/>
          <a:p>
            <a:pPr eaLnBrk="1" hangingPunct="1"/>
            <a:r>
              <a:rPr lang="en-GB" altLang="en-US" sz="2400" dirty="0"/>
              <a:t>Articulators (lips, tongue, jaw, soft palate) move to change resonance properties of the vocal tract.</a:t>
            </a:r>
          </a:p>
        </p:txBody>
      </p:sp>
      <p:pic>
        <p:nvPicPr>
          <p:cNvPr id="39940" name="Picture 4" descr="larynxAnato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323975"/>
            <a:ext cx="2976562" cy="3332163"/>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75110" name="spontScaled.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924300" y="1557338"/>
            <a:ext cx="431958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p:nvSpPr>
        <p:spPr bwMode="auto">
          <a:xfrm>
            <a:off x="468313" y="5853049"/>
            <a:ext cx="9144000"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GB" altLang="en-US" sz="2400" dirty="0">
                <a:solidFill>
                  <a:schemeClr val="tx1"/>
                </a:solidFill>
                <a:latin typeface="Tahoma" panose="020B0604030504040204" pitchFamily="34" charset="0"/>
                <a:hlinkClick r:id="rId7"/>
              </a:rPr>
              <a:t>https://auditoryneuroscience.com/artic</a:t>
            </a:r>
            <a:r>
              <a:rPr lang="en-GB" altLang="en-US" sz="2400" dirty="0">
                <a:solidFill>
                  <a:schemeClr val="tx1"/>
                </a:solidFill>
                <a:latin typeface="Tahoma" panose="020B0604030504040204" pitchFamily="34" charset="0"/>
              </a:rPr>
              <a:t> </a:t>
            </a:r>
          </a:p>
          <a:p>
            <a:pPr eaLnBrk="1" hangingPunct="1"/>
            <a:endParaRPr lang="en-GB" altLang="en-US" sz="2400" dirty="0">
              <a:solidFill>
                <a:schemeClr val="tx1"/>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1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110"/>
                                        </p:tgtEl>
                                      </p:cBhvr>
                                    </p:cmd>
                                  </p:childTnLst>
                                </p:cTn>
                              </p:par>
                            </p:childTnLst>
                          </p:cTn>
                        </p:par>
                      </p:childTnLst>
                    </p:cTn>
                  </p:par>
                </p:childTnLst>
              </p:cTn>
              <p:nextCondLst>
                <p:cond evt="onClick" delay="0">
                  <p:tgtEl>
                    <p:spTgt spid="175110"/>
                  </p:tgtEl>
                </p:cond>
              </p:nextCondLst>
            </p:seq>
            <p:video>
              <p:cMediaNode>
                <p:cTn id="7" fill="hold" display="0">
                  <p:stCondLst>
                    <p:cond delay="indefinite"/>
                  </p:stCondLst>
                  <p:endCondLst>
                    <p:cond evt="onNext" delay="0">
                      <p:tgtEl>
                        <p:sldTgt/>
                      </p:tgtEl>
                    </p:cond>
                    <p:cond evt="onPrev" delay="0">
                      <p:tgtEl>
                        <p:sldTgt/>
                      </p:tgtEl>
                    </p:cond>
                  </p:endCondLst>
                </p:cTn>
                <p:tgtEl>
                  <p:spTgt spid="1751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4314825" cy="1143000"/>
          </a:xfrm>
        </p:spPr>
        <p:txBody>
          <a:bodyPr/>
          <a:lstStyle/>
          <a:p>
            <a:pPr eaLnBrk="1" hangingPunct="1"/>
            <a:r>
              <a:rPr lang="en-GB" altLang="en-US"/>
              <a:t>Sound Signals</a:t>
            </a:r>
            <a:endParaRPr lang="en-US" altLang="en-US"/>
          </a:p>
        </p:txBody>
      </p:sp>
      <p:sp>
        <p:nvSpPr>
          <p:cNvPr id="6147" name="Rectangle 3"/>
          <p:cNvSpPr>
            <a:spLocks noGrp="1" noChangeArrowheads="1"/>
          </p:cNvSpPr>
          <p:nvPr>
            <p:ph type="body" idx="1"/>
          </p:nvPr>
        </p:nvSpPr>
        <p:spPr>
          <a:xfrm>
            <a:off x="457200" y="1600200"/>
            <a:ext cx="8229600" cy="4248150"/>
          </a:xfrm>
        </p:spPr>
        <p:txBody>
          <a:bodyPr/>
          <a:lstStyle/>
          <a:p>
            <a:pPr eaLnBrk="1" hangingPunct="1">
              <a:lnSpc>
                <a:spcPct val="90000"/>
              </a:lnSpc>
            </a:pPr>
            <a:r>
              <a:rPr lang="en-GB" altLang="en-US" sz="2400" dirty="0"/>
              <a:t>Many physical objects emit sounds when they are “excited” (e.g. hit or rubbed). </a:t>
            </a:r>
          </a:p>
          <a:p>
            <a:pPr eaLnBrk="1" hangingPunct="1">
              <a:lnSpc>
                <a:spcPct val="90000"/>
              </a:lnSpc>
            </a:pPr>
            <a:r>
              <a:rPr lang="en-US" altLang="en-US" sz="2400" dirty="0"/>
              <a:t>Sounds</a:t>
            </a:r>
            <a:r>
              <a:rPr lang="en-GB" altLang="en-US" sz="2400" dirty="0"/>
              <a:t> are just pressure waves </a:t>
            </a:r>
            <a:r>
              <a:rPr lang="en-US" altLang="en-US" sz="2400" dirty="0"/>
              <a:t>rippling through the </a:t>
            </a:r>
            <a:r>
              <a:rPr lang="en-GB" altLang="en-US" sz="2400" dirty="0"/>
              <a:t>air, but they carry a lot of information about the object</a:t>
            </a:r>
            <a:r>
              <a:rPr lang="en-US" altLang="en-US" sz="2400" dirty="0"/>
              <a:t>s</a:t>
            </a:r>
            <a:r>
              <a:rPr lang="en-GB" altLang="en-US" sz="2400" dirty="0"/>
              <a:t> that emitted them.</a:t>
            </a:r>
            <a:br>
              <a:rPr lang="en-GB" altLang="en-US" sz="2400" dirty="0"/>
            </a:br>
            <a:r>
              <a:rPr lang="en-GB" altLang="en-US" sz="2400" dirty="0"/>
              <a:t>(Example: what are these two objects? Which one is heavier, object A          or object B      ?)</a:t>
            </a:r>
          </a:p>
          <a:p>
            <a:pPr eaLnBrk="1" hangingPunct="1">
              <a:lnSpc>
                <a:spcPct val="90000"/>
              </a:lnSpc>
            </a:pPr>
            <a:r>
              <a:rPr lang="en-GB" altLang="en-US" sz="2400" dirty="0"/>
              <a:t>The sound (or signal) emitted by an object (or system) when hit is known as the </a:t>
            </a:r>
            <a:r>
              <a:rPr lang="en-GB" altLang="en-US" sz="2400" i="1" dirty="0"/>
              <a:t>impulse response.</a:t>
            </a:r>
            <a:r>
              <a:rPr lang="en-GB" altLang="en-US" sz="2400" dirty="0"/>
              <a:t> </a:t>
            </a:r>
          </a:p>
          <a:p>
            <a:pPr eaLnBrk="1" hangingPunct="1">
              <a:lnSpc>
                <a:spcPct val="90000"/>
              </a:lnSpc>
            </a:pPr>
            <a:r>
              <a:rPr lang="en-GB" altLang="en-US" sz="2400" dirty="0"/>
              <a:t>Impulse responses of everyday objects can be quite complex, but the </a:t>
            </a:r>
            <a:r>
              <a:rPr lang="en-GB" altLang="en-US" sz="2400" i="1" dirty="0"/>
              <a:t>sine wave</a:t>
            </a:r>
            <a:r>
              <a:rPr lang="en-GB" altLang="en-US" sz="2400" dirty="0"/>
              <a:t> is a fundamental ingredient of these (or any) complex sounds (or signals).</a:t>
            </a:r>
            <a:endParaRPr lang="en-US" altLang="en-US" sz="2400" dirty="0"/>
          </a:p>
        </p:txBody>
      </p:sp>
      <p:pic>
        <p:nvPicPr>
          <p:cNvPr id="136196"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348038" y="3716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5580063" y="3716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61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500" fill="hold"/>
                                        <p:tgtEl>
                                          <p:spTgt spid="136196"/>
                                        </p:tgtEl>
                                      </p:cBhvr>
                                    </p:cmd>
                                  </p:childTnLst>
                                </p:cTn>
                              </p:par>
                            </p:childTnLst>
                          </p:cTn>
                        </p:par>
                      </p:childTnLst>
                    </p:cTn>
                  </p:par>
                </p:childTnLst>
              </p:cTn>
              <p:nextCondLst>
                <p:cond evt="onClick" delay="0">
                  <p:tgtEl>
                    <p:spTgt spid="13619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6196"/>
                </p:tgtEl>
              </p:cMediaNode>
            </p:audio>
            <p:seq concurrent="1" nextAc="seek">
              <p:cTn id="8" restart="whenNotActive" fill="hold" evtFilter="cancelBubble" nodeType="interactiveSeq">
                <p:stCondLst>
                  <p:cond evt="onClick" delay="0">
                    <p:tgtEl>
                      <p:spTgt spid="1361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880" fill="hold"/>
                                        <p:tgtEl>
                                          <p:spTgt spid="136197"/>
                                        </p:tgtEl>
                                      </p:cBhvr>
                                    </p:cmd>
                                  </p:childTnLst>
                                </p:cTn>
                              </p:par>
                            </p:childTnLst>
                          </p:cTn>
                        </p:par>
                      </p:childTnLst>
                    </p:cTn>
                  </p:par>
                </p:childTnLst>
              </p:cTn>
              <p:nextCondLst>
                <p:cond evt="onClick" delay="0">
                  <p:tgtEl>
                    <p:spTgt spid="13619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619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323850" y="414338"/>
            <a:ext cx="7561263" cy="579437"/>
          </a:xfrm>
        </p:spPr>
        <p:txBody>
          <a:bodyPr anchor="b">
            <a:spAutoFit/>
          </a:bodyPr>
          <a:lstStyle/>
          <a:p>
            <a:pPr eaLnBrk="1" hangingPunct="1"/>
            <a:r>
              <a:rPr lang="en-US" altLang="en-US" sz="3200"/>
              <a:t>Harmonics &amp; Formants</a:t>
            </a:r>
            <a:r>
              <a:rPr lang="en-GB" altLang="en-US" sz="3200"/>
              <a:t> of a Vowel</a:t>
            </a:r>
          </a:p>
        </p:txBody>
      </p:sp>
      <p:pic>
        <p:nvPicPr>
          <p:cNvPr id="41987"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79388" y="1108075"/>
            <a:ext cx="8712200" cy="4614863"/>
          </a:xfrm>
          <a:noFill/>
        </p:spPr>
      </p:pic>
      <p:grpSp>
        <p:nvGrpSpPr>
          <p:cNvPr id="41988" name="Group 4"/>
          <p:cNvGrpSpPr>
            <a:grpSpLocks/>
          </p:cNvGrpSpPr>
          <p:nvPr/>
        </p:nvGrpSpPr>
        <p:grpSpPr bwMode="auto">
          <a:xfrm>
            <a:off x="793750" y="3170238"/>
            <a:ext cx="6873875" cy="2922587"/>
            <a:chOff x="566" y="1968"/>
            <a:chExt cx="4330" cy="1841"/>
          </a:xfrm>
        </p:grpSpPr>
        <p:sp>
          <p:nvSpPr>
            <p:cNvPr id="361477" name="Line 5"/>
            <p:cNvSpPr>
              <a:spLocks noChangeShapeType="1"/>
            </p:cNvSpPr>
            <p:nvPr/>
          </p:nvSpPr>
          <p:spPr bwMode="auto">
            <a:xfrm flipV="1">
              <a:off x="1152" y="2880"/>
              <a:ext cx="960" cy="720"/>
            </a:xfrm>
            <a:prstGeom prst="line">
              <a:avLst/>
            </a:prstGeom>
            <a:noFill/>
            <a:ln w="28575">
              <a:solidFill>
                <a:schemeClr val="tx1"/>
              </a:solidFill>
              <a:round/>
              <a:headEnd/>
              <a:tailEnd type="triangle" w="med" len="med"/>
            </a:ln>
            <a:effectLst>
              <a:outerShdw dist="35921" dir="2700000" algn="ctr" rotWithShape="0">
                <a:schemeClr val="bg2"/>
              </a:outerShdw>
            </a:effectLst>
          </p:spPr>
          <p:txBody>
            <a:bodyPr/>
            <a:lstStyle/>
            <a:p>
              <a:pPr defTabSz="914400" eaLnBrk="1" hangingPunct="1">
                <a:defRPr/>
              </a:pPr>
              <a:endParaRPr lang="de-DE" sz="2000" b="1">
                <a:solidFill>
                  <a:schemeClr val="tx1"/>
                </a:solidFill>
                <a:latin typeface="Tahoma" pitchFamily="34" charset="0"/>
                <a:cs typeface="+mn-cs"/>
              </a:endParaRPr>
            </a:p>
          </p:txBody>
        </p:sp>
        <p:sp>
          <p:nvSpPr>
            <p:cNvPr id="361478" name="Line 6"/>
            <p:cNvSpPr>
              <a:spLocks noChangeShapeType="1"/>
            </p:cNvSpPr>
            <p:nvPr/>
          </p:nvSpPr>
          <p:spPr bwMode="auto">
            <a:xfrm flipV="1">
              <a:off x="1152" y="2640"/>
              <a:ext cx="1008" cy="960"/>
            </a:xfrm>
            <a:prstGeom prst="line">
              <a:avLst/>
            </a:prstGeom>
            <a:noFill/>
            <a:ln w="28575">
              <a:solidFill>
                <a:schemeClr val="tx1"/>
              </a:solidFill>
              <a:round/>
              <a:headEnd/>
              <a:tailEnd type="triangle" w="med" len="med"/>
            </a:ln>
            <a:effectLst>
              <a:outerShdw dist="35921" dir="2700000" algn="ctr" rotWithShape="0">
                <a:schemeClr val="bg2"/>
              </a:outerShdw>
            </a:effectLst>
          </p:spPr>
          <p:txBody>
            <a:bodyPr/>
            <a:lstStyle/>
            <a:p>
              <a:pPr defTabSz="914400" eaLnBrk="1" hangingPunct="1">
                <a:defRPr/>
              </a:pPr>
              <a:endParaRPr lang="de-DE" sz="2000" b="1">
                <a:solidFill>
                  <a:schemeClr val="tx1"/>
                </a:solidFill>
                <a:latin typeface="Tahoma" pitchFamily="34" charset="0"/>
                <a:cs typeface="+mn-cs"/>
              </a:endParaRPr>
            </a:p>
          </p:txBody>
        </p:sp>
        <p:sp>
          <p:nvSpPr>
            <p:cNvPr id="361479" name="Line 7"/>
            <p:cNvSpPr>
              <a:spLocks noChangeShapeType="1"/>
            </p:cNvSpPr>
            <p:nvPr/>
          </p:nvSpPr>
          <p:spPr bwMode="auto">
            <a:xfrm flipV="1">
              <a:off x="1152" y="1968"/>
              <a:ext cx="768" cy="1632"/>
            </a:xfrm>
            <a:prstGeom prst="line">
              <a:avLst/>
            </a:prstGeom>
            <a:noFill/>
            <a:ln w="28575">
              <a:solidFill>
                <a:schemeClr val="tx1"/>
              </a:solidFill>
              <a:round/>
              <a:headEnd/>
              <a:tailEnd type="triangle" w="med" len="med"/>
            </a:ln>
            <a:effectLst>
              <a:outerShdw dist="35921" dir="2700000" algn="ctr" rotWithShape="0">
                <a:schemeClr val="bg2"/>
              </a:outerShdw>
            </a:effectLst>
          </p:spPr>
          <p:txBody>
            <a:bodyPr/>
            <a:lstStyle/>
            <a:p>
              <a:pPr defTabSz="914400" eaLnBrk="1" hangingPunct="1">
                <a:defRPr/>
              </a:pPr>
              <a:endParaRPr lang="de-DE" sz="2000" b="1">
                <a:solidFill>
                  <a:schemeClr val="tx1"/>
                </a:solidFill>
                <a:latin typeface="Tahoma" pitchFamily="34" charset="0"/>
                <a:cs typeface="+mn-cs"/>
              </a:endParaRPr>
            </a:p>
          </p:txBody>
        </p:sp>
        <p:sp>
          <p:nvSpPr>
            <p:cNvPr id="361480" name="Line 8"/>
            <p:cNvSpPr>
              <a:spLocks noChangeShapeType="1"/>
            </p:cNvSpPr>
            <p:nvPr/>
          </p:nvSpPr>
          <p:spPr bwMode="auto">
            <a:xfrm flipH="1" flipV="1">
              <a:off x="4512" y="2996"/>
              <a:ext cx="96" cy="604"/>
            </a:xfrm>
            <a:prstGeom prst="line">
              <a:avLst/>
            </a:prstGeom>
            <a:noFill/>
            <a:ln w="28575">
              <a:solidFill>
                <a:schemeClr val="tx1"/>
              </a:solidFill>
              <a:round/>
              <a:headEnd/>
              <a:tailEnd type="stealth" w="sm" len="med"/>
            </a:ln>
            <a:effectLst>
              <a:outerShdw dist="35921" dir="2700000" algn="ctr" rotWithShape="0">
                <a:schemeClr val="bg2"/>
              </a:outerShdw>
            </a:effectLst>
          </p:spPr>
          <p:txBody>
            <a:bodyPr/>
            <a:lstStyle/>
            <a:p>
              <a:pPr defTabSz="914400" eaLnBrk="1" hangingPunct="1">
                <a:defRPr/>
              </a:pPr>
              <a:endParaRPr lang="de-DE" sz="2000" b="1">
                <a:solidFill>
                  <a:schemeClr val="tx1"/>
                </a:solidFill>
                <a:latin typeface="Tahoma" pitchFamily="34" charset="0"/>
                <a:cs typeface="+mn-cs"/>
              </a:endParaRPr>
            </a:p>
          </p:txBody>
        </p:sp>
        <p:sp>
          <p:nvSpPr>
            <p:cNvPr id="361481" name="Line 9"/>
            <p:cNvSpPr>
              <a:spLocks noChangeShapeType="1"/>
            </p:cNvSpPr>
            <p:nvPr/>
          </p:nvSpPr>
          <p:spPr bwMode="auto">
            <a:xfrm flipH="1" flipV="1">
              <a:off x="4416" y="3072"/>
              <a:ext cx="192" cy="528"/>
            </a:xfrm>
            <a:prstGeom prst="line">
              <a:avLst/>
            </a:prstGeom>
            <a:noFill/>
            <a:ln w="28575">
              <a:solidFill>
                <a:schemeClr val="tx1"/>
              </a:solidFill>
              <a:round/>
              <a:headEnd/>
              <a:tailEnd type="stealth" w="sm" len="med"/>
            </a:ln>
            <a:effectLst>
              <a:outerShdw dist="35921" dir="2700000" algn="ctr" rotWithShape="0">
                <a:schemeClr val="bg2"/>
              </a:outerShdw>
            </a:effectLst>
          </p:spPr>
          <p:txBody>
            <a:bodyPr/>
            <a:lstStyle/>
            <a:p>
              <a:pPr defTabSz="914400" eaLnBrk="1" hangingPunct="1">
                <a:defRPr/>
              </a:pPr>
              <a:endParaRPr lang="de-DE" sz="2000" b="1">
                <a:solidFill>
                  <a:schemeClr val="tx1"/>
                </a:solidFill>
                <a:latin typeface="Tahoma" pitchFamily="34" charset="0"/>
                <a:cs typeface="+mn-cs"/>
              </a:endParaRPr>
            </a:p>
          </p:txBody>
        </p:sp>
        <p:sp>
          <p:nvSpPr>
            <p:cNvPr id="361482" name="Line 10"/>
            <p:cNvSpPr>
              <a:spLocks noChangeShapeType="1"/>
            </p:cNvSpPr>
            <p:nvPr/>
          </p:nvSpPr>
          <p:spPr bwMode="auto">
            <a:xfrm flipH="1" flipV="1">
              <a:off x="4320" y="3120"/>
              <a:ext cx="288" cy="480"/>
            </a:xfrm>
            <a:prstGeom prst="line">
              <a:avLst/>
            </a:prstGeom>
            <a:noFill/>
            <a:ln w="28575">
              <a:solidFill>
                <a:schemeClr val="tx1"/>
              </a:solidFill>
              <a:round/>
              <a:headEnd/>
              <a:tailEnd type="stealth" w="sm" len="med"/>
            </a:ln>
            <a:effectLst>
              <a:outerShdw dist="35921" dir="2700000" algn="ctr" rotWithShape="0">
                <a:schemeClr val="bg2"/>
              </a:outerShdw>
            </a:effectLst>
          </p:spPr>
          <p:txBody>
            <a:bodyPr/>
            <a:lstStyle/>
            <a:p>
              <a:pPr defTabSz="914400" eaLnBrk="1" hangingPunct="1">
                <a:defRPr/>
              </a:pPr>
              <a:endParaRPr lang="de-DE" sz="2000" b="1">
                <a:solidFill>
                  <a:schemeClr val="tx1"/>
                </a:solidFill>
                <a:latin typeface="Tahoma" pitchFamily="34" charset="0"/>
                <a:cs typeface="+mn-cs"/>
              </a:endParaRPr>
            </a:p>
          </p:txBody>
        </p:sp>
        <p:sp>
          <p:nvSpPr>
            <p:cNvPr id="361483" name="Line 11"/>
            <p:cNvSpPr>
              <a:spLocks noChangeShapeType="1"/>
            </p:cNvSpPr>
            <p:nvPr/>
          </p:nvSpPr>
          <p:spPr bwMode="auto">
            <a:xfrm flipH="1" flipV="1">
              <a:off x="4608" y="2955"/>
              <a:ext cx="0" cy="645"/>
            </a:xfrm>
            <a:prstGeom prst="line">
              <a:avLst/>
            </a:prstGeom>
            <a:noFill/>
            <a:ln w="28575">
              <a:solidFill>
                <a:schemeClr val="tx1"/>
              </a:solidFill>
              <a:round/>
              <a:headEnd/>
              <a:tailEnd type="stealth" w="sm" len="med"/>
            </a:ln>
            <a:effectLst>
              <a:outerShdw dist="35921" dir="2700000" algn="ctr" rotWithShape="0">
                <a:schemeClr val="bg2"/>
              </a:outerShdw>
            </a:effectLst>
          </p:spPr>
          <p:txBody>
            <a:bodyPr/>
            <a:lstStyle/>
            <a:p>
              <a:pPr defTabSz="914400" eaLnBrk="1" hangingPunct="1">
                <a:defRPr/>
              </a:pPr>
              <a:endParaRPr lang="de-DE" sz="2000" b="1">
                <a:solidFill>
                  <a:schemeClr val="tx1"/>
                </a:solidFill>
                <a:latin typeface="Tahoma" pitchFamily="34" charset="0"/>
                <a:cs typeface="+mn-cs"/>
              </a:endParaRPr>
            </a:p>
          </p:txBody>
        </p:sp>
        <p:sp>
          <p:nvSpPr>
            <p:cNvPr id="41996" name="Text Box 12"/>
            <p:cNvSpPr txBox="1">
              <a:spLocks noChangeArrowheads="1"/>
            </p:cNvSpPr>
            <p:nvPr/>
          </p:nvSpPr>
          <p:spPr bwMode="auto">
            <a:xfrm>
              <a:off x="4032" y="3552"/>
              <a:ext cx="864" cy="23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buSzPct val="90000"/>
                <a:buFontTx/>
                <a:buNone/>
              </a:pPr>
              <a:r>
                <a:rPr lang="en-US" altLang="en-US" sz="2000">
                  <a:latin typeface="Tahoma" panose="020B0604030504040204" pitchFamily="34" charset="0"/>
                </a:rPr>
                <a:t>Harmonics</a:t>
              </a:r>
              <a:endParaRPr lang="en-GB" altLang="en-US" sz="2000">
                <a:latin typeface="Tahoma" panose="020B0604030504040204" pitchFamily="34" charset="0"/>
              </a:endParaRPr>
            </a:p>
          </p:txBody>
        </p:sp>
        <p:sp>
          <p:nvSpPr>
            <p:cNvPr id="41997" name="Text Box 13"/>
            <p:cNvSpPr txBox="1">
              <a:spLocks noChangeArrowheads="1"/>
            </p:cNvSpPr>
            <p:nvPr/>
          </p:nvSpPr>
          <p:spPr bwMode="auto">
            <a:xfrm>
              <a:off x="566" y="3572"/>
              <a:ext cx="782" cy="23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lnSpc>
                  <a:spcPct val="90000"/>
                </a:lnSpc>
                <a:buSzPct val="90000"/>
                <a:buFontTx/>
                <a:buNone/>
              </a:pPr>
              <a:r>
                <a:rPr lang="en-US" altLang="en-US" sz="2000">
                  <a:latin typeface="Tahoma" panose="020B0604030504040204" pitchFamily="34" charset="0"/>
                </a:rPr>
                <a:t>Formants</a:t>
              </a:r>
              <a:endParaRPr lang="en-GB" altLang="en-US" sz="2000">
                <a:latin typeface="Tahoma" panose="020B0604030504040204" pitchFamily="34" charset="0"/>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 Place Codes and Temporal Codes for Properties of Sounds</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5379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638800" y="228600"/>
            <a:ext cx="3352800" cy="1076325"/>
          </a:xfrm>
        </p:spPr>
        <p:txBody>
          <a:bodyPr/>
          <a:lstStyle/>
          <a:p>
            <a:pPr eaLnBrk="1" hangingPunct="1"/>
            <a:r>
              <a:rPr lang="en-GB" altLang="en-US"/>
              <a:t>The “Neurogram”</a:t>
            </a:r>
            <a:endParaRPr lang="en-US" altLang="en-US"/>
          </a:p>
        </p:txBody>
      </p:sp>
      <p:sp>
        <p:nvSpPr>
          <p:cNvPr id="44035" name="Rectangle 3"/>
          <p:cNvSpPr>
            <a:spLocks noGrp="1" noChangeArrowheads="1"/>
          </p:cNvSpPr>
          <p:nvPr>
            <p:ph type="body" sz="half" idx="2"/>
          </p:nvPr>
        </p:nvSpPr>
        <p:spPr>
          <a:xfrm>
            <a:off x="5562600" y="1447800"/>
            <a:ext cx="3429000" cy="4953000"/>
          </a:xfrm>
        </p:spPr>
        <p:txBody>
          <a:bodyPr/>
          <a:lstStyle/>
          <a:p>
            <a:pPr marL="58738" indent="0" eaLnBrk="1" hangingPunct="1">
              <a:lnSpc>
                <a:spcPct val="90000"/>
              </a:lnSpc>
              <a:buFontTx/>
              <a:buNone/>
            </a:pPr>
            <a:r>
              <a:rPr lang="en-GB" altLang="en-US" sz="1950" dirty="0"/>
              <a:t>As a crude approximation, one might say that it is the job of the ear to produce a spectrogram of the incoming sounds, and that the brain interprets the spectrogram to identify sounds. </a:t>
            </a:r>
          </a:p>
          <a:p>
            <a:pPr marL="58738" indent="0" eaLnBrk="1" hangingPunct="1">
              <a:lnSpc>
                <a:spcPct val="90000"/>
              </a:lnSpc>
              <a:buFontTx/>
              <a:buNone/>
            </a:pPr>
            <a:r>
              <a:rPr lang="en-GB" altLang="en-US" sz="1950" dirty="0"/>
              <a:t>This figure shows histograms of </a:t>
            </a:r>
            <a:r>
              <a:rPr lang="en-GB" altLang="en-US" sz="1950" i="1" dirty="0"/>
              <a:t>auditory nerve fibre discharges</a:t>
            </a:r>
            <a:r>
              <a:rPr lang="en-GB" altLang="en-US" sz="1950" dirty="0"/>
              <a:t> in response to a speech stimulus. Discharge rates </a:t>
            </a:r>
            <a:r>
              <a:rPr lang="en-GB" altLang="en-US" sz="1950" i="1" dirty="0"/>
              <a:t>depend on the amount of sound energy near the  neuron’s</a:t>
            </a:r>
            <a:r>
              <a:rPr lang="en-GB" altLang="en-US" sz="1950" dirty="0"/>
              <a:t> </a:t>
            </a:r>
            <a:r>
              <a:rPr lang="en-GB" altLang="en-US" sz="1950" i="1" dirty="0"/>
              <a:t>characteristic frequency.</a:t>
            </a:r>
          </a:p>
          <a:p>
            <a:pPr marL="58738" indent="0" eaLnBrk="1" hangingPunct="1">
              <a:lnSpc>
                <a:spcPct val="90000"/>
              </a:lnSpc>
              <a:buFontTx/>
              <a:buNone/>
            </a:pPr>
            <a:r>
              <a:rPr lang="en-GB" altLang="en-US" sz="1950" dirty="0"/>
              <a:t>The speech formants are well resolved.</a:t>
            </a:r>
          </a:p>
        </p:txBody>
      </p:sp>
      <p:pic>
        <p:nvPicPr>
          <p:cNvPr id="74754" name="Picture 2" descr="http://www.physiol.ox.ac.uk/~jan/AN/AuditoryNeurosciFig2-13.png">
            <a:extLst>
              <a:ext uri="{FF2B5EF4-FFF2-40B4-BE49-F238E27FC236}">
                <a16:creationId xmlns:a16="http://schemas.microsoft.com/office/drawing/2014/main" id="{819CA7BC-CEB1-4D6A-A2F6-A7344D0B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16" y="188640"/>
            <a:ext cx="5117808" cy="666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075240" cy="1143000"/>
          </a:xfrm>
        </p:spPr>
        <p:txBody>
          <a:bodyPr/>
          <a:lstStyle/>
          <a:p>
            <a:pPr eaLnBrk="1" hangingPunct="1"/>
            <a:r>
              <a:rPr lang="en-GB" altLang="en-US" dirty="0"/>
              <a:t>Place coding and temporal coding in the auditory nerve</a:t>
            </a:r>
            <a:endParaRPr lang="en-US" altLang="en-US" dirty="0"/>
          </a:p>
        </p:txBody>
      </p:sp>
      <p:sp>
        <p:nvSpPr>
          <p:cNvPr id="6147" name="Rectangle 3"/>
          <p:cNvSpPr>
            <a:spLocks noGrp="1" noChangeArrowheads="1"/>
          </p:cNvSpPr>
          <p:nvPr>
            <p:ph type="body" idx="1"/>
          </p:nvPr>
        </p:nvSpPr>
        <p:spPr>
          <a:xfrm>
            <a:off x="611560" y="1700808"/>
            <a:ext cx="8229600" cy="2419350"/>
          </a:xfrm>
        </p:spPr>
        <p:txBody>
          <a:bodyPr/>
          <a:lstStyle/>
          <a:p>
            <a:pPr eaLnBrk="1" hangingPunct="1">
              <a:lnSpc>
                <a:spcPct val="90000"/>
              </a:lnSpc>
            </a:pPr>
            <a:endParaRPr lang="en-GB" altLang="en-US" sz="2800" dirty="0"/>
          </a:p>
          <a:p>
            <a:pPr marL="0" indent="0" eaLnBrk="1" hangingPunct="1">
              <a:lnSpc>
                <a:spcPct val="90000"/>
              </a:lnSpc>
              <a:buNone/>
            </a:pPr>
            <a:endParaRPr lang="en-GB" altLang="en-US" sz="2800" dirty="0"/>
          </a:p>
          <a:p>
            <a:pPr eaLnBrk="1" hangingPunct="1">
              <a:lnSpc>
                <a:spcPct val="90000"/>
              </a:lnSpc>
            </a:pPr>
            <a:r>
              <a:rPr lang="en-GB" altLang="en-US" sz="2800" dirty="0"/>
              <a:t>Basilar membrane tuning sets up a place coding for frequency: Tonotopy.</a:t>
            </a:r>
          </a:p>
          <a:p>
            <a:pPr eaLnBrk="1" hangingPunct="1">
              <a:lnSpc>
                <a:spcPct val="90000"/>
              </a:lnSpc>
            </a:pPr>
            <a:r>
              <a:rPr lang="en-GB" altLang="en-US" sz="2800" dirty="0"/>
              <a:t>But there is a lot of both rate and spike timing coding going on: Phase locking. </a:t>
            </a:r>
            <a:endParaRPr lang="en-US" altLang="en-US" sz="2800" dirty="0"/>
          </a:p>
        </p:txBody>
      </p:sp>
    </p:spTree>
    <p:extLst>
      <p:ext uri="{BB962C8B-B14F-4D97-AF65-F5344CB8AC3E}">
        <p14:creationId xmlns:p14="http://schemas.microsoft.com/office/powerpoint/2010/main" val="1630443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3019425"/>
            <a:ext cx="7272337"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0644" name="Text Box 4"/>
          <p:cNvSpPr txBox="1">
            <a:spLocks noChangeArrowheads="1"/>
          </p:cNvSpPr>
          <p:nvPr/>
        </p:nvSpPr>
        <p:spPr bwMode="auto">
          <a:xfrm>
            <a:off x="533400" y="768970"/>
            <a:ext cx="8001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GB" altLang="en-US" sz="2800" dirty="0">
                <a:solidFill>
                  <a:schemeClr val="tx1"/>
                </a:solidFill>
                <a:effectLst>
                  <a:outerShdw blurRad="38100" dist="38100" dir="2700000" algn="tl">
                    <a:srgbClr val="C0C0C0"/>
                  </a:outerShdw>
                </a:effectLst>
              </a:rPr>
              <a:t>The discharges of cochlear nerve fibres to low-frequency sounds are not random; </a:t>
            </a:r>
          </a:p>
          <a:p>
            <a:pPr algn="ctr">
              <a:defRPr/>
            </a:pPr>
            <a:r>
              <a:rPr lang="en-GB" altLang="en-US" sz="2800" dirty="0">
                <a:solidFill>
                  <a:schemeClr val="tx1"/>
                </a:solidFill>
                <a:effectLst>
                  <a:outerShdw blurRad="38100" dist="38100" dir="2700000" algn="tl">
                    <a:srgbClr val="C0C0C0"/>
                  </a:outerShdw>
                </a:effectLst>
              </a:rPr>
              <a:t>they occur at particular times (</a:t>
            </a:r>
            <a:r>
              <a:rPr lang="en-GB" altLang="en-US" sz="2800" i="1" dirty="0">
                <a:solidFill>
                  <a:schemeClr val="tx1"/>
                </a:solidFill>
                <a:effectLst>
                  <a:outerShdw blurRad="38100" dist="38100" dir="2700000" algn="tl">
                    <a:srgbClr val="C0C0C0"/>
                  </a:outerShdw>
                </a:effectLst>
              </a:rPr>
              <a:t>phase locking</a:t>
            </a:r>
            <a:r>
              <a:rPr lang="en-GB" altLang="en-US" sz="2800" dirty="0">
                <a:solidFill>
                  <a:schemeClr val="tx1"/>
                </a:solidFill>
                <a:effectLst>
                  <a:outerShdw blurRad="38100" dist="38100" dir="2700000" algn="tl">
                    <a:srgbClr val="C0C0C0"/>
                  </a:outerShdw>
                </a:effectLst>
              </a:rPr>
              <a:t>).</a:t>
            </a:r>
            <a:br>
              <a:rPr lang="en-GB" altLang="en-US" sz="2800" dirty="0">
                <a:solidFill>
                  <a:schemeClr val="tx1"/>
                </a:solidFill>
                <a:effectLst>
                  <a:outerShdw blurRad="38100" dist="38100" dir="2700000" algn="tl">
                    <a:srgbClr val="C0C0C0"/>
                  </a:outerShdw>
                </a:effectLst>
              </a:rPr>
            </a:br>
            <a:r>
              <a:rPr lang="en-GB" altLang="en-US" sz="2800" dirty="0">
                <a:solidFill>
                  <a:schemeClr val="tx1"/>
                </a:solidFill>
                <a:effectLst>
                  <a:outerShdw blurRad="38100" dist="38100" dir="2700000" algn="tl">
                    <a:srgbClr val="C0C0C0"/>
                  </a:outerShdw>
                </a:effectLst>
              </a:rPr>
              <a:t>This encodes information about the temporal structure of sounds that is used for hearing of pitch and spatial hearing.</a:t>
            </a:r>
            <a:endParaRPr lang="en-GB" altLang="en-US" sz="2800" dirty="0">
              <a:solidFill>
                <a:schemeClr val="tx1"/>
              </a:solidFill>
            </a:endParaRPr>
          </a:p>
        </p:txBody>
      </p:sp>
      <p:grpSp>
        <p:nvGrpSpPr>
          <p:cNvPr id="240645" name="Group 5"/>
          <p:cNvGrpSpPr>
            <a:grpSpLocks/>
          </p:cNvGrpSpPr>
          <p:nvPr/>
        </p:nvGrpSpPr>
        <p:grpSpPr bwMode="auto">
          <a:xfrm>
            <a:off x="1476375" y="4200525"/>
            <a:ext cx="5667375" cy="619125"/>
            <a:chOff x="930" y="2646"/>
            <a:chExt cx="3570" cy="390"/>
          </a:xfrm>
        </p:grpSpPr>
        <p:sp>
          <p:nvSpPr>
            <p:cNvPr id="46089" name="Line 6"/>
            <p:cNvSpPr>
              <a:spLocks noChangeShapeType="1"/>
            </p:cNvSpPr>
            <p:nvPr/>
          </p:nvSpPr>
          <p:spPr bwMode="auto">
            <a:xfrm>
              <a:off x="930"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0" name="Line 7"/>
            <p:cNvSpPr>
              <a:spLocks noChangeShapeType="1"/>
            </p:cNvSpPr>
            <p:nvPr/>
          </p:nvSpPr>
          <p:spPr bwMode="auto">
            <a:xfrm>
              <a:off x="1494"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1" name="Line 8"/>
            <p:cNvSpPr>
              <a:spLocks noChangeShapeType="1"/>
            </p:cNvSpPr>
            <p:nvPr/>
          </p:nvSpPr>
          <p:spPr bwMode="auto">
            <a:xfrm>
              <a:off x="1734"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2" name="Line 9"/>
            <p:cNvSpPr>
              <a:spLocks noChangeShapeType="1"/>
            </p:cNvSpPr>
            <p:nvPr/>
          </p:nvSpPr>
          <p:spPr bwMode="auto">
            <a:xfrm>
              <a:off x="2514"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3" name="Line 10"/>
            <p:cNvSpPr>
              <a:spLocks noChangeShapeType="1"/>
            </p:cNvSpPr>
            <p:nvPr/>
          </p:nvSpPr>
          <p:spPr bwMode="auto">
            <a:xfrm>
              <a:off x="3270" y="2652"/>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4" name="Line 11"/>
            <p:cNvSpPr>
              <a:spLocks noChangeShapeType="1"/>
            </p:cNvSpPr>
            <p:nvPr/>
          </p:nvSpPr>
          <p:spPr bwMode="auto">
            <a:xfrm>
              <a:off x="3552"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5" name="Line 12"/>
            <p:cNvSpPr>
              <a:spLocks noChangeShapeType="1"/>
            </p:cNvSpPr>
            <p:nvPr/>
          </p:nvSpPr>
          <p:spPr bwMode="auto">
            <a:xfrm>
              <a:off x="4020"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6" name="Line 13"/>
            <p:cNvSpPr>
              <a:spLocks noChangeShapeType="1"/>
            </p:cNvSpPr>
            <p:nvPr/>
          </p:nvSpPr>
          <p:spPr bwMode="auto">
            <a:xfrm>
              <a:off x="4260"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97" name="Line 14"/>
            <p:cNvSpPr>
              <a:spLocks noChangeShapeType="1"/>
            </p:cNvSpPr>
            <p:nvPr/>
          </p:nvSpPr>
          <p:spPr bwMode="auto">
            <a:xfrm>
              <a:off x="4500" y="2646"/>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6086" name="Text Box 15"/>
          <p:cNvSpPr txBox="1">
            <a:spLocks noChangeArrowheads="1"/>
          </p:cNvSpPr>
          <p:nvPr/>
        </p:nvSpPr>
        <p:spPr bwMode="auto">
          <a:xfrm>
            <a:off x="7121525" y="6219825"/>
            <a:ext cx="1392238" cy="336550"/>
          </a:xfrm>
          <a:prstGeom prst="rect">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600" i="1">
                <a:solidFill>
                  <a:schemeClr val="tx1"/>
                </a:solidFill>
              </a:rPr>
              <a:t>Evans (1975)</a:t>
            </a:r>
            <a:endParaRPr lang="en-GB" altLang="en-US" sz="2400">
              <a:solidFill>
                <a:schemeClr val="tx1"/>
              </a:solidFill>
              <a:latin typeface="Times New Roman" panose="02020603050405020304" pitchFamily="18" charset="0"/>
            </a:endParaRPr>
          </a:p>
        </p:txBody>
      </p:sp>
      <p:sp>
        <p:nvSpPr>
          <p:cNvPr id="46087" name="Rectangle 16"/>
          <p:cNvSpPr>
            <a:spLocks noGrp="1" noChangeArrowheads="1"/>
          </p:cNvSpPr>
          <p:nvPr>
            <p:ph type="title" idx="4294967295"/>
          </p:nvPr>
        </p:nvSpPr>
        <p:spPr>
          <a:xfrm>
            <a:off x="457200" y="-99392"/>
            <a:ext cx="4818063" cy="1143000"/>
          </a:xfrm>
        </p:spPr>
        <p:txBody>
          <a:bodyPr/>
          <a:lstStyle/>
          <a:p>
            <a:pPr eaLnBrk="1" hangingPunct="1"/>
            <a:r>
              <a:rPr lang="en-GB" altLang="en-US"/>
              <a:t>Phase Locking</a:t>
            </a:r>
          </a:p>
        </p:txBody>
      </p:sp>
      <p:sp>
        <p:nvSpPr>
          <p:cNvPr id="46088" name="Rectangle 17"/>
          <p:cNvSpPr>
            <a:spLocks noChangeArrowheads="1"/>
          </p:cNvSpPr>
          <p:nvPr/>
        </p:nvSpPr>
        <p:spPr bwMode="auto">
          <a:xfrm>
            <a:off x="611188" y="6380391"/>
            <a:ext cx="91440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GB" altLang="en-US" sz="1400" dirty="0">
                <a:solidFill>
                  <a:schemeClr val="tx1"/>
                </a:solidFill>
                <a:latin typeface="Tahoma" panose="020B0604030504040204" pitchFamily="34" charset="0"/>
                <a:hlinkClick r:id="rId4"/>
              </a:rPr>
              <a:t>http://auditoryneuroscience.com/ear/phase-locking</a:t>
            </a:r>
            <a:r>
              <a:rPr lang="en-GB" altLang="en-US" sz="1400" dirty="0">
                <a:solidFill>
                  <a:schemeClr val="tx1"/>
                </a:solidFill>
                <a:latin typeface="Tahoma" panose="020B060403050404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0645"/>
                                        </p:tgtEl>
                                        <p:attrNameLst>
                                          <p:attrName>style.visibility</p:attrName>
                                        </p:attrNameLst>
                                      </p:cBhvr>
                                      <p:to>
                                        <p:strVal val="visible"/>
                                      </p:to>
                                    </p:set>
                                    <p:animEffect transition="in" filter="wipe(left)">
                                      <p:cBhvr>
                                        <p:cTn id="7" dur="500"/>
                                        <p:tgtEl>
                                          <p:spTgt spid="240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271838" y="1027113"/>
            <a:ext cx="5692775" cy="535463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lgn="ctr" eaLnBrk="1" hangingPunct="1"/>
            <a:endParaRPr lang="en-US" altLang="en-US"/>
          </a:p>
        </p:txBody>
      </p:sp>
      <p:sp>
        <p:nvSpPr>
          <p:cNvPr id="48131" name="Rectangle 3"/>
          <p:cNvSpPr>
            <a:spLocks noGrp="1" noChangeArrowheads="1"/>
          </p:cNvSpPr>
          <p:nvPr>
            <p:ph type="body" idx="1"/>
          </p:nvPr>
        </p:nvSpPr>
        <p:spPr>
          <a:xfrm>
            <a:off x="457200" y="4868863"/>
            <a:ext cx="2459038" cy="1143000"/>
          </a:xfrm>
        </p:spPr>
        <p:txBody>
          <a:bodyPr/>
          <a:lstStyle/>
          <a:p>
            <a:pPr eaLnBrk="1" hangingPunct="1"/>
            <a:r>
              <a:rPr lang="en-GB" altLang="en-US" sz="2400"/>
              <a:t>Cariani &amp; Delgutte AN recordings</a:t>
            </a:r>
            <a:endParaRPr lang="en-US" altLang="en-US" sz="2400"/>
          </a:p>
        </p:txBody>
      </p:sp>
      <p:sp>
        <p:nvSpPr>
          <p:cNvPr id="48133" name="AutoShape 5"/>
          <p:cNvSpPr>
            <a:spLocks/>
          </p:cNvSpPr>
          <p:nvPr/>
        </p:nvSpPr>
        <p:spPr bwMode="auto">
          <a:xfrm>
            <a:off x="3352800" y="2178050"/>
            <a:ext cx="152400" cy="914400"/>
          </a:xfrm>
          <a:prstGeom prst="leftBrace">
            <a:avLst>
              <a:gd name="adj1" fmla="val 50000"/>
              <a:gd name="adj2" fmla="val 50000"/>
            </a:avLst>
          </a:prstGeom>
          <a:noFill/>
          <a:ln w="38100">
            <a:solidFill>
              <a:srgbClr val="FF0000"/>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txBody>
          <a:bodyPr wrap="none" anchor="ctr"/>
          <a:lstStyle/>
          <a:p>
            <a:pPr algn="ctr" eaLnBrk="1" hangingPunct="1"/>
            <a:endParaRPr lang="en-US" altLang="en-US"/>
          </a:p>
        </p:txBody>
      </p:sp>
      <p:sp>
        <p:nvSpPr>
          <p:cNvPr id="48134" name="AutoShape 6"/>
          <p:cNvSpPr>
            <a:spLocks/>
          </p:cNvSpPr>
          <p:nvPr/>
        </p:nvSpPr>
        <p:spPr bwMode="auto">
          <a:xfrm>
            <a:off x="3352800" y="4098776"/>
            <a:ext cx="152400" cy="914400"/>
          </a:xfrm>
          <a:prstGeom prst="leftBrace">
            <a:avLst>
              <a:gd name="adj1" fmla="val 50000"/>
              <a:gd name="adj2" fmla="val 50000"/>
            </a:avLst>
          </a:prstGeom>
          <a:noFill/>
          <a:ln w="38100">
            <a:solidFill>
              <a:srgbClr val="FF0000"/>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txBody>
          <a:bodyPr wrap="none" anchor="ctr"/>
          <a:lstStyle/>
          <a:p>
            <a:pPr algn="ctr" eaLnBrk="1" hangingPunct="1"/>
            <a:endParaRPr lang="en-US" altLang="en-US"/>
          </a:p>
        </p:txBody>
      </p:sp>
      <p:sp>
        <p:nvSpPr>
          <p:cNvPr id="48135" name="Rectangle 7"/>
          <p:cNvSpPr>
            <a:spLocks noChangeArrowheads="1"/>
          </p:cNvSpPr>
          <p:nvPr/>
        </p:nvSpPr>
        <p:spPr bwMode="auto">
          <a:xfrm>
            <a:off x="457200" y="2254250"/>
            <a:ext cx="1793875" cy="925513"/>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pPr eaLnBrk="1" hangingPunct="1">
              <a:lnSpc>
                <a:spcPct val="90000"/>
              </a:lnSpc>
              <a:spcBef>
                <a:spcPct val="20000"/>
              </a:spcBef>
              <a:buSzPct val="90000"/>
            </a:pPr>
            <a:r>
              <a:rPr lang="en-GB" altLang="en-US" sz="2000">
                <a:solidFill>
                  <a:schemeClr val="tx1"/>
                </a:solidFill>
                <a:latin typeface="Tahoma" panose="020B0604030504040204" pitchFamily="34" charset="0"/>
              </a:rPr>
              <a:t>Phase locking </a:t>
            </a:r>
            <a:br>
              <a:rPr lang="en-GB" altLang="en-US" sz="2000">
                <a:solidFill>
                  <a:schemeClr val="tx1"/>
                </a:solidFill>
                <a:latin typeface="Tahoma" panose="020B0604030504040204" pitchFamily="34" charset="0"/>
              </a:rPr>
            </a:br>
            <a:r>
              <a:rPr lang="en-GB" altLang="en-US" sz="2000">
                <a:solidFill>
                  <a:schemeClr val="tx1"/>
                </a:solidFill>
                <a:latin typeface="Tahoma" panose="020B0604030504040204" pitchFamily="34" charset="0"/>
              </a:rPr>
              <a:t>to Modulator</a:t>
            </a:r>
            <a:br>
              <a:rPr lang="en-US" altLang="en-US" sz="2000">
                <a:solidFill>
                  <a:schemeClr val="tx1"/>
                </a:solidFill>
                <a:latin typeface="Tahoma" panose="020B0604030504040204" pitchFamily="34" charset="0"/>
              </a:rPr>
            </a:br>
            <a:r>
              <a:rPr lang="en-US" altLang="en-US" sz="2000">
                <a:solidFill>
                  <a:schemeClr val="tx1"/>
                </a:solidFill>
                <a:latin typeface="Tahoma" panose="020B0604030504040204" pitchFamily="34" charset="0"/>
              </a:rPr>
              <a:t>(Envelope)</a:t>
            </a:r>
          </a:p>
        </p:txBody>
      </p:sp>
      <p:sp>
        <p:nvSpPr>
          <p:cNvPr id="48136" name="Rectangle 8"/>
          <p:cNvSpPr>
            <a:spLocks noChangeArrowheads="1"/>
          </p:cNvSpPr>
          <p:nvPr/>
        </p:nvSpPr>
        <p:spPr bwMode="auto">
          <a:xfrm>
            <a:off x="457200" y="3930650"/>
            <a:ext cx="1793875" cy="6508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pPr eaLnBrk="1" hangingPunct="1">
              <a:lnSpc>
                <a:spcPct val="90000"/>
              </a:lnSpc>
              <a:spcBef>
                <a:spcPct val="20000"/>
              </a:spcBef>
              <a:buSzPct val="90000"/>
            </a:pPr>
            <a:r>
              <a:rPr lang="en-GB" altLang="en-US" sz="2000">
                <a:solidFill>
                  <a:schemeClr val="tx1"/>
                </a:solidFill>
                <a:latin typeface="Tahoma" panose="020B0604030504040204" pitchFamily="34" charset="0"/>
              </a:rPr>
              <a:t>Phase locking </a:t>
            </a:r>
            <a:br>
              <a:rPr lang="en-GB" altLang="en-US" sz="2000">
                <a:solidFill>
                  <a:schemeClr val="tx1"/>
                </a:solidFill>
                <a:latin typeface="Tahoma" panose="020B0604030504040204" pitchFamily="34" charset="0"/>
              </a:rPr>
            </a:br>
            <a:r>
              <a:rPr lang="en-GB" altLang="en-US" sz="2000">
                <a:solidFill>
                  <a:schemeClr val="tx1"/>
                </a:solidFill>
                <a:latin typeface="Tahoma" panose="020B0604030504040204" pitchFamily="34" charset="0"/>
              </a:rPr>
              <a:t>to Carrier</a:t>
            </a:r>
            <a:endParaRPr lang="en-US" altLang="en-US" sz="2000">
              <a:solidFill>
                <a:schemeClr val="tx1"/>
              </a:solidFill>
              <a:latin typeface="Tahoma" panose="020B0604030504040204" pitchFamily="34" charset="0"/>
            </a:endParaRPr>
          </a:p>
        </p:txBody>
      </p:sp>
      <p:cxnSp>
        <p:nvCxnSpPr>
          <p:cNvPr id="48137" name="AutoShape 9"/>
          <p:cNvCxnSpPr>
            <a:cxnSpLocks noChangeShapeType="1"/>
            <a:stCxn id="48135" idx="3"/>
            <a:endCxn id="48133" idx="1"/>
          </p:cNvCxnSpPr>
          <p:nvPr/>
        </p:nvCxnSpPr>
        <p:spPr bwMode="auto">
          <a:xfrm flipV="1">
            <a:off x="2251075" y="2635250"/>
            <a:ext cx="1082675" cy="82550"/>
          </a:xfrm>
          <a:prstGeom prst="curvedConnector3">
            <a:avLst>
              <a:gd name="adj1" fmla="val 50880"/>
            </a:avLst>
          </a:prstGeom>
          <a:noFill/>
          <a:ln w="28575">
            <a:solidFill>
              <a:srgbClr val="FF0000"/>
            </a:solidFill>
            <a:round/>
            <a:headEnd type="triangle" w="med" len="me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cxnSp>
        <p:nvCxnSpPr>
          <p:cNvPr id="48138" name="AutoShape 10"/>
          <p:cNvCxnSpPr>
            <a:cxnSpLocks noChangeShapeType="1"/>
            <a:stCxn id="48136" idx="3"/>
            <a:endCxn id="48134" idx="1"/>
          </p:cNvCxnSpPr>
          <p:nvPr/>
        </p:nvCxnSpPr>
        <p:spPr bwMode="auto">
          <a:xfrm>
            <a:off x="2251075" y="4256088"/>
            <a:ext cx="1101725" cy="299888"/>
          </a:xfrm>
          <a:prstGeom prst="curvedConnector3">
            <a:avLst>
              <a:gd name="adj1" fmla="val 50000"/>
            </a:avLst>
          </a:prstGeom>
          <a:noFill/>
          <a:ln w="28575">
            <a:solidFill>
              <a:srgbClr val="FF0000"/>
            </a:solidFill>
            <a:round/>
            <a:headEnd type="triangle" w="med" len="me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48139" name="Rectangle 11"/>
          <p:cNvSpPr>
            <a:spLocks noGrp="1" noChangeArrowheads="1"/>
          </p:cNvSpPr>
          <p:nvPr>
            <p:ph type="title"/>
          </p:nvPr>
        </p:nvSpPr>
        <p:spPr>
          <a:xfrm>
            <a:off x="457200" y="44450"/>
            <a:ext cx="6248400" cy="955675"/>
          </a:xfrm>
        </p:spPr>
        <p:txBody>
          <a:bodyPr/>
          <a:lstStyle/>
          <a:p>
            <a:pPr eaLnBrk="1" hangingPunct="1"/>
            <a:r>
              <a:rPr lang="en-GB" altLang="en-US" sz="3200"/>
              <a:t>AN Phase Locking to Artificial “Single Formant” Vowel Sounds</a:t>
            </a:r>
            <a:endParaRPr lang="en-US" altLang="en-US" sz="3200"/>
          </a:p>
        </p:txBody>
      </p:sp>
      <p:pic>
        <p:nvPicPr>
          <p:cNvPr id="2" name="Picture 1"/>
          <p:cNvPicPr>
            <a:picLocks noChangeAspect="1"/>
          </p:cNvPicPr>
          <p:nvPr/>
        </p:nvPicPr>
        <p:blipFill>
          <a:blip r:embed="rId3"/>
          <a:stretch>
            <a:fillRect/>
          </a:stretch>
        </p:blipFill>
        <p:spPr>
          <a:xfrm>
            <a:off x="3561935" y="1112436"/>
            <a:ext cx="5186529" cy="509627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075240" cy="1143000"/>
          </a:xfrm>
        </p:spPr>
        <p:txBody>
          <a:bodyPr/>
          <a:lstStyle/>
          <a:p>
            <a:pPr eaLnBrk="1" hangingPunct="1"/>
            <a:r>
              <a:rPr lang="en-GB" altLang="en-US" dirty="0"/>
              <a:t>The Auditory Pathway</a:t>
            </a:r>
            <a:endParaRPr lang="en-US" altLang="en-US" dirty="0"/>
          </a:p>
        </p:txBody>
      </p:sp>
      <p:sp>
        <p:nvSpPr>
          <p:cNvPr id="6147" name="Rectangle 3"/>
          <p:cNvSpPr>
            <a:spLocks noGrp="1" noChangeArrowheads="1"/>
          </p:cNvSpPr>
          <p:nvPr>
            <p:ph type="body" idx="1"/>
          </p:nvPr>
        </p:nvSpPr>
        <p:spPr>
          <a:xfrm>
            <a:off x="611560" y="1700808"/>
            <a:ext cx="8229600" cy="2419350"/>
          </a:xfrm>
        </p:spPr>
        <p:txBody>
          <a:bodyPr/>
          <a:lstStyle/>
          <a:p>
            <a:pPr eaLnBrk="1" hangingPunct="1">
              <a:lnSpc>
                <a:spcPct val="90000"/>
              </a:lnSpc>
            </a:pPr>
            <a:r>
              <a:rPr lang="en-GB" altLang="en-US" sz="2800" dirty="0"/>
              <a:t>Once the auditory nerve fibres reach the brain, things get quite complicated very quickly.</a:t>
            </a:r>
          </a:p>
          <a:p>
            <a:pPr eaLnBrk="1" hangingPunct="1">
              <a:lnSpc>
                <a:spcPct val="90000"/>
              </a:lnSpc>
            </a:pPr>
            <a:r>
              <a:rPr lang="en-GB" altLang="en-US" sz="2800" dirty="0"/>
              <a:t>Unlike in the visual system, where much information goes from eye straight to thalamus and cortex, in the auditory system there are dozens of nuclei in the brainstem (cochlear and superior </a:t>
            </a:r>
            <a:r>
              <a:rPr lang="en-GB" altLang="en-US" sz="2800" dirty="0" err="1"/>
              <a:t>olivary</a:t>
            </a:r>
            <a:r>
              <a:rPr lang="en-GB" altLang="en-US" sz="2800" dirty="0"/>
              <a:t> nuclei) and midbrain (lateral lemniscus and inferior colliculus) before we reach thalamus. </a:t>
            </a:r>
            <a:endParaRPr lang="en-US" altLang="en-US" sz="2800" dirty="0"/>
          </a:p>
        </p:txBody>
      </p:sp>
    </p:spTree>
    <p:extLst>
      <p:ext uri="{BB962C8B-B14F-4D97-AF65-F5344CB8AC3E}">
        <p14:creationId xmlns:p14="http://schemas.microsoft.com/office/powerpoint/2010/main" val="2275995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ochlearNucleusAffer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868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9" name="Rectangle 3"/>
          <p:cNvSpPr>
            <a:spLocks noGrp="1" noChangeArrowheads="1"/>
          </p:cNvSpPr>
          <p:nvPr>
            <p:ph type="title" idx="4294967295"/>
          </p:nvPr>
        </p:nvSpPr>
        <p:spPr>
          <a:xfrm>
            <a:off x="0" y="381000"/>
            <a:ext cx="2916238" cy="1809750"/>
          </a:xfrm>
        </p:spPr>
        <p:txBody>
          <a:bodyPr/>
          <a:lstStyle/>
          <a:p>
            <a:pPr eaLnBrk="1" hangingPunct="1"/>
            <a:r>
              <a:rPr lang="en-GB" altLang="en-US" sz="3200" b="1" dirty="0"/>
              <a:t>Tonotopy in the Cochlear Nucleus</a:t>
            </a:r>
          </a:p>
        </p:txBody>
      </p:sp>
      <p:sp>
        <p:nvSpPr>
          <p:cNvPr id="50180" name="Text Box 4"/>
          <p:cNvSpPr txBox="1">
            <a:spLocks noChangeArrowheads="1"/>
          </p:cNvSpPr>
          <p:nvPr/>
        </p:nvSpPr>
        <p:spPr bwMode="auto">
          <a:xfrm>
            <a:off x="3200400" y="457200"/>
            <a:ext cx="5022850" cy="6508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pPr eaLnBrk="1" hangingPunct="1">
              <a:lnSpc>
                <a:spcPct val="90000"/>
              </a:lnSpc>
              <a:spcBef>
                <a:spcPct val="20000"/>
              </a:spcBef>
              <a:buSzPct val="90000"/>
            </a:pPr>
            <a:r>
              <a:rPr lang="en-GB" altLang="en-US" sz="2000">
                <a:solidFill>
                  <a:schemeClr val="tx1"/>
                </a:solidFill>
                <a:latin typeface="Tahoma" panose="020B0604030504040204" pitchFamily="34" charset="0"/>
              </a:rPr>
              <a:t>The base of the BM projects to medial CN, </a:t>
            </a:r>
            <a:br>
              <a:rPr lang="en-GB" altLang="en-US" sz="2000">
                <a:solidFill>
                  <a:schemeClr val="tx1"/>
                </a:solidFill>
                <a:latin typeface="Tahoma" panose="020B0604030504040204" pitchFamily="34" charset="0"/>
              </a:rPr>
            </a:br>
            <a:r>
              <a:rPr lang="en-GB" altLang="en-US" sz="2000">
                <a:solidFill>
                  <a:schemeClr val="tx1"/>
                </a:solidFill>
                <a:latin typeface="Tahoma" panose="020B0604030504040204" pitchFamily="34" charset="0"/>
              </a:rPr>
              <a:t>the apex to lateral CN</a:t>
            </a:r>
            <a:endParaRPr lang="en-US" altLang="en-US" sz="2000">
              <a:solidFill>
                <a:schemeClr val="tx1"/>
              </a:solidFill>
              <a:latin typeface="Tahoma" panose="020B0604030504040204" pitchFamily="34" charset="0"/>
            </a:endParaRPr>
          </a:p>
        </p:txBody>
      </p:sp>
      <p:sp>
        <p:nvSpPr>
          <p:cNvPr id="50181" name="Text Box 5"/>
          <p:cNvSpPr txBox="1">
            <a:spLocks noChangeArrowheads="1"/>
          </p:cNvSpPr>
          <p:nvPr/>
        </p:nvSpPr>
        <p:spPr bwMode="auto">
          <a:xfrm>
            <a:off x="2743200" y="2568575"/>
            <a:ext cx="1733550" cy="284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1400" b="1">
                <a:solidFill>
                  <a:schemeClr val="tx1"/>
                </a:solidFill>
                <a:latin typeface="Tahoma" panose="020B0604030504040204" pitchFamily="34" charset="0"/>
              </a:rPr>
              <a:t>Anteroventral CN</a:t>
            </a:r>
            <a:endParaRPr lang="en-US" altLang="en-US" sz="1400" b="1">
              <a:solidFill>
                <a:schemeClr val="tx1"/>
              </a:solidFill>
              <a:latin typeface="Tahoma" panose="020B0604030504040204" pitchFamily="34" charset="0"/>
            </a:endParaRPr>
          </a:p>
        </p:txBody>
      </p:sp>
      <p:sp>
        <p:nvSpPr>
          <p:cNvPr id="50182" name="Text Box 6"/>
          <p:cNvSpPr txBox="1">
            <a:spLocks noChangeArrowheads="1"/>
          </p:cNvSpPr>
          <p:nvPr/>
        </p:nvSpPr>
        <p:spPr bwMode="auto">
          <a:xfrm>
            <a:off x="914400" y="2916238"/>
            <a:ext cx="1816100" cy="284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1400" b="1">
                <a:solidFill>
                  <a:schemeClr val="tx1"/>
                </a:solidFill>
                <a:latin typeface="Tahoma" panose="020B0604030504040204" pitchFamily="34" charset="0"/>
              </a:rPr>
              <a:t>Posteroventral CN</a:t>
            </a:r>
            <a:endParaRPr lang="en-US" altLang="en-US" sz="1400" b="1">
              <a:solidFill>
                <a:schemeClr val="tx1"/>
              </a:solidFill>
              <a:latin typeface="Tahoma" panose="020B0604030504040204" pitchFamily="34" charset="0"/>
            </a:endParaRPr>
          </a:p>
        </p:txBody>
      </p:sp>
      <p:sp>
        <p:nvSpPr>
          <p:cNvPr id="50183" name="Text Box 7"/>
          <p:cNvSpPr txBox="1">
            <a:spLocks noChangeArrowheads="1"/>
          </p:cNvSpPr>
          <p:nvPr/>
        </p:nvSpPr>
        <p:spPr bwMode="auto">
          <a:xfrm>
            <a:off x="5692775" y="5464175"/>
            <a:ext cx="1816100" cy="284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1400" b="1">
                <a:solidFill>
                  <a:schemeClr val="tx1"/>
                </a:solidFill>
                <a:latin typeface="Tahoma" panose="020B0604030504040204" pitchFamily="34" charset="0"/>
              </a:rPr>
              <a:t>Posteroventral CN</a:t>
            </a:r>
            <a:endParaRPr lang="en-US" altLang="en-US" sz="1400" b="1">
              <a:solidFill>
                <a:schemeClr val="tx1"/>
              </a:solidFill>
              <a:latin typeface="Tahoma" panose="020B0604030504040204" pitchFamily="34" charset="0"/>
            </a:endParaRPr>
          </a:p>
        </p:txBody>
      </p:sp>
      <p:sp>
        <p:nvSpPr>
          <p:cNvPr id="50184" name="Text Box 8"/>
          <p:cNvSpPr txBox="1">
            <a:spLocks noChangeArrowheads="1"/>
          </p:cNvSpPr>
          <p:nvPr/>
        </p:nvSpPr>
        <p:spPr bwMode="auto">
          <a:xfrm>
            <a:off x="6335713" y="3373438"/>
            <a:ext cx="1733550" cy="284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1400" b="1">
                <a:solidFill>
                  <a:schemeClr val="tx1"/>
                </a:solidFill>
                <a:latin typeface="Tahoma" panose="020B0604030504040204" pitchFamily="34" charset="0"/>
              </a:rPr>
              <a:t>Anteroventral CN</a:t>
            </a:r>
            <a:endParaRPr lang="en-US" altLang="en-US" sz="1400" b="1">
              <a:solidFill>
                <a:schemeClr val="tx1"/>
              </a:solidFill>
              <a:latin typeface="Tahoma" panose="020B0604030504040204" pitchFamily="34" charset="0"/>
            </a:endParaRPr>
          </a:p>
        </p:txBody>
      </p:sp>
      <p:sp>
        <p:nvSpPr>
          <p:cNvPr id="50185" name="Text Box 9"/>
          <p:cNvSpPr txBox="1">
            <a:spLocks noChangeArrowheads="1"/>
          </p:cNvSpPr>
          <p:nvPr/>
        </p:nvSpPr>
        <p:spPr bwMode="auto">
          <a:xfrm>
            <a:off x="5561013" y="4614863"/>
            <a:ext cx="650875" cy="4206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576" rIns="0" bIns="0">
            <a:spAutoFit/>
          </a:bodyPr>
          <a:lstStyle>
            <a:lvl1pPr>
              <a:spcBef>
                <a:spcPct val="20000"/>
              </a:spcBef>
              <a:buChar char="•"/>
              <a:tabLst>
                <a:tab pos="58738" algn="l"/>
              </a:tabLst>
              <a:defRPr sz="3200">
                <a:solidFill>
                  <a:schemeClr val="tx1"/>
                </a:solidFill>
                <a:latin typeface="Arial" panose="020B0604020202020204" pitchFamily="34" charset="0"/>
                <a:cs typeface="Arial" panose="020B0604020202020204" pitchFamily="34" charset="0"/>
              </a:defRPr>
            </a:lvl1pPr>
            <a:lvl2pPr marL="457200">
              <a:spcBef>
                <a:spcPct val="20000"/>
              </a:spcBef>
              <a:buChar char="–"/>
              <a:tabLst>
                <a:tab pos="58738" algn="l"/>
              </a:tabLst>
              <a:defRPr sz="2800">
                <a:solidFill>
                  <a:schemeClr val="tx1"/>
                </a:solidFill>
                <a:latin typeface="Arial" panose="020B0604020202020204" pitchFamily="34" charset="0"/>
                <a:cs typeface="Arial" panose="020B0604020202020204" pitchFamily="34" charset="0"/>
              </a:defRPr>
            </a:lvl2pPr>
            <a:lvl3pPr marL="914400">
              <a:spcBef>
                <a:spcPct val="20000"/>
              </a:spcBef>
              <a:buChar char="•"/>
              <a:tabLst>
                <a:tab pos="58738" algn="l"/>
              </a:tabLst>
              <a:defRPr sz="2400">
                <a:solidFill>
                  <a:schemeClr val="tx1"/>
                </a:solidFill>
                <a:latin typeface="Arial" panose="020B0604020202020204" pitchFamily="34" charset="0"/>
                <a:cs typeface="Arial" panose="020B0604020202020204" pitchFamily="34" charset="0"/>
              </a:defRPr>
            </a:lvl3pPr>
            <a:lvl4pPr marL="1371600">
              <a:spcBef>
                <a:spcPct val="20000"/>
              </a:spcBef>
              <a:buChar char="–"/>
              <a:tabLst>
                <a:tab pos="58738" algn="l"/>
              </a:tabLst>
              <a:defRPr sz="2000">
                <a:solidFill>
                  <a:schemeClr val="tx1"/>
                </a:solidFill>
                <a:latin typeface="Arial" panose="020B0604020202020204" pitchFamily="34" charset="0"/>
                <a:cs typeface="Arial" panose="020B0604020202020204" pitchFamily="34" charset="0"/>
              </a:defRPr>
            </a:lvl4pPr>
            <a:lvl5pPr marL="1828800">
              <a:spcBef>
                <a:spcPct val="20000"/>
              </a:spcBef>
              <a:buChar char="»"/>
              <a:tabLst>
                <a:tab pos="58738" algn="l"/>
              </a:tabLst>
              <a:defRPr sz="2000">
                <a:solidFill>
                  <a:schemeClr val="tx1"/>
                </a:solidFill>
                <a:latin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tabLst>
                <a:tab pos="58738" algn="l"/>
              </a:tabLst>
              <a:defRPr sz="2000">
                <a:solidFill>
                  <a:schemeClr val="tx1"/>
                </a:solidFill>
                <a:latin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tabLst>
                <a:tab pos="58738" algn="l"/>
              </a:tabLst>
              <a:defRPr sz="2000">
                <a:solidFill>
                  <a:schemeClr val="tx1"/>
                </a:solidFill>
                <a:latin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tabLst>
                <a:tab pos="58738" algn="l"/>
              </a:tabLst>
              <a:defRPr sz="2000">
                <a:solidFill>
                  <a:schemeClr val="tx1"/>
                </a:solidFill>
                <a:latin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tabLst>
                <a:tab pos="58738" algn="l"/>
              </a:tabLst>
              <a:defRPr sz="2000">
                <a:solidFill>
                  <a:schemeClr val="tx1"/>
                </a:solidFill>
                <a:latin typeface="Arial" panose="020B0604020202020204" pitchFamily="34" charset="0"/>
                <a:cs typeface="Arial" panose="020B0604020202020204" pitchFamily="34" charset="0"/>
              </a:defRPr>
            </a:lvl9pPr>
          </a:lstStyle>
          <a:p>
            <a:pPr algn="r" defTabSz="914400" eaLnBrk="1" hangingPunct="1">
              <a:lnSpc>
                <a:spcPct val="90000"/>
              </a:lnSpc>
              <a:buSzPct val="90000"/>
              <a:buFontTx/>
              <a:buNone/>
            </a:pPr>
            <a:r>
              <a:rPr lang="en-GB" altLang="en-US" sz="1400" b="1">
                <a:latin typeface="Tahoma" panose="020B0604030504040204" pitchFamily="34" charset="0"/>
              </a:rPr>
              <a:t>Dorsal</a:t>
            </a:r>
            <a:br>
              <a:rPr lang="en-GB" altLang="en-US" sz="1400" b="1">
                <a:latin typeface="Tahoma" panose="020B0604030504040204" pitchFamily="34" charset="0"/>
              </a:rPr>
            </a:br>
            <a:r>
              <a:rPr lang="en-GB" altLang="en-US" sz="1400" b="1">
                <a:latin typeface="Tahoma" panose="020B0604030504040204" pitchFamily="34" charset="0"/>
              </a:rPr>
              <a:t> CN</a:t>
            </a:r>
            <a:endParaRPr lang="en-US" altLang="en-US" sz="1400" b="1">
              <a:latin typeface="Tahoma" panose="020B0604030504040204" pitchFamily="34" charset="0"/>
            </a:endParaRPr>
          </a:p>
        </p:txBody>
      </p:sp>
      <p:sp>
        <p:nvSpPr>
          <p:cNvPr id="50186" name="Text Box 10"/>
          <p:cNvSpPr txBox="1">
            <a:spLocks noChangeArrowheads="1"/>
          </p:cNvSpPr>
          <p:nvPr/>
        </p:nvSpPr>
        <p:spPr bwMode="auto">
          <a:xfrm>
            <a:off x="7723188" y="5791200"/>
            <a:ext cx="887412" cy="284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1400" b="1">
                <a:solidFill>
                  <a:schemeClr val="tx1"/>
                </a:solidFill>
                <a:latin typeface="Tahoma" panose="020B0604030504040204" pitchFamily="34" charset="0"/>
              </a:rPr>
              <a:t>Cochlea</a:t>
            </a:r>
            <a:endParaRPr lang="en-US" altLang="en-US" sz="1400" b="1">
              <a:solidFill>
                <a:schemeClr val="tx1"/>
              </a:solidFill>
              <a:latin typeface="Tahoma" panose="020B0604030504040204" pitchFamily="34" charset="0"/>
            </a:endParaRPr>
          </a:p>
        </p:txBody>
      </p:sp>
      <p:sp>
        <p:nvSpPr>
          <p:cNvPr id="50187" name="Text Box 11"/>
          <p:cNvSpPr txBox="1">
            <a:spLocks noChangeArrowheads="1"/>
          </p:cNvSpPr>
          <p:nvPr/>
        </p:nvSpPr>
        <p:spPr bwMode="auto">
          <a:xfrm>
            <a:off x="7759700" y="4149725"/>
            <a:ext cx="906463" cy="476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r" eaLnBrk="1" hangingPunct="1">
              <a:lnSpc>
                <a:spcPct val="90000"/>
              </a:lnSpc>
              <a:spcBef>
                <a:spcPct val="20000"/>
              </a:spcBef>
              <a:buSzPct val="90000"/>
            </a:pPr>
            <a:r>
              <a:rPr lang="en-GB" altLang="en-US" sz="1400" b="1">
                <a:solidFill>
                  <a:schemeClr val="tx1"/>
                </a:solidFill>
                <a:latin typeface="Tahoma" panose="020B0604030504040204" pitchFamily="34" charset="0"/>
              </a:rPr>
              <a:t>Cochlear</a:t>
            </a:r>
            <a:br>
              <a:rPr lang="en-GB" altLang="en-US" sz="1400" b="1">
                <a:solidFill>
                  <a:schemeClr val="tx1"/>
                </a:solidFill>
                <a:latin typeface="Tahoma" panose="020B0604030504040204" pitchFamily="34" charset="0"/>
              </a:rPr>
            </a:br>
            <a:r>
              <a:rPr lang="en-GB" altLang="en-US" sz="1400" b="1">
                <a:solidFill>
                  <a:schemeClr val="tx1"/>
                </a:solidFill>
                <a:latin typeface="Tahoma" panose="020B0604030504040204" pitchFamily="34" charset="0"/>
              </a:rPr>
              <a:t>Nerve</a:t>
            </a:r>
            <a:endParaRPr lang="en-US" altLang="en-US" sz="1400" b="1">
              <a:solidFill>
                <a:schemeClr val="tx1"/>
              </a:solidFill>
              <a:latin typeface="Tahoma" panose="020B060403050404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724525" y="333375"/>
            <a:ext cx="2890838" cy="3730625"/>
          </a:xfrm>
        </p:spPr>
        <p:txBody>
          <a:bodyPr/>
          <a:lstStyle/>
          <a:p>
            <a:pPr eaLnBrk="1" hangingPunct="1"/>
            <a:r>
              <a:rPr lang="en-GB" altLang="en-US" sz="2800"/>
              <a:t>Simplified schematic of the ascending auditory pathway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76672"/>
            <a:ext cx="4998845" cy="509237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ctrTitle"/>
          </p:nvPr>
        </p:nvSpPr>
        <p:spPr>
          <a:xfrm>
            <a:off x="685800" y="2130425"/>
            <a:ext cx="7772400" cy="1470025"/>
          </a:xfrm>
        </p:spPr>
        <p:txBody>
          <a:bodyPr anchor="ctr"/>
          <a:lstStyle/>
          <a:p>
            <a:pPr eaLnBrk="1" hangingPunct="1"/>
            <a:r>
              <a:rPr lang="en-GB" altLang="en-US" sz="4400" b="1"/>
              <a:t>Break</a:t>
            </a:r>
          </a:p>
        </p:txBody>
      </p:sp>
      <p:sp>
        <p:nvSpPr>
          <p:cNvPr id="54275" name="Rectangle 5"/>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228600"/>
            <a:ext cx="8304213" cy="895350"/>
          </a:xfrm>
        </p:spPr>
        <p:txBody>
          <a:bodyPr/>
          <a:lstStyle/>
          <a:p>
            <a:pPr eaLnBrk="1" hangingPunct="1"/>
            <a:r>
              <a:rPr lang="en-GB" altLang="en-US" sz="3900"/>
              <a:t>Vibrations of a Spring-Mass System</a:t>
            </a:r>
            <a:endParaRPr lang="en-US" altLang="en-US" sz="3900"/>
          </a:p>
        </p:txBody>
      </p:sp>
      <p:sp>
        <p:nvSpPr>
          <p:cNvPr id="8195" name="Rectangle 3"/>
          <p:cNvSpPr>
            <a:spLocks noGrp="1" noChangeArrowheads="1"/>
          </p:cNvSpPr>
          <p:nvPr>
            <p:ph type="body" idx="1"/>
          </p:nvPr>
        </p:nvSpPr>
        <p:spPr>
          <a:xfrm>
            <a:off x="4427538" y="1295400"/>
            <a:ext cx="4411662" cy="3352800"/>
          </a:xfrm>
        </p:spPr>
        <p:txBody>
          <a:bodyPr/>
          <a:lstStyle/>
          <a:p>
            <a:pPr marL="457200" indent="-457200" eaLnBrk="1" hangingPunct="1">
              <a:buFontTx/>
              <a:buNone/>
            </a:pPr>
            <a:r>
              <a:rPr lang="en-GB" altLang="en-US" sz="2400" b="1"/>
              <a:t>Undamped</a:t>
            </a:r>
          </a:p>
          <a:p>
            <a:pPr marL="457200" indent="-457200" eaLnBrk="1" hangingPunct="1">
              <a:buFontTx/>
              <a:buAutoNum type="arabicPeriod"/>
            </a:pPr>
            <a:r>
              <a:rPr lang="en-GB" altLang="en-US" sz="2400"/>
              <a:t> F = -k·y  (Hooke’s Law)</a:t>
            </a:r>
          </a:p>
          <a:p>
            <a:pPr marL="457200" indent="-457200" eaLnBrk="1" hangingPunct="1">
              <a:buFontTx/>
              <a:buAutoNum type="arabicPeriod"/>
            </a:pPr>
            <a:r>
              <a:rPr lang="en-GB" altLang="en-US" sz="2400"/>
              <a:t> F = m · a  (Newton’s 2</a:t>
            </a:r>
            <a:r>
              <a:rPr lang="en-GB" altLang="en-US" sz="2400" baseline="30000"/>
              <a:t>nd</a:t>
            </a:r>
            <a:r>
              <a:rPr lang="en-GB" altLang="en-US" sz="2400"/>
              <a:t>)</a:t>
            </a:r>
          </a:p>
          <a:p>
            <a:pPr marL="457200" indent="-457200" eaLnBrk="1" hangingPunct="1">
              <a:buFontTx/>
              <a:buAutoNum type="arabicPeriod"/>
            </a:pPr>
            <a:r>
              <a:rPr lang="en-GB" altLang="en-US" sz="2400"/>
              <a:t> a = dv/dt = d</a:t>
            </a:r>
            <a:r>
              <a:rPr lang="en-GB" altLang="en-US" sz="2400" baseline="30000"/>
              <a:t>2</a:t>
            </a:r>
            <a:r>
              <a:rPr lang="en-GB" altLang="en-US" sz="2400"/>
              <a:t>y/dt</a:t>
            </a:r>
            <a:r>
              <a:rPr lang="en-GB" altLang="en-US" sz="2400" baseline="30000"/>
              <a:t>2</a:t>
            </a:r>
          </a:p>
          <a:p>
            <a:pPr marL="457200" indent="-457200" eaLnBrk="1" hangingPunct="1">
              <a:buFont typeface="Symbol" panose="05050102010706020507" pitchFamily="18" charset="2"/>
              <a:buChar char="Þ"/>
            </a:pPr>
            <a:r>
              <a:rPr lang="en-GB" altLang="en-US" sz="2400"/>
              <a:t>-k · y = m · d</a:t>
            </a:r>
            <a:r>
              <a:rPr lang="en-GB" altLang="en-US" sz="2400" baseline="30000"/>
              <a:t>2</a:t>
            </a:r>
            <a:r>
              <a:rPr lang="en-GB" altLang="en-US" sz="2400"/>
              <a:t>y/dt</a:t>
            </a:r>
            <a:r>
              <a:rPr lang="en-GB" altLang="en-US" sz="2400" baseline="30000"/>
              <a:t>2</a:t>
            </a:r>
          </a:p>
          <a:p>
            <a:pPr marL="457200" indent="-457200" eaLnBrk="1" hangingPunct="1">
              <a:buFont typeface="Symbol" panose="05050102010706020507" pitchFamily="18" charset="2"/>
              <a:buChar char="Þ"/>
            </a:pPr>
            <a:r>
              <a:rPr lang="en-GB" altLang="en-US" sz="2400"/>
              <a:t>y(t) = y</a:t>
            </a:r>
            <a:r>
              <a:rPr lang="en-GB" altLang="en-US" sz="2400" baseline="-25000"/>
              <a:t>o </a:t>
            </a:r>
            <a:r>
              <a:rPr lang="en-GB" altLang="en-US" sz="2400"/>
              <a:t>· cos(t · </a:t>
            </a:r>
            <a:r>
              <a:rPr lang="en-GB" altLang="en-US" sz="2400">
                <a:sym typeface="Symbol" panose="05050102010706020507" pitchFamily="18" charset="2"/>
              </a:rPr>
              <a:t>k/m)</a:t>
            </a:r>
          </a:p>
          <a:p>
            <a:pPr marL="457200" indent="-457200" eaLnBrk="1" hangingPunct="1">
              <a:buFont typeface="Symbol" panose="05050102010706020507" pitchFamily="18" charset="2"/>
              <a:buNone/>
            </a:pPr>
            <a:r>
              <a:rPr lang="en-GB" altLang="en-US" sz="2400" b="1">
                <a:sym typeface="Symbol" panose="05050102010706020507" pitchFamily="18" charset="2"/>
              </a:rPr>
              <a:t>Damped</a:t>
            </a:r>
          </a:p>
          <a:p>
            <a:pPr marL="457200" indent="-457200" eaLnBrk="1" hangingPunct="1">
              <a:buFont typeface="Symbol" panose="05050102010706020507" pitchFamily="18" charset="2"/>
              <a:buNone/>
            </a:pPr>
            <a:r>
              <a:rPr lang="en-GB" altLang="en-US" sz="2400">
                <a:sym typeface="Symbol" panose="05050102010706020507" pitchFamily="18" charset="2"/>
              </a:rPr>
              <a:t>4. </a:t>
            </a:r>
            <a:r>
              <a:rPr lang="en-US" altLang="en-US" sz="2400">
                <a:sym typeface="Symbol" panose="05050102010706020507" pitchFamily="18" charset="2"/>
              </a:rPr>
              <a:t>	</a:t>
            </a:r>
            <a:r>
              <a:rPr lang="en-GB" altLang="en-US" sz="2400">
                <a:sym typeface="Symbol" panose="05050102010706020507" pitchFamily="18" charset="2"/>
              </a:rPr>
              <a:t>–k</a:t>
            </a:r>
            <a:r>
              <a:rPr lang="en-GB" altLang="en-US" sz="2400"/>
              <a:t>·</a:t>
            </a:r>
            <a:r>
              <a:rPr lang="en-GB" altLang="en-US" sz="2400">
                <a:sym typeface="Symbol" panose="05050102010706020507" pitchFamily="18" charset="2"/>
              </a:rPr>
              <a:t>y –r dy/dt = </a:t>
            </a:r>
            <a:r>
              <a:rPr lang="en-GB" altLang="en-US" sz="2400"/>
              <a:t>d</a:t>
            </a:r>
            <a:r>
              <a:rPr lang="en-GB" altLang="en-US" sz="2400" baseline="30000"/>
              <a:t>2</a:t>
            </a:r>
            <a:r>
              <a:rPr lang="en-GB" altLang="en-US" sz="2400"/>
              <a:t>y/dt</a:t>
            </a:r>
            <a:r>
              <a:rPr lang="en-GB" altLang="en-US" sz="2400" baseline="30000"/>
              <a:t>2</a:t>
            </a:r>
          </a:p>
          <a:p>
            <a:pPr marL="457200" indent="-457200" eaLnBrk="1" hangingPunct="1">
              <a:buFont typeface="Symbol" panose="05050102010706020507" pitchFamily="18" charset="2"/>
              <a:buNone/>
            </a:pPr>
            <a:r>
              <a:rPr lang="en-GB" altLang="en-US" sz="2400"/>
              <a:t>y(t) = y</a:t>
            </a:r>
            <a:r>
              <a:rPr lang="en-GB" altLang="en-US" sz="2400" baseline="-25000"/>
              <a:t>o</a:t>
            </a:r>
            <a:r>
              <a:rPr lang="en-GB" altLang="en-US" sz="2400"/>
              <a:t>·e</a:t>
            </a:r>
            <a:r>
              <a:rPr lang="en-GB" altLang="en-US" sz="2400" baseline="30000"/>
              <a:t>(-r·t/2m)</a:t>
            </a:r>
            <a:r>
              <a:rPr lang="en-GB" altLang="en-US" sz="2400"/>
              <a:t>cos(t·</a:t>
            </a:r>
            <a:r>
              <a:rPr lang="en-GB" altLang="en-US" sz="2400">
                <a:sym typeface="Symbol" panose="05050102010706020507" pitchFamily="18" charset="2"/>
              </a:rPr>
              <a:t>k/m-(r/2m)</a:t>
            </a:r>
            <a:r>
              <a:rPr lang="en-GB" altLang="en-US" sz="2400" baseline="30000">
                <a:sym typeface="Symbol" panose="05050102010706020507" pitchFamily="18" charset="2"/>
              </a:rPr>
              <a:t>2</a:t>
            </a:r>
            <a:r>
              <a:rPr lang="en-GB" altLang="en-US" sz="2400">
                <a:sym typeface="Symbol" panose="05050102010706020507" pitchFamily="18" charset="2"/>
              </a:rPr>
              <a:t>)</a:t>
            </a:r>
          </a:p>
        </p:txBody>
      </p:sp>
      <p:sp>
        <p:nvSpPr>
          <p:cNvPr id="8196" name="Rectangle 4"/>
          <p:cNvSpPr>
            <a:spLocks noChangeArrowheads="1"/>
          </p:cNvSpPr>
          <p:nvPr/>
        </p:nvSpPr>
        <p:spPr bwMode="auto">
          <a:xfrm>
            <a:off x="4284663" y="4868863"/>
            <a:ext cx="4554537" cy="147478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a:spAutoFit/>
          </a:bodyPr>
          <a:lstStyle/>
          <a:p>
            <a:pPr eaLnBrk="1" hangingPunct="1">
              <a:lnSpc>
                <a:spcPct val="90000"/>
              </a:lnSpc>
              <a:spcBef>
                <a:spcPct val="50000"/>
              </a:spcBef>
              <a:buSzPct val="90000"/>
              <a:buFont typeface="Symbol" panose="05050102010706020507" pitchFamily="18" charset="2"/>
              <a:buNone/>
            </a:pPr>
            <a:r>
              <a:rPr lang="en-GB" altLang="en-US" sz="2000" i="1">
                <a:solidFill>
                  <a:schemeClr val="tx1"/>
                </a:solidFill>
                <a:latin typeface="Tahoma" panose="020B0604030504040204" pitchFamily="34" charset="0"/>
              </a:rPr>
              <a:t>Don’t worry </a:t>
            </a:r>
            <a:r>
              <a:rPr lang="en-US" altLang="en-US" sz="2000" i="1">
                <a:solidFill>
                  <a:schemeClr val="tx1"/>
                </a:solidFill>
                <a:latin typeface="Tahoma" panose="020B0604030504040204" pitchFamily="34" charset="0"/>
              </a:rPr>
              <a:t>about the formulae</a:t>
            </a:r>
            <a:r>
              <a:rPr lang="en-GB" altLang="en-US" sz="2000" i="1">
                <a:solidFill>
                  <a:schemeClr val="tx1"/>
                </a:solidFill>
                <a:latin typeface="Tahoma" panose="020B0604030504040204" pitchFamily="34" charset="0"/>
              </a:rPr>
              <a:t>! </a:t>
            </a:r>
            <a:r>
              <a:rPr lang="en-GB" altLang="en-US" sz="2000">
                <a:solidFill>
                  <a:schemeClr val="tx1"/>
                </a:solidFill>
                <a:latin typeface="Tahoma" panose="020B0604030504040204" pitchFamily="34" charset="0"/>
              </a:rPr>
              <a:t>Just remember that mass-spring systems like to vibrate at a rate proportional to the square-root of their “stiffness” and inversely proportional to their weight.</a:t>
            </a:r>
            <a:endParaRPr lang="en-US" altLang="en-US" sz="2000" i="1">
              <a:solidFill>
                <a:schemeClr val="tx1"/>
              </a:solidFill>
              <a:latin typeface="Tahoma" panose="020B0604030504040204" pitchFamily="34" charset="0"/>
            </a:endParaRPr>
          </a:p>
        </p:txBody>
      </p:sp>
      <p:pic>
        <p:nvPicPr>
          <p:cNvPr id="138245" name="simpleHarmonicMotion.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50825" y="1412875"/>
            <a:ext cx="381000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Rectangle 6"/>
          <p:cNvSpPr>
            <a:spLocks noChangeArrowheads="1"/>
          </p:cNvSpPr>
          <p:nvPr/>
        </p:nvSpPr>
        <p:spPr bwMode="auto">
          <a:xfrm>
            <a:off x="467544" y="6533921"/>
            <a:ext cx="91440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GB" altLang="en-US" sz="1400" dirty="0">
                <a:solidFill>
                  <a:schemeClr val="tx1"/>
                </a:solidFill>
                <a:latin typeface="Tahoma" panose="020B0604030504040204" pitchFamily="34" charset="0"/>
                <a:hlinkClick r:id="rId6"/>
              </a:rPr>
              <a:t>https://auditoryneuroscience.com/shm</a:t>
            </a:r>
            <a:r>
              <a:rPr lang="en-GB" altLang="en-US" sz="1400" dirty="0">
                <a:solidFill>
                  <a:schemeClr val="tx1"/>
                </a:solidFill>
                <a:latin typeface="Tahoma" panose="020B060403050404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83" fill="hold"/>
                                        <p:tgtEl>
                                          <p:spTgt spid="1382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38245"/>
                </p:tgtEl>
              </p:cMediaNode>
            </p:video>
            <p:seq concurrent="1" nextAc="seek">
              <p:cTn id="8" restart="whenNotActive" fill="hold" evtFilter="cancelBubble" nodeType="interactiveSeq">
                <p:stCondLst>
                  <p:cond evt="onClick" delay="0">
                    <p:tgtEl>
                      <p:spTgt spid="1382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8245"/>
                                        </p:tgtEl>
                                      </p:cBhvr>
                                    </p:cmd>
                                  </p:childTnLst>
                                </p:cTn>
                              </p:par>
                            </p:childTnLst>
                          </p:cTn>
                        </p:par>
                      </p:childTnLst>
                    </p:cTn>
                  </p:par>
                </p:childTnLst>
              </p:cTn>
              <p:nextCondLst>
                <p:cond evt="onClick" delay="0">
                  <p:tgtEl>
                    <p:spTgt spid="13824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075240" cy="1143000"/>
          </a:xfrm>
        </p:spPr>
        <p:txBody>
          <a:bodyPr/>
          <a:lstStyle/>
          <a:p>
            <a:pPr eaLnBrk="1" hangingPunct="1"/>
            <a:r>
              <a:rPr lang="en-GB" altLang="en-US" dirty="0"/>
              <a:t>A “Functional Approach”</a:t>
            </a:r>
            <a:endParaRPr lang="en-US" altLang="en-US" dirty="0"/>
          </a:p>
        </p:txBody>
      </p:sp>
      <p:sp>
        <p:nvSpPr>
          <p:cNvPr id="6147" name="Rectangle 3"/>
          <p:cNvSpPr>
            <a:spLocks noGrp="1" noChangeArrowheads="1"/>
          </p:cNvSpPr>
          <p:nvPr>
            <p:ph type="body" idx="1"/>
          </p:nvPr>
        </p:nvSpPr>
        <p:spPr>
          <a:xfrm>
            <a:off x="611560" y="1700808"/>
            <a:ext cx="8229600" cy="2419350"/>
          </a:xfrm>
        </p:spPr>
        <p:txBody>
          <a:bodyPr/>
          <a:lstStyle/>
          <a:p>
            <a:pPr eaLnBrk="1" hangingPunct="1">
              <a:lnSpc>
                <a:spcPct val="90000"/>
              </a:lnSpc>
            </a:pPr>
            <a:r>
              <a:rPr lang="en-GB" altLang="en-US" sz="2800" dirty="0"/>
              <a:t>To delve a bit deeper into central auditory processing, let’s look at:</a:t>
            </a:r>
          </a:p>
          <a:p>
            <a:pPr eaLnBrk="1" hangingPunct="1">
              <a:lnSpc>
                <a:spcPct val="90000"/>
              </a:lnSpc>
            </a:pPr>
            <a:r>
              <a:rPr lang="en-GB" altLang="en-US" sz="2800" dirty="0"/>
              <a:t>Periodicity pitch</a:t>
            </a:r>
          </a:p>
          <a:p>
            <a:pPr eaLnBrk="1" hangingPunct="1">
              <a:lnSpc>
                <a:spcPct val="90000"/>
              </a:lnSpc>
            </a:pPr>
            <a:r>
              <a:rPr lang="en-GB" altLang="en-US" sz="2800" dirty="0"/>
              <a:t>Spatial hearing</a:t>
            </a:r>
          </a:p>
          <a:p>
            <a:pPr eaLnBrk="1" hangingPunct="1">
              <a:lnSpc>
                <a:spcPct val="90000"/>
              </a:lnSpc>
            </a:pPr>
            <a:r>
              <a:rPr lang="en-GB" altLang="en-US" sz="2800" dirty="0"/>
              <a:t>Speech</a:t>
            </a:r>
          </a:p>
          <a:p>
            <a:pPr eaLnBrk="1" hangingPunct="1">
              <a:lnSpc>
                <a:spcPct val="90000"/>
              </a:lnSpc>
            </a:pPr>
            <a:endParaRPr lang="en-GB" altLang="en-US" sz="2800" dirty="0"/>
          </a:p>
          <a:p>
            <a:pPr eaLnBrk="1" hangingPunct="1">
              <a:lnSpc>
                <a:spcPct val="90000"/>
              </a:lnSpc>
            </a:pPr>
            <a:r>
              <a:rPr lang="en-GB" altLang="en-US" sz="2800" dirty="0"/>
              <a:t>There are many aspects of hearing we won’t have time to cover (e.g. musical rhythm and emotion, scene analysis,…)</a:t>
            </a:r>
            <a:endParaRPr lang="en-US" altLang="en-US" sz="2800" dirty="0"/>
          </a:p>
        </p:txBody>
      </p:sp>
    </p:spTree>
    <p:extLst>
      <p:ext uri="{BB962C8B-B14F-4D97-AF65-F5344CB8AC3E}">
        <p14:creationId xmlns:p14="http://schemas.microsoft.com/office/powerpoint/2010/main" val="393216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 Periodicity Pitch</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03808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pure tone, complex tone and missing fundamental meloy"/>
          <p:cNvPicPr>
            <a:picLocks noChangeAspect="1" noChangeArrowheads="1"/>
          </p:cNvPicPr>
          <p:nvPr/>
        </p:nvPicPr>
        <p:blipFill>
          <a:blip r:embed="rId8"/>
          <a:srcRect/>
          <a:stretch>
            <a:fillRect/>
          </a:stretch>
        </p:blipFill>
        <p:spPr bwMode="auto">
          <a:xfrm>
            <a:off x="260641" y="32040"/>
            <a:ext cx="4422240" cy="6186240"/>
          </a:xfrm>
          <a:prstGeom prst="rect">
            <a:avLst/>
          </a:prstGeom>
          <a:noFill/>
          <a:ln w="9525">
            <a:noFill/>
            <a:miter lim="800000"/>
            <a:headEnd/>
            <a:tailEnd/>
          </a:ln>
        </p:spPr>
      </p:pic>
      <p:sp>
        <p:nvSpPr>
          <p:cNvPr id="18434" name="Rectangle 2"/>
          <p:cNvSpPr>
            <a:spLocks noGrp="1" noChangeArrowheads="1"/>
          </p:cNvSpPr>
          <p:nvPr>
            <p:ph type="title"/>
          </p:nvPr>
        </p:nvSpPr>
        <p:spPr>
          <a:xfrm>
            <a:off x="5290561" y="361"/>
            <a:ext cx="3458880" cy="2449440"/>
          </a:xfrm>
        </p:spPr>
        <p:txBody>
          <a:bodyPr/>
          <a:lstStyle/>
          <a:p>
            <a:pPr algn="l" eaLnBrk="1"/>
            <a:r>
              <a:rPr lang="en-GB"/>
              <a:t>Missing Fundamental Sounds</a:t>
            </a:r>
          </a:p>
        </p:txBody>
      </p:sp>
      <p:sp>
        <p:nvSpPr>
          <p:cNvPr id="18435" name="Rectangle 3"/>
          <p:cNvSpPr>
            <a:spLocks noGrp="1" noChangeArrowheads="1"/>
          </p:cNvSpPr>
          <p:nvPr>
            <p:ph type="body" idx="1"/>
          </p:nvPr>
        </p:nvSpPr>
        <p:spPr>
          <a:xfrm>
            <a:off x="652321" y="6208201"/>
            <a:ext cx="8043840" cy="649440"/>
          </a:xfrm>
        </p:spPr>
        <p:txBody>
          <a:bodyPr/>
          <a:lstStyle/>
          <a:p>
            <a:pPr eaLnBrk="1">
              <a:lnSpc>
                <a:spcPct val="81000"/>
              </a:lnSpc>
            </a:pPr>
            <a:r>
              <a:rPr lang="en-GB" sz="1814" dirty="0">
                <a:hlinkClick r:id="rId9"/>
              </a:rPr>
              <a:t>https://auditoryneuroscience.com/topics/missing-fundamental</a:t>
            </a:r>
            <a:endParaRPr lang="en-GB" sz="1814" dirty="0"/>
          </a:p>
          <a:p>
            <a:pPr eaLnBrk="1">
              <a:lnSpc>
                <a:spcPct val="81000"/>
              </a:lnSpc>
            </a:pPr>
            <a:endParaRPr lang="en-GB" sz="1814" dirty="0"/>
          </a:p>
        </p:txBody>
      </p:sp>
      <p:pic>
        <p:nvPicPr>
          <p:cNvPr id="76806" name="pureTones_0.mp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srcRect/>
          <a:stretch>
            <a:fillRect/>
          </a:stretch>
        </p:blipFill>
        <p:spPr bwMode="auto">
          <a:xfrm>
            <a:off x="4572001" y="946441"/>
            <a:ext cx="522720" cy="522720"/>
          </a:xfrm>
          <a:prstGeom prst="rect">
            <a:avLst/>
          </a:prstGeom>
          <a:noFill/>
          <a:ln w="9525">
            <a:noFill/>
            <a:miter lim="800000"/>
            <a:headEnd/>
            <a:tailEnd/>
          </a:ln>
        </p:spPr>
      </p:pic>
      <p:pic>
        <p:nvPicPr>
          <p:cNvPr id="76807" name="harmonics_1_to_10.mp3">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0"/>
          <a:srcRect/>
          <a:stretch>
            <a:fillRect/>
          </a:stretch>
        </p:blipFill>
        <p:spPr bwMode="auto">
          <a:xfrm>
            <a:off x="4572001" y="2804041"/>
            <a:ext cx="529920" cy="529920"/>
          </a:xfrm>
          <a:prstGeom prst="rect">
            <a:avLst/>
          </a:prstGeom>
          <a:noFill/>
          <a:ln w="9525">
            <a:noFill/>
            <a:miter lim="800000"/>
            <a:headEnd/>
            <a:tailEnd/>
          </a:ln>
        </p:spPr>
      </p:pic>
      <p:pic>
        <p:nvPicPr>
          <p:cNvPr id="76808" name="harmonics_4_to_10.mp3">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0"/>
          <a:srcRect/>
          <a:stretch>
            <a:fillRect/>
          </a:stretch>
        </p:blipFill>
        <p:spPr bwMode="auto">
          <a:xfrm>
            <a:off x="4572001" y="4670281"/>
            <a:ext cx="529920" cy="529920"/>
          </a:xfrm>
          <a:prstGeom prst="rect">
            <a:avLst/>
          </a:prstGeom>
          <a:noFill/>
          <a:ln w="9525">
            <a:noFill/>
            <a:miter lim="800000"/>
            <a:headEnd/>
            <a:tailEnd/>
          </a:ln>
        </p:spPr>
      </p:pic>
    </p:spTree>
    <p:extLst>
      <p:ext uri="{BB962C8B-B14F-4D97-AF65-F5344CB8AC3E}">
        <p14:creationId xmlns:p14="http://schemas.microsoft.com/office/powerpoint/2010/main" val="2649646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680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272" fill="hold"/>
                                        <p:tgtEl>
                                          <p:spTgt spid="76806"/>
                                        </p:tgtEl>
                                      </p:cBhvr>
                                    </p:cmd>
                                  </p:childTnLst>
                                </p:cTn>
                              </p:par>
                            </p:childTnLst>
                          </p:cTn>
                        </p:par>
                      </p:childTnLst>
                    </p:cTn>
                  </p:par>
                </p:childTnLst>
              </p:cTn>
              <p:nextCondLst>
                <p:cond evt="onClick" delay="0">
                  <p:tgtEl>
                    <p:spTgt spid="7680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6806"/>
                </p:tgtEl>
              </p:cMediaNode>
            </p:audio>
            <p:seq concurrent="1" nextAc="seek">
              <p:cTn id="8" restart="whenNotActive" fill="hold" evtFilter="cancelBubble" nodeType="interactiveSeq">
                <p:stCondLst>
                  <p:cond evt="onClick" delay="0">
                    <p:tgtEl>
                      <p:spTgt spid="7680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272" fill="hold"/>
                                        <p:tgtEl>
                                          <p:spTgt spid="76807"/>
                                        </p:tgtEl>
                                      </p:cBhvr>
                                    </p:cmd>
                                  </p:childTnLst>
                                </p:cTn>
                              </p:par>
                            </p:childTnLst>
                          </p:cTn>
                        </p:par>
                      </p:childTnLst>
                    </p:cTn>
                  </p:par>
                </p:childTnLst>
              </p:cTn>
              <p:nextCondLst>
                <p:cond evt="onClick" delay="0">
                  <p:tgtEl>
                    <p:spTgt spid="7680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6807"/>
                </p:tgtEl>
              </p:cMediaNode>
            </p:audio>
            <p:seq concurrent="1" nextAc="seek">
              <p:cTn id="14" restart="whenNotActive" fill="hold" evtFilter="cancelBubble" nodeType="interactiveSeq">
                <p:stCondLst>
                  <p:cond evt="onClick" delay="0">
                    <p:tgtEl>
                      <p:spTgt spid="7680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4272" fill="hold"/>
                                        <p:tgtEl>
                                          <p:spTgt spid="76808"/>
                                        </p:tgtEl>
                                      </p:cBhvr>
                                    </p:cmd>
                                  </p:childTnLst>
                                </p:cTn>
                              </p:par>
                            </p:childTnLst>
                          </p:cTn>
                        </p:par>
                      </p:childTnLst>
                    </p:cTn>
                  </p:par>
                </p:childTnLst>
              </p:cTn>
              <p:nextCondLst>
                <p:cond evt="onClick" delay="0">
                  <p:tgtEl>
                    <p:spTgt spid="76808"/>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7680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243408"/>
            <a:ext cx="8229600" cy="1143000"/>
          </a:xfrm>
        </p:spPr>
        <p:txBody>
          <a:bodyPr/>
          <a:lstStyle/>
          <a:p>
            <a:pPr eaLnBrk="1"/>
            <a:r>
              <a:rPr lang="en-GB" sz="3628" dirty="0"/>
              <a:t>Counter-intuitive Missing Fundamental</a:t>
            </a:r>
          </a:p>
        </p:txBody>
      </p:sp>
      <p:sp>
        <p:nvSpPr>
          <p:cNvPr id="19458" name="Rectangle 3"/>
          <p:cNvSpPr>
            <a:spLocks noGrp="1" noChangeArrowheads="1"/>
          </p:cNvSpPr>
          <p:nvPr>
            <p:ph type="body" idx="1"/>
          </p:nvPr>
        </p:nvSpPr>
        <p:spPr>
          <a:xfrm>
            <a:off x="456481" y="5845321"/>
            <a:ext cx="8043840" cy="645120"/>
          </a:xfrm>
        </p:spPr>
        <p:txBody>
          <a:bodyPr/>
          <a:lstStyle/>
          <a:p>
            <a:pPr eaLnBrk="1">
              <a:lnSpc>
                <a:spcPct val="91000"/>
              </a:lnSpc>
            </a:pPr>
            <a:r>
              <a:rPr lang="en-GB" sz="2177">
                <a:hlinkClick r:id="rId4"/>
              </a:rPr>
              <a:t>http://auditoryneuroscience.com/topics/why-missing-fundamental-stimuli-are-counterintuitive</a:t>
            </a:r>
            <a:endParaRPr lang="en-GB" sz="2177"/>
          </a:p>
        </p:txBody>
      </p:sp>
      <p:pic>
        <p:nvPicPr>
          <p:cNvPr id="19459" name="Picture 5" descr="AlternatingToneComplex"/>
          <p:cNvPicPr>
            <a:picLocks noChangeAspect="1" noChangeArrowheads="1"/>
          </p:cNvPicPr>
          <p:nvPr/>
        </p:nvPicPr>
        <p:blipFill>
          <a:blip r:embed="rId5"/>
          <a:srcRect/>
          <a:stretch>
            <a:fillRect/>
          </a:stretch>
        </p:blipFill>
        <p:spPr bwMode="auto">
          <a:xfrm>
            <a:off x="1566720" y="620688"/>
            <a:ext cx="6140160" cy="4358880"/>
          </a:xfrm>
          <a:prstGeom prst="rect">
            <a:avLst/>
          </a:prstGeom>
          <a:noFill/>
          <a:ln w="9525">
            <a:noFill/>
            <a:miter lim="800000"/>
            <a:headEnd/>
            <a:tailEnd/>
          </a:ln>
        </p:spPr>
      </p:pic>
      <p:pic>
        <p:nvPicPr>
          <p:cNvPr id="94214" name="AlternatingToneComplex.mp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srcRect/>
          <a:stretch>
            <a:fillRect/>
          </a:stretch>
        </p:blipFill>
        <p:spPr bwMode="auto">
          <a:xfrm>
            <a:off x="7837921" y="2579088"/>
            <a:ext cx="603360" cy="603360"/>
          </a:xfrm>
          <a:prstGeom prst="rect">
            <a:avLst/>
          </a:prstGeom>
          <a:noFill/>
          <a:ln w="9525">
            <a:noFill/>
            <a:miter lim="800000"/>
            <a:headEnd/>
            <a:tailEnd/>
          </a:ln>
        </p:spPr>
      </p:pic>
      <p:sp>
        <p:nvSpPr>
          <p:cNvPr id="2" name="TextBox 1">
            <a:extLst>
              <a:ext uri="{FF2B5EF4-FFF2-40B4-BE49-F238E27FC236}">
                <a16:creationId xmlns:a16="http://schemas.microsoft.com/office/drawing/2014/main" id="{B78C9383-D2B9-45A7-B8F2-8BB0F5C5ABD3}"/>
              </a:ext>
            </a:extLst>
          </p:cNvPr>
          <p:cNvSpPr txBox="1"/>
          <p:nvPr/>
        </p:nvSpPr>
        <p:spPr>
          <a:xfrm>
            <a:off x="853873" y="4941168"/>
            <a:ext cx="7246519" cy="954107"/>
          </a:xfrm>
          <a:prstGeom prst="rect">
            <a:avLst/>
          </a:prstGeom>
          <a:noFill/>
        </p:spPr>
        <p:txBody>
          <a:bodyPr wrap="square" rtlCol="0">
            <a:spAutoFit/>
          </a:bodyPr>
          <a:lstStyle/>
          <a:p>
            <a:r>
              <a:rPr lang="en-US" sz="2800" dirty="0"/>
              <a:t>Do you hear this as up-down-up-down </a:t>
            </a:r>
          </a:p>
          <a:p>
            <a:r>
              <a:rPr lang="en-US" sz="2800" dirty="0"/>
              <a:t>or as down-up-down-up ?</a:t>
            </a:r>
            <a:endParaRPr lang="en-HK" sz="2800" dirty="0"/>
          </a:p>
        </p:txBody>
      </p:sp>
    </p:spTree>
    <p:extLst>
      <p:ext uri="{BB962C8B-B14F-4D97-AF65-F5344CB8AC3E}">
        <p14:creationId xmlns:p14="http://schemas.microsoft.com/office/powerpoint/2010/main" val="3656044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42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143" fill="hold"/>
                                        <p:tgtEl>
                                          <p:spTgt spid="94214"/>
                                        </p:tgtEl>
                                      </p:cBhvr>
                                    </p:cmd>
                                  </p:childTnLst>
                                </p:cTn>
                              </p:par>
                            </p:childTnLst>
                          </p:cTn>
                        </p:par>
                      </p:childTnLst>
                    </p:cTn>
                  </p:par>
                </p:childTnLst>
              </p:cTn>
              <p:nextCondLst>
                <p:cond evt="onClick" delay="0">
                  <p:tgtEl>
                    <p:spTgt spid="942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42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9"/>
          <p:cNvPicPr>
            <a:picLocks noChangeAspect="1" noChangeArrowheads="1"/>
          </p:cNvPicPr>
          <p:nvPr/>
        </p:nvPicPr>
        <p:blipFill>
          <a:blip r:embed="rId11"/>
          <a:srcRect/>
          <a:stretch>
            <a:fillRect/>
          </a:stretch>
        </p:blipFill>
        <p:spPr bwMode="auto">
          <a:xfrm>
            <a:off x="1697761" y="816841"/>
            <a:ext cx="7119360" cy="5976000"/>
          </a:xfrm>
          <a:prstGeom prst="rect">
            <a:avLst/>
          </a:prstGeom>
          <a:noFill/>
          <a:ln w="9525">
            <a:noFill/>
            <a:miter lim="800000"/>
            <a:headEnd/>
            <a:tailEnd/>
          </a:ln>
        </p:spPr>
      </p:pic>
      <p:sp>
        <p:nvSpPr>
          <p:cNvPr id="22530" name="Rectangle 2"/>
          <p:cNvSpPr>
            <a:spLocks noGrp="1" noChangeArrowheads="1"/>
          </p:cNvSpPr>
          <p:nvPr>
            <p:ph type="title"/>
          </p:nvPr>
        </p:nvSpPr>
        <p:spPr>
          <a:xfrm>
            <a:off x="228961" y="111241"/>
            <a:ext cx="6248160" cy="956160"/>
          </a:xfrm>
        </p:spPr>
        <p:txBody>
          <a:bodyPr/>
          <a:lstStyle/>
          <a:p>
            <a:pPr algn="l" eaLnBrk="1"/>
            <a:r>
              <a:rPr lang="en-US" sz="2903"/>
              <a:t>The </a:t>
            </a:r>
            <a:r>
              <a:rPr lang="en-GB" sz="2903"/>
              <a:t>Pitch </a:t>
            </a:r>
            <a:r>
              <a:rPr lang="en-US" sz="2903"/>
              <a:t>of “Complex” Sounds (Examples)</a:t>
            </a:r>
          </a:p>
        </p:txBody>
      </p:sp>
      <p:pic>
        <p:nvPicPr>
          <p:cNvPr id="67588" name="ypure.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2"/>
          <a:srcRect/>
          <a:stretch>
            <a:fillRect/>
          </a:stretch>
        </p:blipFill>
        <p:spPr bwMode="auto">
          <a:xfrm>
            <a:off x="4986721" y="919080"/>
            <a:ext cx="303840" cy="305280"/>
          </a:xfrm>
          <a:prstGeom prst="rect">
            <a:avLst/>
          </a:prstGeom>
          <a:noFill/>
          <a:ln w="9525">
            <a:noFill/>
            <a:miter lim="800000"/>
            <a:headEnd/>
            <a:tailEnd/>
          </a:ln>
        </p:spPr>
      </p:pic>
      <p:pic>
        <p:nvPicPr>
          <p:cNvPr id="67589" name="yrin41.wav">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2"/>
          <a:srcRect/>
          <a:stretch>
            <a:fillRect/>
          </a:stretch>
        </p:blipFill>
        <p:spPr bwMode="auto">
          <a:xfrm>
            <a:off x="8172001" y="3729960"/>
            <a:ext cx="305280" cy="305280"/>
          </a:xfrm>
          <a:prstGeom prst="rect">
            <a:avLst/>
          </a:prstGeom>
          <a:noFill/>
          <a:ln w="9525">
            <a:noFill/>
            <a:miter lim="800000"/>
            <a:headEnd/>
            <a:tailEnd/>
          </a:ln>
        </p:spPr>
      </p:pic>
      <p:pic>
        <p:nvPicPr>
          <p:cNvPr id="67590" name="yclicktrain.wav">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2"/>
          <a:srcRect/>
          <a:stretch>
            <a:fillRect/>
          </a:stretch>
        </p:blipFill>
        <p:spPr bwMode="auto">
          <a:xfrm>
            <a:off x="5063041" y="3761640"/>
            <a:ext cx="303840" cy="305280"/>
          </a:xfrm>
          <a:prstGeom prst="rect">
            <a:avLst/>
          </a:prstGeom>
          <a:noFill/>
          <a:ln w="9525">
            <a:noFill/>
            <a:miter lim="800000"/>
            <a:headEnd/>
            <a:tailEnd/>
          </a:ln>
        </p:spPr>
      </p:pic>
      <p:pic>
        <p:nvPicPr>
          <p:cNvPr id="67591" name="yam16bit.wav">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13"/>
          <a:srcRect/>
          <a:stretch>
            <a:fillRect/>
          </a:stretch>
        </p:blipFill>
        <p:spPr bwMode="auto">
          <a:xfrm>
            <a:off x="8084161" y="968040"/>
            <a:ext cx="303840" cy="305280"/>
          </a:xfrm>
          <a:prstGeom prst="rect">
            <a:avLst/>
          </a:prstGeom>
          <a:noFill/>
          <a:ln w="9525">
            <a:noFill/>
            <a:miter lim="800000"/>
            <a:headEnd/>
            <a:tailEnd/>
          </a:ln>
        </p:spPr>
      </p:pic>
    </p:spTree>
    <p:extLst>
      <p:ext uri="{BB962C8B-B14F-4D97-AF65-F5344CB8AC3E}">
        <p14:creationId xmlns:p14="http://schemas.microsoft.com/office/powerpoint/2010/main" val="2535047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758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017" fill="hold"/>
                                        <p:tgtEl>
                                          <p:spTgt spid="67588"/>
                                        </p:tgtEl>
                                      </p:cBhvr>
                                    </p:cmd>
                                  </p:childTnLst>
                                </p:cTn>
                              </p:par>
                            </p:childTnLst>
                          </p:cTn>
                        </p:par>
                      </p:childTnLst>
                    </p:cTn>
                  </p:par>
                </p:childTnLst>
              </p:cTn>
              <p:nextCondLst>
                <p:cond evt="onClick" delay="0">
                  <p:tgtEl>
                    <p:spTgt spid="6758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7588"/>
                </p:tgtEl>
              </p:cMediaNode>
            </p:audio>
            <p:seq concurrent="1" nextAc="seek">
              <p:cTn id="8" restart="whenNotActive" fill="hold" evtFilter="cancelBubble" nodeType="interactiveSeq">
                <p:stCondLst>
                  <p:cond evt="onClick" delay="0">
                    <p:tgtEl>
                      <p:spTgt spid="675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017" fill="hold"/>
                                        <p:tgtEl>
                                          <p:spTgt spid="67589"/>
                                        </p:tgtEl>
                                      </p:cBhvr>
                                    </p:cmd>
                                  </p:childTnLst>
                                </p:cTn>
                              </p:par>
                            </p:childTnLst>
                          </p:cTn>
                        </p:par>
                      </p:childTnLst>
                    </p:cTn>
                  </p:par>
                </p:childTnLst>
              </p:cTn>
              <p:nextCondLst>
                <p:cond evt="onClick" delay="0">
                  <p:tgtEl>
                    <p:spTgt spid="6758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7589"/>
                </p:tgtEl>
              </p:cMediaNode>
            </p:audio>
            <p:seq concurrent="1" nextAc="seek">
              <p:cTn id="14" restart="whenNotActive" fill="hold" evtFilter="cancelBubble" nodeType="interactiveSeq">
                <p:stCondLst>
                  <p:cond evt="onClick" delay="0">
                    <p:tgtEl>
                      <p:spTgt spid="6759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4017" fill="hold"/>
                                        <p:tgtEl>
                                          <p:spTgt spid="67590"/>
                                        </p:tgtEl>
                                      </p:cBhvr>
                                    </p:cmd>
                                  </p:childTnLst>
                                </p:cTn>
                              </p:par>
                            </p:childTnLst>
                          </p:cTn>
                        </p:par>
                      </p:childTnLst>
                    </p:cTn>
                  </p:par>
                </p:childTnLst>
              </p:cTn>
              <p:nextCondLst>
                <p:cond evt="onClick" delay="0">
                  <p:tgtEl>
                    <p:spTgt spid="6759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7590"/>
                </p:tgtEl>
              </p:cMediaNode>
            </p:audio>
            <p:seq concurrent="1" nextAc="seek">
              <p:cTn id="20" restart="whenNotActive" fill="hold" evtFilter="cancelBubble" nodeType="interactiveSeq">
                <p:stCondLst>
                  <p:cond evt="onClick" delay="0">
                    <p:tgtEl>
                      <p:spTgt spid="6759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4017" fill="hold"/>
                                        <p:tgtEl>
                                          <p:spTgt spid="67591"/>
                                        </p:tgtEl>
                                      </p:cBhvr>
                                    </p:cmd>
                                  </p:childTnLst>
                                </p:cTn>
                              </p:par>
                            </p:childTnLst>
                          </p:cTn>
                        </p:par>
                      </p:childTnLst>
                    </p:cTn>
                  </p:par>
                </p:childTnLst>
              </p:cTn>
              <p:nextCondLst>
                <p:cond evt="onClick" delay="0">
                  <p:tgtEl>
                    <p:spTgt spid="6759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6759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305281" y="62281"/>
            <a:ext cx="6248160" cy="832320"/>
          </a:xfrm>
        </p:spPr>
        <p:txBody>
          <a:bodyPr/>
          <a:lstStyle/>
          <a:p>
            <a:pPr eaLnBrk="1"/>
            <a:r>
              <a:rPr lang="en-US" sz="2903"/>
              <a:t>The Periodicity of a Signal is a Major Determinant of its Pitch</a:t>
            </a:r>
          </a:p>
        </p:txBody>
      </p:sp>
      <p:sp>
        <p:nvSpPr>
          <p:cNvPr id="24578" name="Rectangle 3"/>
          <p:cNvSpPr>
            <a:spLocks noGrp="1" noChangeArrowheads="1"/>
          </p:cNvSpPr>
          <p:nvPr>
            <p:ph type="body" idx="1"/>
          </p:nvPr>
        </p:nvSpPr>
        <p:spPr>
          <a:xfrm>
            <a:off x="457921" y="5306761"/>
            <a:ext cx="8043840" cy="734400"/>
          </a:xfrm>
        </p:spPr>
        <p:txBody>
          <a:bodyPr/>
          <a:lstStyle/>
          <a:p>
            <a:pPr eaLnBrk="1">
              <a:lnSpc>
                <a:spcPct val="90000"/>
              </a:lnSpc>
            </a:pPr>
            <a:r>
              <a:rPr lang="en-GB" sz="2177"/>
              <a:t>Iterated rippled noise can be made more or less periodic by increasing or decreasing the number of iterations. The less periodic the signal, the weaker the pitch.</a:t>
            </a:r>
          </a:p>
        </p:txBody>
      </p:sp>
      <p:pic>
        <p:nvPicPr>
          <p:cNvPr id="24579" name="Picture 4"/>
          <p:cNvPicPr>
            <a:picLocks noChangeAspect="1" noChangeArrowheads="1"/>
          </p:cNvPicPr>
          <p:nvPr/>
        </p:nvPicPr>
        <p:blipFill>
          <a:blip r:embed="rId3"/>
          <a:srcRect/>
          <a:stretch>
            <a:fillRect/>
          </a:stretch>
        </p:blipFill>
        <p:spPr bwMode="auto">
          <a:xfrm>
            <a:off x="685441" y="1126441"/>
            <a:ext cx="7486560" cy="3998880"/>
          </a:xfrm>
          <a:prstGeom prst="rect">
            <a:avLst/>
          </a:prstGeom>
          <a:noFill/>
          <a:ln w="9525">
            <a:solidFill>
              <a:schemeClr val="tx1"/>
            </a:solidFill>
            <a:miter lim="800000"/>
            <a:headEnd/>
            <a:tailEnd/>
          </a:ln>
        </p:spPr>
      </p:pic>
      <p:grpSp>
        <p:nvGrpSpPr>
          <p:cNvPr id="65541" name="Group 5"/>
          <p:cNvGrpSpPr>
            <a:grpSpLocks/>
          </p:cNvGrpSpPr>
          <p:nvPr/>
        </p:nvGrpSpPr>
        <p:grpSpPr bwMode="auto">
          <a:xfrm>
            <a:off x="1764001" y="1431720"/>
            <a:ext cx="5463360" cy="3352320"/>
            <a:chOff x="1296" y="1248"/>
            <a:chExt cx="3442" cy="2112"/>
          </a:xfrm>
        </p:grpSpPr>
        <p:grpSp>
          <p:nvGrpSpPr>
            <p:cNvPr id="24581" name="Group 6"/>
            <p:cNvGrpSpPr>
              <a:grpSpLocks/>
            </p:cNvGrpSpPr>
            <p:nvPr/>
          </p:nvGrpSpPr>
          <p:grpSpPr bwMode="auto">
            <a:xfrm>
              <a:off x="1296" y="1248"/>
              <a:ext cx="3442" cy="2112"/>
              <a:chOff x="1296" y="1248"/>
              <a:chExt cx="3442" cy="2112"/>
            </a:xfrm>
          </p:grpSpPr>
          <p:sp>
            <p:nvSpPr>
              <p:cNvPr id="24588" name="Line 7"/>
              <p:cNvSpPr>
                <a:spLocks noChangeShapeType="1"/>
              </p:cNvSpPr>
              <p:nvPr/>
            </p:nvSpPr>
            <p:spPr bwMode="auto">
              <a:xfrm>
                <a:off x="1296" y="1248"/>
                <a:ext cx="0" cy="2016"/>
              </a:xfrm>
              <a:prstGeom prst="line">
                <a:avLst/>
              </a:prstGeom>
              <a:noFill/>
              <a:ln w="19050">
                <a:solidFill>
                  <a:srgbClr val="FF0000"/>
                </a:solidFill>
                <a:prstDash val="sysDot"/>
                <a:round/>
                <a:headEnd/>
                <a:tailEnd/>
              </a:ln>
            </p:spPr>
            <p:txBody>
              <a:bodyPr/>
              <a:lstStyle/>
              <a:p>
                <a:endParaRPr lang="en-US" sz="2903"/>
              </a:p>
            </p:txBody>
          </p:sp>
          <p:sp>
            <p:nvSpPr>
              <p:cNvPr id="24589" name="Line 8"/>
              <p:cNvSpPr>
                <a:spLocks noChangeShapeType="1"/>
              </p:cNvSpPr>
              <p:nvPr/>
            </p:nvSpPr>
            <p:spPr bwMode="auto">
              <a:xfrm>
                <a:off x="1550" y="1248"/>
                <a:ext cx="0" cy="2016"/>
              </a:xfrm>
              <a:prstGeom prst="line">
                <a:avLst/>
              </a:prstGeom>
              <a:noFill/>
              <a:ln w="19050">
                <a:solidFill>
                  <a:srgbClr val="FF0000"/>
                </a:solidFill>
                <a:prstDash val="sysDot"/>
                <a:round/>
                <a:headEnd/>
                <a:tailEnd/>
              </a:ln>
            </p:spPr>
            <p:txBody>
              <a:bodyPr/>
              <a:lstStyle/>
              <a:p>
                <a:endParaRPr lang="en-US" sz="2903"/>
              </a:p>
            </p:txBody>
          </p:sp>
          <p:sp>
            <p:nvSpPr>
              <p:cNvPr id="24590" name="Line 9"/>
              <p:cNvSpPr>
                <a:spLocks noChangeShapeType="1"/>
              </p:cNvSpPr>
              <p:nvPr/>
            </p:nvSpPr>
            <p:spPr bwMode="auto">
              <a:xfrm>
                <a:off x="1817" y="1248"/>
                <a:ext cx="0" cy="2016"/>
              </a:xfrm>
              <a:prstGeom prst="line">
                <a:avLst/>
              </a:prstGeom>
              <a:noFill/>
              <a:ln w="19050">
                <a:solidFill>
                  <a:srgbClr val="FF0000"/>
                </a:solidFill>
                <a:prstDash val="sysDot"/>
                <a:round/>
                <a:headEnd/>
                <a:tailEnd/>
              </a:ln>
            </p:spPr>
            <p:txBody>
              <a:bodyPr/>
              <a:lstStyle/>
              <a:p>
                <a:endParaRPr lang="en-US" sz="2903"/>
              </a:p>
            </p:txBody>
          </p:sp>
          <p:sp>
            <p:nvSpPr>
              <p:cNvPr id="24591" name="Line 10"/>
              <p:cNvSpPr>
                <a:spLocks noChangeShapeType="1"/>
              </p:cNvSpPr>
              <p:nvPr/>
            </p:nvSpPr>
            <p:spPr bwMode="auto">
              <a:xfrm>
                <a:off x="2071" y="1248"/>
                <a:ext cx="0" cy="2016"/>
              </a:xfrm>
              <a:prstGeom prst="line">
                <a:avLst/>
              </a:prstGeom>
              <a:noFill/>
              <a:ln w="19050">
                <a:solidFill>
                  <a:srgbClr val="FF0000"/>
                </a:solidFill>
                <a:prstDash val="sysDot"/>
                <a:round/>
                <a:headEnd/>
                <a:tailEnd/>
              </a:ln>
            </p:spPr>
            <p:txBody>
              <a:bodyPr/>
              <a:lstStyle/>
              <a:p>
                <a:endParaRPr lang="en-US" sz="2903"/>
              </a:p>
            </p:txBody>
          </p:sp>
          <p:sp>
            <p:nvSpPr>
              <p:cNvPr id="24592" name="Line 11"/>
              <p:cNvSpPr>
                <a:spLocks noChangeShapeType="1"/>
              </p:cNvSpPr>
              <p:nvPr/>
            </p:nvSpPr>
            <p:spPr bwMode="auto">
              <a:xfrm>
                <a:off x="2338" y="1248"/>
                <a:ext cx="0" cy="2016"/>
              </a:xfrm>
              <a:prstGeom prst="line">
                <a:avLst/>
              </a:prstGeom>
              <a:noFill/>
              <a:ln w="19050">
                <a:solidFill>
                  <a:srgbClr val="FF0000"/>
                </a:solidFill>
                <a:prstDash val="sysDot"/>
                <a:round/>
                <a:headEnd/>
                <a:tailEnd/>
              </a:ln>
            </p:spPr>
            <p:txBody>
              <a:bodyPr/>
              <a:lstStyle/>
              <a:p>
                <a:endParaRPr lang="en-US" sz="2903"/>
              </a:p>
            </p:txBody>
          </p:sp>
          <p:sp>
            <p:nvSpPr>
              <p:cNvPr id="24593" name="Line 12"/>
              <p:cNvSpPr>
                <a:spLocks noChangeShapeType="1"/>
              </p:cNvSpPr>
              <p:nvPr/>
            </p:nvSpPr>
            <p:spPr bwMode="auto">
              <a:xfrm>
                <a:off x="2592" y="1248"/>
                <a:ext cx="0" cy="2016"/>
              </a:xfrm>
              <a:prstGeom prst="line">
                <a:avLst/>
              </a:prstGeom>
              <a:noFill/>
              <a:ln w="19050">
                <a:solidFill>
                  <a:srgbClr val="FF0000"/>
                </a:solidFill>
                <a:prstDash val="sysDot"/>
                <a:round/>
                <a:headEnd/>
                <a:tailEnd/>
              </a:ln>
            </p:spPr>
            <p:txBody>
              <a:bodyPr/>
              <a:lstStyle/>
              <a:p>
                <a:endParaRPr lang="en-US" sz="2903"/>
              </a:p>
            </p:txBody>
          </p:sp>
          <p:grpSp>
            <p:nvGrpSpPr>
              <p:cNvPr id="24594" name="Group 13"/>
              <p:cNvGrpSpPr>
                <a:grpSpLocks/>
              </p:cNvGrpSpPr>
              <p:nvPr/>
            </p:nvGrpSpPr>
            <p:grpSpPr bwMode="auto">
              <a:xfrm>
                <a:off x="3442" y="1248"/>
                <a:ext cx="1296" cy="2112"/>
                <a:chOff x="3442" y="1152"/>
                <a:chExt cx="1296" cy="2016"/>
              </a:xfrm>
            </p:grpSpPr>
            <p:sp>
              <p:nvSpPr>
                <p:cNvPr id="24595" name="Line 14"/>
                <p:cNvSpPr>
                  <a:spLocks noChangeShapeType="1"/>
                </p:cNvSpPr>
                <p:nvPr/>
              </p:nvSpPr>
              <p:spPr bwMode="auto">
                <a:xfrm>
                  <a:off x="3442" y="1152"/>
                  <a:ext cx="0" cy="2016"/>
                </a:xfrm>
                <a:prstGeom prst="line">
                  <a:avLst/>
                </a:prstGeom>
                <a:noFill/>
                <a:ln w="19050">
                  <a:solidFill>
                    <a:srgbClr val="FF0000"/>
                  </a:solidFill>
                  <a:prstDash val="sysDot"/>
                  <a:round/>
                  <a:headEnd/>
                  <a:tailEnd/>
                </a:ln>
              </p:spPr>
              <p:txBody>
                <a:bodyPr/>
                <a:lstStyle/>
                <a:p>
                  <a:endParaRPr lang="en-US" sz="2903"/>
                </a:p>
              </p:txBody>
            </p:sp>
            <p:sp>
              <p:nvSpPr>
                <p:cNvPr id="24596" name="Line 15"/>
                <p:cNvSpPr>
                  <a:spLocks noChangeShapeType="1"/>
                </p:cNvSpPr>
                <p:nvPr/>
              </p:nvSpPr>
              <p:spPr bwMode="auto">
                <a:xfrm>
                  <a:off x="3696" y="1152"/>
                  <a:ext cx="0" cy="2016"/>
                </a:xfrm>
                <a:prstGeom prst="line">
                  <a:avLst/>
                </a:prstGeom>
                <a:noFill/>
                <a:ln w="19050">
                  <a:solidFill>
                    <a:srgbClr val="FF0000"/>
                  </a:solidFill>
                  <a:prstDash val="sysDot"/>
                  <a:round/>
                  <a:headEnd/>
                  <a:tailEnd/>
                </a:ln>
              </p:spPr>
              <p:txBody>
                <a:bodyPr/>
                <a:lstStyle/>
                <a:p>
                  <a:endParaRPr lang="en-US" sz="2903"/>
                </a:p>
              </p:txBody>
            </p:sp>
            <p:sp>
              <p:nvSpPr>
                <p:cNvPr id="24597" name="Line 16"/>
                <p:cNvSpPr>
                  <a:spLocks noChangeShapeType="1"/>
                </p:cNvSpPr>
                <p:nvPr/>
              </p:nvSpPr>
              <p:spPr bwMode="auto">
                <a:xfrm>
                  <a:off x="3963" y="1152"/>
                  <a:ext cx="0" cy="2016"/>
                </a:xfrm>
                <a:prstGeom prst="line">
                  <a:avLst/>
                </a:prstGeom>
                <a:noFill/>
                <a:ln w="19050">
                  <a:solidFill>
                    <a:srgbClr val="FF0000"/>
                  </a:solidFill>
                  <a:prstDash val="sysDot"/>
                  <a:round/>
                  <a:headEnd/>
                  <a:tailEnd/>
                </a:ln>
              </p:spPr>
              <p:txBody>
                <a:bodyPr/>
                <a:lstStyle/>
                <a:p>
                  <a:endParaRPr lang="en-US" sz="2903"/>
                </a:p>
              </p:txBody>
            </p:sp>
            <p:sp>
              <p:nvSpPr>
                <p:cNvPr id="24598" name="Line 17"/>
                <p:cNvSpPr>
                  <a:spLocks noChangeShapeType="1"/>
                </p:cNvSpPr>
                <p:nvPr/>
              </p:nvSpPr>
              <p:spPr bwMode="auto">
                <a:xfrm>
                  <a:off x="4217" y="1152"/>
                  <a:ext cx="0" cy="2016"/>
                </a:xfrm>
                <a:prstGeom prst="line">
                  <a:avLst/>
                </a:prstGeom>
                <a:noFill/>
                <a:ln w="19050">
                  <a:solidFill>
                    <a:srgbClr val="FF0000"/>
                  </a:solidFill>
                  <a:prstDash val="sysDot"/>
                  <a:round/>
                  <a:headEnd/>
                  <a:tailEnd/>
                </a:ln>
              </p:spPr>
              <p:txBody>
                <a:bodyPr/>
                <a:lstStyle/>
                <a:p>
                  <a:endParaRPr lang="en-US" sz="2903"/>
                </a:p>
              </p:txBody>
            </p:sp>
            <p:sp>
              <p:nvSpPr>
                <p:cNvPr id="24599" name="Line 18"/>
                <p:cNvSpPr>
                  <a:spLocks noChangeShapeType="1"/>
                </p:cNvSpPr>
                <p:nvPr/>
              </p:nvSpPr>
              <p:spPr bwMode="auto">
                <a:xfrm>
                  <a:off x="4484" y="1152"/>
                  <a:ext cx="0" cy="2016"/>
                </a:xfrm>
                <a:prstGeom prst="line">
                  <a:avLst/>
                </a:prstGeom>
                <a:noFill/>
                <a:ln w="19050">
                  <a:solidFill>
                    <a:srgbClr val="FF0000"/>
                  </a:solidFill>
                  <a:prstDash val="sysDot"/>
                  <a:round/>
                  <a:headEnd/>
                  <a:tailEnd/>
                </a:ln>
              </p:spPr>
              <p:txBody>
                <a:bodyPr/>
                <a:lstStyle/>
                <a:p>
                  <a:endParaRPr lang="en-US" sz="2903"/>
                </a:p>
              </p:txBody>
            </p:sp>
            <p:sp>
              <p:nvSpPr>
                <p:cNvPr id="24600" name="Line 19"/>
                <p:cNvSpPr>
                  <a:spLocks noChangeShapeType="1"/>
                </p:cNvSpPr>
                <p:nvPr/>
              </p:nvSpPr>
              <p:spPr bwMode="auto">
                <a:xfrm>
                  <a:off x="4738" y="1152"/>
                  <a:ext cx="0" cy="2016"/>
                </a:xfrm>
                <a:prstGeom prst="line">
                  <a:avLst/>
                </a:prstGeom>
                <a:noFill/>
                <a:ln w="19050">
                  <a:solidFill>
                    <a:srgbClr val="FF0000"/>
                  </a:solidFill>
                  <a:prstDash val="sysDot"/>
                  <a:round/>
                  <a:headEnd/>
                  <a:tailEnd/>
                </a:ln>
              </p:spPr>
              <p:txBody>
                <a:bodyPr/>
                <a:lstStyle/>
                <a:p>
                  <a:endParaRPr lang="en-US" sz="2903"/>
                </a:p>
              </p:txBody>
            </p:sp>
          </p:grpSp>
        </p:grpSp>
        <p:grpSp>
          <p:nvGrpSpPr>
            <p:cNvPr id="24582" name="Group 20"/>
            <p:cNvGrpSpPr>
              <a:grpSpLocks/>
            </p:cNvGrpSpPr>
            <p:nvPr/>
          </p:nvGrpSpPr>
          <p:grpSpPr bwMode="auto">
            <a:xfrm>
              <a:off x="1322" y="2196"/>
              <a:ext cx="216" cy="304"/>
              <a:chOff x="1322" y="2196"/>
              <a:chExt cx="216" cy="304"/>
            </a:xfrm>
          </p:grpSpPr>
          <p:sp>
            <p:nvSpPr>
              <p:cNvPr id="65557" name="Line 21"/>
              <p:cNvSpPr>
                <a:spLocks noChangeShapeType="1"/>
              </p:cNvSpPr>
              <p:nvPr/>
            </p:nvSpPr>
            <p:spPr bwMode="auto">
              <a:xfrm>
                <a:off x="1330" y="2229"/>
                <a:ext cx="192" cy="0"/>
              </a:xfrm>
              <a:prstGeom prst="line">
                <a:avLst/>
              </a:prstGeom>
              <a:noFill/>
              <a:ln w="9525">
                <a:solidFill>
                  <a:srgbClr val="FF0000"/>
                </a:solidFill>
                <a:round/>
                <a:headEnd type="triangle" w="med" len="med"/>
                <a:tailEnd type="triangle" w="med" len="med"/>
              </a:ln>
              <a:effectLst>
                <a:outerShdw dist="35921" dir="2700000" algn="ctr" rotWithShape="0">
                  <a:schemeClr val="bg2"/>
                </a:outerShdw>
              </a:effectLst>
            </p:spPr>
            <p:txBody>
              <a:bodyPr/>
              <a:lstStyle/>
              <a:p>
                <a:pPr hangingPunct="0">
                  <a:lnSpc>
                    <a:spcPct val="93000"/>
                  </a:lnSpc>
                  <a:buClr>
                    <a:srgbClr val="000000"/>
                  </a:buClr>
                  <a:buSzPct val="100000"/>
                  <a:buFont typeface="Times New Roman" panose="02020603050405020304" pitchFamily="18" charset="0"/>
                  <a:buNone/>
                  <a:defRPr/>
                </a:pPr>
                <a:endParaRPr lang="en-GB" sz="2903">
                  <a:cs typeface="+mn-cs"/>
                </a:endParaRPr>
              </a:p>
            </p:txBody>
          </p:sp>
          <p:sp>
            <p:nvSpPr>
              <p:cNvPr id="24587" name="Text Box 22"/>
              <p:cNvSpPr txBox="1">
                <a:spLocks noChangeArrowheads="1"/>
              </p:cNvSpPr>
              <p:nvPr/>
            </p:nvSpPr>
            <p:spPr bwMode="auto">
              <a:xfrm>
                <a:off x="1322" y="2196"/>
                <a:ext cx="216" cy="304"/>
              </a:xfrm>
              <a:prstGeom prst="rect">
                <a:avLst/>
              </a:prstGeom>
              <a:noFill/>
              <a:ln w="9525">
                <a:noFill/>
                <a:miter lim="800000"/>
                <a:headEnd/>
                <a:tailEnd/>
              </a:ln>
            </p:spPr>
            <p:txBody>
              <a:bodyPr wrap="none" lIns="91429" tIns="45714" rIns="91429" bIns="45714">
                <a:spAutoFit/>
              </a:bodyPr>
              <a:lstStyle/>
              <a:p>
                <a:pPr defTabSz="449287">
                  <a:lnSpc>
                    <a:spcPct val="90000"/>
                  </a:lnSpc>
                  <a:spcBef>
                    <a:spcPct val="20000"/>
                  </a:spcBef>
                  <a:buSzPct val="90000"/>
                </a:pPr>
                <a:r>
                  <a:rPr lang="en-GB" sz="2812">
                    <a:solidFill>
                      <a:srgbClr val="FF0000"/>
                    </a:solidFill>
                    <a:latin typeface="Tahoma" pitchFamily="34" charset="0"/>
                    <a:sym typeface="Symbol" pitchFamily="18" charset="2"/>
                  </a:rPr>
                  <a:t></a:t>
                </a:r>
                <a:endParaRPr lang="en-GB" sz="2812">
                  <a:solidFill>
                    <a:srgbClr val="FF0000"/>
                  </a:solidFill>
                  <a:latin typeface="Tahoma" pitchFamily="34" charset="0"/>
                </a:endParaRPr>
              </a:p>
            </p:txBody>
          </p:sp>
        </p:grpSp>
        <p:grpSp>
          <p:nvGrpSpPr>
            <p:cNvPr id="24583" name="Group 23"/>
            <p:cNvGrpSpPr>
              <a:grpSpLocks/>
            </p:cNvGrpSpPr>
            <p:nvPr/>
          </p:nvGrpSpPr>
          <p:grpSpPr bwMode="auto">
            <a:xfrm>
              <a:off x="3456" y="2195"/>
              <a:ext cx="216" cy="304"/>
              <a:chOff x="1322" y="2196"/>
              <a:chExt cx="216" cy="304"/>
            </a:xfrm>
          </p:grpSpPr>
          <p:sp>
            <p:nvSpPr>
              <p:cNvPr id="65560" name="Line 24"/>
              <p:cNvSpPr>
                <a:spLocks noChangeShapeType="1"/>
              </p:cNvSpPr>
              <p:nvPr/>
            </p:nvSpPr>
            <p:spPr bwMode="auto">
              <a:xfrm>
                <a:off x="1330" y="2229"/>
                <a:ext cx="192" cy="0"/>
              </a:xfrm>
              <a:prstGeom prst="line">
                <a:avLst/>
              </a:prstGeom>
              <a:noFill/>
              <a:ln w="9525">
                <a:solidFill>
                  <a:srgbClr val="FF0000"/>
                </a:solidFill>
                <a:round/>
                <a:headEnd type="triangle" w="med" len="med"/>
                <a:tailEnd type="triangle" w="med" len="med"/>
              </a:ln>
              <a:effectLst>
                <a:outerShdw dist="35921" dir="2700000" algn="ctr" rotWithShape="0">
                  <a:schemeClr val="bg2"/>
                </a:outerShdw>
              </a:effectLst>
            </p:spPr>
            <p:txBody>
              <a:bodyPr/>
              <a:lstStyle/>
              <a:p>
                <a:pPr hangingPunct="0">
                  <a:lnSpc>
                    <a:spcPct val="93000"/>
                  </a:lnSpc>
                  <a:buClr>
                    <a:srgbClr val="000000"/>
                  </a:buClr>
                  <a:buSzPct val="100000"/>
                  <a:buFont typeface="Times New Roman" panose="02020603050405020304" pitchFamily="18" charset="0"/>
                  <a:buNone/>
                  <a:defRPr/>
                </a:pPr>
                <a:endParaRPr lang="en-GB" sz="2903">
                  <a:cs typeface="+mn-cs"/>
                </a:endParaRPr>
              </a:p>
            </p:txBody>
          </p:sp>
          <p:sp>
            <p:nvSpPr>
              <p:cNvPr id="24585" name="Text Box 25"/>
              <p:cNvSpPr txBox="1">
                <a:spLocks noChangeArrowheads="1"/>
              </p:cNvSpPr>
              <p:nvPr/>
            </p:nvSpPr>
            <p:spPr bwMode="auto">
              <a:xfrm>
                <a:off x="1322" y="2196"/>
                <a:ext cx="216" cy="304"/>
              </a:xfrm>
              <a:prstGeom prst="rect">
                <a:avLst/>
              </a:prstGeom>
              <a:noFill/>
              <a:ln w="9525">
                <a:noFill/>
                <a:miter lim="800000"/>
                <a:headEnd/>
                <a:tailEnd/>
              </a:ln>
            </p:spPr>
            <p:txBody>
              <a:bodyPr wrap="none" lIns="91429" tIns="45714" rIns="91429" bIns="45714">
                <a:spAutoFit/>
              </a:bodyPr>
              <a:lstStyle/>
              <a:p>
                <a:pPr defTabSz="449287">
                  <a:lnSpc>
                    <a:spcPct val="90000"/>
                  </a:lnSpc>
                  <a:spcBef>
                    <a:spcPct val="20000"/>
                  </a:spcBef>
                  <a:buSzPct val="90000"/>
                </a:pPr>
                <a:r>
                  <a:rPr lang="en-GB" sz="2812">
                    <a:solidFill>
                      <a:srgbClr val="FF0000"/>
                    </a:solidFill>
                    <a:latin typeface="Tahoma" pitchFamily="34" charset="0"/>
                    <a:sym typeface="Symbol" pitchFamily="18" charset="2"/>
                  </a:rPr>
                  <a:t></a:t>
                </a:r>
                <a:endParaRPr lang="en-GB" sz="2812">
                  <a:solidFill>
                    <a:srgbClr val="FF0000"/>
                  </a:solidFill>
                  <a:latin typeface="Tahoma" pitchFamily="34" charset="0"/>
                </a:endParaRPr>
              </a:p>
            </p:txBody>
          </p:sp>
        </p:grpSp>
      </p:grpSp>
    </p:spTree>
    <p:extLst>
      <p:ext uri="{BB962C8B-B14F-4D97-AF65-F5344CB8AC3E}">
        <p14:creationId xmlns:p14="http://schemas.microsoft.com/office/powerpoint/2010/main" val="2561466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additive="base">
                                        <p:cTn id="7" dur="500" fill="hold"/>
                                        <p:tgtEl>
                                          <p:spTgt spid="65541"/>
                                        </p:tgtEl>
                                        <p:attrNameLst>
                                          <p:attrName>ppt_x</p:attrName>
                                        </p:attrNameLst>
                                      </p:cBhvr>
                                      <p:tavLst>
                                        <p:tav tm="0">
                                          <p:val>
                                            <p:strVal val="#ppt_x"/>
                                          </p:val>
                                        </p:tav>
                                        <p:tav tm="100000">
                                          <p:val>
                                            <p:strVal val="#ppt_x"/>
                                          </p:val>
                                        </p:tav>
                                      </p:tavLst>
                                    </p:anim>
                                    <p:anim calcmode="lin" valueType="num">
                                      <p:cBhvr additive="base">
                                        <p:cTn id="8"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04800" y="82550"/>
            <a:ext cx="4876800" cy="831850"/>
          </a:xfrm>
        </p:spPr>
        <p:txBody>
          <a:bodyPr/>
          <a:lstStyle/>
          <a:p>
            <a:pPr eaLnBrk="1" hangingPunct="1"/>
            <a:r>
              <a:rPr lang="en-US" altLang="en-US" sz="3600"/>
              <a:t>Periodicity Maps in the Midbrain?</a:t>
            </a:r>
            <a:endParaRPr lang="en-GB" altLang="en-US" sz="3600"/>
          </a:p>
        </p:txBody>
      </p:sp>
      <p:sp>
        <p:nvSpPr>
          <p:cNvPr id="56323" name="Rectangle 3"/>
          <p:cNvSpPr>
            <a:spLocks noGrp="1" noChangeArrowheads="1"/>
          </p:cNvSpPr>
          <p:nvPr>
            <p:ph type="body" idx="1"/>
          </p:nvPr>
        </p:nvSpPr>
        <p:spPr>
          <a:xfrm>
            <a:off x="228600" y="990600"/>
            <a:ext cx="5029200" cy="2438400"/>
          </a:xfrm>
        </p:spPr>
        <p:txBody>
          <a:bodyPr/>
          <a:lstStyle/>
          <a:p>
            <a:pPr marL="0" indent="0" eaLnBrk="1" hangingPunct="1">
              <a:lnSpc>
                <a:spcPct val="90000"/>
              </a:lnSpc>
              <a:buFontTx/>
              <a:buNone/>
            </a:pPr>
            <a:r>
              <a:rPr lang="en-US" altLang="en-US" sz="1800"/>
              <a:t>Neurons in the midbrain or above show much less phase locking to AM than neurons in the brainstem.</a:t>
            </a:r>
          </a:p>
          <a:p>
            <a:pPr marL="0" indent="0" eaLnBrk="1" hangingPunct="1">
              <a:lnSpc>
                <a:spcPct val="90000"/>
              </a:lnSpc>
              <a:buFontTx/>
              <a:buNone/>
            </a:pPr>
            <a:r>
              <a:rPr lang="en-US" altLang="en-US" sz="1800"/>
              <a:t>Transition from a </a:t>
            </a:r>
            <a:r>
              <a:rPr lang="en-US" altLang="en-US" sz="1800" i="1"/>
              <a:t>timing</a:t>
            </a:r>
            <a:r>
              <a:rPr lang="en-US" altLang="en-US" sz="1800"/>
              <a:t> to a </a:t>
            </a:r>
            <a:r>
              <a:rPr lang="en-US" altLang="en-US" sz="1800" i="1"/>
              <a:t>rate </a:t>
            </a:r>
            <a:r>
              <a:rPr lang="en-US" altLang="en-US" sz="1800"/>
              <a:t>code. </a:t>
            </a:r>
          </a:p>
          <a:p>
            <a:pPr marL="0" indent="0" eaLnBrk="1" hangingPunct="1">
              <a:lnSpc>
                <a:spcPct val="90000"/>
              </a:lnSpc>
              <a:buFontTx/>
              <a:buNone/>
            </a:pPr>
            <a:r>
              <a:rPr lang="en-US" altLang="en-US" sz="1800"/>
              <a:t>Some neurons have </a:t>
            </a:r>
            <a:r>
              <a:rPr lang="en-US" altLang="en-US" sz="1800" i="1"/>
              <a:t>bandpass</a:t>
            </a:r>
            <a:r>
              <a:rPr lang="en-US" altLang="en-US" sz="1800"/>
              <a:t> </a:t>
            </a:r>
            <a:r>
              <a:rPr lang="en-US" altLang="en-US" sz="1800" i="1"/>
              <a:t>MTFs </a:t>
            </a:r>
            <a:r>
              <a:rPr lang="en-US" altLang="en-US" sz="1800"/>
              <a:t>and exhibit “best modulation frequencies” (BMFs).</a:t>
            </a:r>
          </a:p>
          <a:p>
            <a:pPr marL="0" indent="0" eaLnBrk="1" hangingPunct="1">
              <a:lnSpc>
                <a:spcPct val="90000"/>
              </a:lnSpc>
              <a:buFontTx/>
              <a:buNone/>
            </a:pPr>
            <a:r>
              <a:rPr lang="en-US" altLang="en-US" sz="1800"/>
              <a:t>Topographic maps of BMF may exist within isofrequency laminae of the ICc, (“periodotopy”).</a:t>
            </a:r>
            <a:endParaRPr lang="en-GB" altLang="en-US" sz="1800"/>
          </a:p>
        </p:txBody>
      </p:sp>
      <p:pic>
        <p:nvPicPr>
          <p:cNvPr id="56324" name="Picture 4" descr="ICcPeriodot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05200"/>
            <a:ext cx="8789988" cy="3189288"/>
          </a:xfrm>
          <a:prstGeom prst="rect">
            <a:avLst/>
          </a:prstGeom>
          <a:solidFill>
            <a:schemeClr val="bg1"/>
          </a:solidFill>
          <a:ln w="9525">
            <a:solidFill>
              <a:schemeClr val="tx1"/>
            </a:solidFill>
            <a:miter lim="800000"/>
            <a:headEnd/>
            <a:tailEnd/>
          </a:ln>
        </p:spPr>
      </p:pic>
      <p:pic>
        <p:nvPicPr>
          <p:cNvPr id="56325" name="Picture 5" descr="ICcTonotopicLay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838200"/>
            <a:ext cx="3429000" cy="256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44450"/>
            <a:ext cx="8229600" cy="1143000"/>
          </a:xfrm>
        </p:spPr>
        <p:txBody>
          <a:bodyPr/>
          <a:lstStyle/>
          <a:p>
            <a:pPr eaLnBrk="1" hangingPunct="1"/>
            <a:r>
              <a:rPr lang="en-GB" altLang="en-US"/>
              <a:t>Periodotopic maps via fMRI</a:t>
            </a:r>
          </a:p>
        </p:txBody>
      </p:sp>
      <p:sp>
        <p:nvSpPr>
          <p:cNvPr id="58371" name="Rectangle 3"/>
          <p:cNvSpPr>
            <a:spLocks noGrp="1" noChangeArrowheads="1"/>
          </p:cNvSpPr>
          <p:nvPr>
            <p:ph type="body" idx="1"/>
          </p:nvPr>
        </p:nvSpPr>
        <p:spPr>
          <a:xfrm>
            <a:off x="5003800" y="1125538"/>
            <a:ext cx="3635375" cy="4476750"/>
          </a:xfrm>
        </p:spPr>
        <p:txBody>
          <a:bodyPr/>
          <a:lstStyle/>
          <a:p>
            <a:pPr eaLnBrk="1" hangingPunct="1">
              <a:lnSpc>
                <a:spcPct val="80000"/>
              </a:lnSpc>
            </a:pPr>
            <a:r>
              <a:rPr lang="en-GB" altLang="en-US" sz="2000"/>
              <a:t>Baumann et al Nat Neurosci 2011 described periodotopic maps in monkey IC obtained with fMRI.</a:t>
            </a:r>
          </a:p>
          <a:p>
            <a:pPr eaLnBrk="1" hangingPunct="1">
              <a:lnSpc>
                <a:spcPct val="80000"/>
              </a:lnSpc>
            </a:pPr>
            <a:r>
              <a:rPr lang="en-GB" altLang="en-US" sz="2000"/>
              <a:t>They used stimuli from 0.5 Hz (infra-pitch) to 512 Hz (mid-range pitch).</a:t>
            </a:r>
          </a:p>
          <a:p>
            <a:pPr eaLnBrk="1" hangingPunct="1">
              <a:lnSpc>
                <a:spcPct val="80000"/>
              </a:lnSpc>
            </a:pPr>
            <a:r>
              <a:rPr lang="en-GB" altLang="en-US" sz="2000"/>
              <a:t>Their sample size is quite small (3 animals – false positive?)</a:t>
            </a:r>
          </a:p>
          <a:p>
            <a:pPr eaLnBrk="1" hangingPunct="1">
              <a:lnSpc>
                <a:spcPct val="80000"/>
              </a:lnSpc>
            </a:pPr>
            <a:r>
              <a:rPr lang="en-GB" altLang="en-US" sz="2000"/>
              <a:t>The observed orientation of their periodotopic map (medio-dorsal to latero-ventral for high to low) appears to </a:t>
            </a:r>
            <a:r>
              <a:rPr lang="en-GB" altLang="en-US" sz="2000" i="1"/>
              <a:t>differ </a:t>
            </a:r>
            <a:r>
              <a:rPr lang="en-GB" altLang="en-US" sz="2000"/>
              <a:t>from that described by Schreiner &amp; Langner (1988) in the cat (predimonantly caudal to rostral)</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474345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157788"/>
            <a:ext cx="47148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457200" y="274638"/>
            <a:ext cx="8228013" cy="1141412"/>
          </a:xfrm>
          <a:prstGeom prst="rect">
            <a:avLst/>
          </a:prstGeom>
          <a:noFill/>
          <a:ln>
            <a:noFill/>
          </a:ln>
        </p:spPr>
        <p:txBody>
          <a:bodyPr lIns="0" tIns="0" rIns="0" bIns="0" anchor="ctr"/>
          <a:lstStyle/>
          <a:p>
            <a:pPr algn="ctr" fontAlgn="auto">
              <a:spcBef>
                <a:spcPts val="0"/>
              </a:spcBef>
              <a:spcAft>
                <a:spcPts val="0"/>
              </a:spcAft>
              <a:defRPr/>
            </a:pPr>
            <a:r>
              <a:rPr lang="en-US" sz="4400" spc="-1">
                <a:solidFill>
                  <a:srgbClr val="000000"/>
                </a:solidFill>
                <a:uFill>
                  <a:solidFill>
                    <a:srgbClr val="FFFFFF"/>
                  </a:solidFill>
                </a:uFill>
                <a:latin typeface="Arial"/>
                <a:cs typeface="+mn-cs"/>
              </a:rPr>
              <a:t>Tonotopy in Inferior Colliculus</a:t>
            </a:r>
            <a:endParaRPr lang="en-US" spc="-1">
              <a:solidFill>
                <a:srgbClr val="000000"/>
              </a:solidFill>
              <a:uFill>
                <a:solidFill>
                  <a:srgbClr val="FFFFFF"/>
                </a:solidFill>
              </a:uFill>
              <a:latin typeface="Calibri"/>
              <a:cs typeface="+mn-cs"/>
            </a:endParaRPr>
          </a:p>
        </p:txBody>
      </p:sp>
      <p:pic>
        <p:nvPicPr>
          <p:cNvPr id="696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431925"/>
            <a:ext cx="974407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2156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190625"/>
            <a:ext cx="8639175"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57200" y="274638"/>
            <a:ext cx="8228013" cy="1141412"/>
          </a:xfrm>
          <a:prstGeom prst="rect">
            <a:avLst/>
          </a:prstGeom>
          <a:noFill/>
          <a:ln>
            <a:noFill/>
          </a:ln>
        </p:spPr>
        <p:txBody>
          <a:bodyPr lIns="0" tIns="0" rIns="0" bIns="0" anchor="ctr"/>
          <a:lstStyle>
            <a:lvl1pPr marL="0" marR="0" indent="0" algn="ctr" rtl="0" hangingPunct="1">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4400" b="0" i="0" u="none" strike="noStrike" baseline="0">
                <a:ln>
                  <a:noFill/>
                </a:ln>
                <a:solidFill>
                  <a:srgbClr val="000000"/>
                </a:solidFill>
                <a:latin typeface="Arial" pitchFamily="34"/>
                <a:cs typeface="Arial" pitchFamily="34"/>
              </a:defRPr>
            </a:lvl1pPr>
          </a:lstStyle>
          <a:p>
            <a:pPr fontAlgn="auto">
              <a:defRPr/>
            </a:pPr>
            <a:r>
              <a:rPr altLang="en-US" sz="3600" kern="0" dirty="0"/>
              <a:t>3 Flavours of (Quasi-)Periodic Sounds</a:t>
            </a:r>
          </a:p>
        </p:txBody>
      </p:sp>
      <p:pic>
        <p:nvPicPr>
          <p:cNvPr id="4" name="anIRN">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7950" y="482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ClickTrain">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22238" y="1649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SAMN">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14300" y="31416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47198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9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94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944"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1196975"/>
            <a:ext cx="8229600" cy="1143000"/>
          </a:xfrm>
        </p:spPr>
        <p:txBody>
          <a:bodyPr/>
          <a:lstStyle/>
          <a:p>
            <a:pPr eaLnBrk="1" hangingPunct="1"/>
            <a:r>
              <a:rPr lang="en-GB" altLang="en-US"/>
              <a:t>Sound wave propagation</a:t>
            </a:r>
          </a:p>
        </p:txBody>
      </p:sp>
      <p:pic>
        <p:nvPicPr>
          <p:cNvPr id="142340" name="wavePropagation.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755650" y="2924175"/>
            <a:ext cx="74295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625" fill="hold"/>
                                        <p:tgtEl>
                                          <p:spTgt spid="1423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42340"/>
                </p:tgtEl>
              </p:cMediaNode>
            </p:video>
            <p:seq concurrent="1" nextAc="seek">
              <p:cTn id="8" restart="whenNotActive" fill="hold" evtFilter="cancelBubble" nodeType="interactiveSeq">
                <p:stCondLst>
                  <p:cond evt="onClick" delay="0">
                    <p:tgtEl>
                      <p:spTgt spid="14234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42340"/>
                                        </p:tgtEl>
                                      </p:cBhvr>
                                    </p:cmd>
                                  </p:childTnLst>
                                </p:cTn>
                              </p:par>
                            </p:childTnLst>
                          </p:cTn>
                        </p:par>
                      </p:childTnLst>
                    </p:cTn>
                  </p:par>
                </p:childTnLst>
              </p:cTn>
              <p:nextCondLst>
                <p:cond evt="onClick" delay="0">
                  <p:tgtEl>
                    <p:spTgt spid="142340"/>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extShape 1"/>
          <p:cNvSpPr txBox="1"/>
          <p:nvPr/>
        </p:nvSpPr>
        <p:spPr>
          <a:xfrm>
            <a:off x="457200" y="-278234"/>
            <a:ext cx="8228013" cy="1141412"/>
          </a:xfrm>
          <a:prstGeom prst="rect">
            <a:avLst/>
          </a:prstGeom>
          <a:noFill/>
          <a:ln>
            <a:noFill/>
          </a:ln>
        </p:spPr>
        <p:txBody>
          <a:bodyPr lIns="90000" tIns="46800" rIns="90000" bIns="46800" anchor="ctr"/>
          <a:lstStyle/>
          <a:p>
            <a:pPr algn="ctr" fontAlgn="auto">
              <a:spcBef>
                <a:spcPts val="0"/>
              </a:spcBef>
              <a:spcAft>
                <a:spcPts val="0"/>
              </a:spcAft>
              <a:defRPr/>
            </a:pPr>
            <a:r>
              <a:rPr lang="en-US" sz="4400" spc="-1">
                <a:solidFill>
                  <a:srgbClr val="000000"/>
                </a:solidFill>
                <a:uFill>
                  <a:solidFill>
                    <a:srgbClr val="FFFFFF"/>
                  </a:solidFill>
                </a:uFill>
                <a:latin typeface="Arial"/>
                <a:cs typeface="+mn-cs"/>
              </a:rPr>
              <a:t>Periodotopy in IC?</a:t>
            </a:r>
            <a:endParaRPr lang="en-US" spc="-1">
              <a:solidFill>
                <a:srgbClr val="000000"/>
              </a:solidFill>
              <a:uFill>
                <a:solidFill>
                  <a:srgbClr val="FFFFFF"/>
                </a:solidFill>
              </a:uFill>
              <a:latin typeface="Calibri"/>
              <a:cs typeface="+mn-cs"/>
            </a:endParaRPr>
          </a:p>
        </p:txBody>
      </p:sp>
      <p:pic>
        <p:nvPicPr>
          <p:cNvPr id="7168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656803"/>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95736" y="6309320"/>
            <a:ext cx="6776214" cy="461665"/>
          </a:xfrm>
          <a:prstGeom prst="rect">
            <a:avLst/>
          </a:prstGeom>
          <a:noFill/>
        </p:spPr>
        <p:txBody>
          <a:bodyPr wrap="none" rtlCol="0">
            <a:spAutoFit/>
          </a:bodyPr>
          <a:lstStyle/>
          <a:p>
            <a:r>
              <a:rPr lang="en-GB" sz="2400" dirty="0"/>
              <a:t>Schnupp et al (2015) Frontiers in Neural Circuits</a:t>
            </a:r>
          </a:p>
        </p:txBody>
      </p:sp>
    </p:spTree>
    <p:extLst>
      <p:ext uri="{BB962C8B-B14F-4D97-AF65-F5344CB8AC3E}">
        <p14:creationId xmlns:p14="http://schemas.microsoft.com/office/powerpoint/2010/main" val="31236376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GB" altLang="en-US" sz="3200"/>
              <a:t>Auditory cortex of Ferret (A), Cat (B) and Macaque Monkey (C)</a:t>
            </a:r>
          </a:p>
        </p:txBody>
      </p:sp>
      <p:pic>
        <p:nvPicPr>
          <p:cNvPr id="60419" name="Picture 4" descr="AuditoryNeurosciFig2-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238" y="1557338"/>
            <a:ext cx="96139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5"/>
          <p:cNvSpPr txBox="1">
            <a:spLocks noChangeArrowheads="1"/>
          </p:cNvSpPr>
          <p:nvPr/>
        </p:nvSpPr>
        <p:spPr bwMode="auto">
          <a:xfrm>
            <a:off x="1392238" y="6056313"/>
            <a:ext cx="7212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hangingPunct="1">
              <a:spcBef>
                <a:spcPct val="0"/>
              </a:spcBef>
              <a:buFontTx/>
              <a:buNone/>
            </a:pPr>
            <a:r>
              <a:rPr lang="en-GB" altLang="en-US" sz="2000">
                <a:solidFill>
                  <a:schemeClr val="tx2"/>
                </a:solidFill>
              </a:rPr>
              <a:t>Figure 2-18 of Schnupp, Nelken, King “Auditory Neuroscience”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50825" y="404813"/>
            <a:ext cx="2251075" cy="1563687"/>
          </a:xfrm>
        </p:spPr>
        <p:txBody>
          <a:bodyPr/>
          <a:lstStyle/>
          <a:p>
            <a:pPr eaLnBrk="1" hangingPunct="1"/>
            <a:r>
              <a:rPr lang="en-GB" altLang="en-US" sz="3200"/>
              <a:t>A pitch area in primates?</a:t>
            </a:r>
            <a:endParaRPr lang="en-US" altLang="en-US" sz="3200"/>
          </a:p>
        </p:txBody>
      </p:sp>
      <p:sp>
        <p:nvSpPr>
          <p:cNvPr id="61443" name="Rectangle 3"/>
          <p:cNvSpPr>
            <a:spLocks noGrp="1" noChangeArrowheads="1"/>
          </p:cNvSpPr>
          <p:nvPr>
            <p:ph type="body" idx="1"/>
          </p:nvPr>
        </p:nvSpPr>
        <p:spPr>
          <a:xfrm>
            <a:off x="250825" y="2060575"/>
            <a:ext cx="2520950" cy="4035425"/>
          </a:xfrm>
        </p:spPr>
        <p:txBody>
          <a:bodyPr/>
          <a:lstStyle/>
          <a:p>
            <a:pPr eaLnBrk="1" hangingPunct="1"/>
            <a:endParaRPr lang="en-GB" altLang="en-US" sz="2200"/>
          </a:p>
          <a:p>
            <a:pPr eaLnBrk="1" hangingPunct="1"/>
            <a:r>
              <a:rPr lang="en-GB" altLang="en-US" sz="2200"/>
              <a:t>In marmoset, Pitch sensitive neurons are most commonly found on the boundary between fields A1 and R.</a:t>
            </a:r>
          </a:p>
          <a:p>
            <a:pPr eaLnBrk="1" hangingPunct="1"/>
            <a:r>
              <a:rPr lang="en-GB" altLang="en-US" sz="2200"/>
              <a:t>Fig 2 of Bendor &amp; Wang, </a:t>
            </a:r>
            <a:r>
              <a:rPr lang="en-GB" altLang="en-US" sz="2200" i="1"/>
              <a:t>Nature 2005</a:t>
            </a:r>
            <a:endParaRPr lang="en-US" altLang="en-US" sz="2200"/>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b="35124"/>
          <a:stretch>
            <a:fillRect/>
          </a:stretch>
        </p:blipFill>
        <p:spPr bwMode="auto">
          <a:xfrm>
            <a:off x="2987675" y="476250"/>
            <a:ext cx="5715000" cy="558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50825" y="404813"/>
            <a:ext cx="7146925" cy="466725"/>
          </a:xfrm>
        </p:spPr>
        <p:txBody>
          <a:bodyPr/>
          <a:lstStyle/>
          <a:p>
            <a:pPr eaLnBrk="1" hangingPunct="1"/>
            <a:r>
              <a:rPr lang="en-GB" altLang="en-US" sz="3600"/>
              <a:t>A pitch sensitive neuron in marmoset A1?</a:t>
            </a:r>
            <a:endParaRPr lang="en-US" altLang="en-US" sz="3600"/>
          </a:p>
        </p:txBody>
      </p:sp>
      <p:sp>
        <p:nvSpPr>
          <p:cNvPr id="63491" name="Rectangle 3"/>
          <p:cNvSpPr>
            <a:spLocks noGrp="1" noChangeArrowheads="1"/>
          </p:cNvSpPr>
          <p:nvPr>
            <p:ph type="body" idx="1"/>
          </p:nvPr>
        </p:nvSpPr>
        <p:spPr>
          <a:xfrm>
            <a:off x="611188" y="5445125"/>
            <a:ext cx="8001000" cy="1082675"/>
          </a:xfrm>
        </p:spPr>
        <p:txBody>
          <a:bodyPr/>
          <a:lstStyle/>
          <a:p>
            <a:pPr eaLnBrk="1" hangingPunct="1"/>
            <a:r>
              <a:rPr lang="en-GB" altLang="en-US" sz="2400"/>
              <a:t>Apparently pitch sensitive neurons in marmoset A1.</a:t>
            </a:r>
          </a:p>
          <a:p>
            <a:pPr eaLnBrk="1" hangingPunct="1"/>
            <a:r>
              <a:rPr lang="en-GB" altLang="en-US" sz="2400"/>
              <a:t>Fig 1 of Bendor &amp; Wang, </a:t>
            </a:r>
            <a:r>
              <a:rPr lang="en-GB" altLang="en-US" sz="2400" i="1"/>
              <a:t>Nature 2005</a:t>
            </a:r>
            <a:endParaRPr lang="en-US" altLang="en-US" sz="2400"/>
          </a:p>
        </p:txBody>
      </p:sp>
      <p:pic>
        <p:nvPicPr>
          <p:cNvPr id="6349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6013" y="1154113"/>
            <a:ext cx="6313487"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37"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7507288" y="11969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6">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507288" y="1539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9" name="Picture 7">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6">
            <a:extLst>
              <a:ext uri="{28A0092B-C50C-407E-A947-70E740481C1C}">
                <a14:useLocalDpi xmlns:a14="http://schemas.microsoft.com/office/drawing/2010/main" val="0"/>
              </a:ext>
            </a:extLst>
          </a:blip>
          <a:srcRect/>
          <a:stretch>
            <a:fillRect/>
          </a:stretch>
        </p:blipFill>
        <p:spPr bwMode="auto">
          <a:xfrm>
            <a:off x="7507288" y="18573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0" name="Picture 8">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7507288" y="21891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1" name="Picture 9">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16">
            <a:extLst>
              <a:ext uri="{28A0092B-C50C-407E-A947-70E740481C1C}">
                <a14:useLocalDpi xmlns:a14="http://schemas.microsoft.com/office/drawing/2010/main" val="0"/>
              </a:ext>
            </a:extLst>
          </a:blip>
          <a:srcRect/>
          <a:stretch>
            <a:fillRect/>
          </a:stretch>
        </p:blipFill>
        <p:spPr bwMode="auto">
          <a:xfrm>
            <a:off x="7512050" y="2509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2" name="Picture 10">
            <a:hlinkClick r:id="" action="ppaction://media"/>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16">
            <a:extLst>
              <a:ext uri="{28A0092B-C50C-407E-A947-70E740481C1C}">
                <a14:useLocalDpi xmlns:a14="http://schemas.microsoft.com/office/drawing/2010/main" val="0"/>
              </a:ext>
            </a:extLst>
          </a:blip>
          <a:srcRect/>
          <a:stretch>
            <a:fillRect/>
          </a:stretch>
        </p:blipFill>
        <p:spPr bwMode="auto">
          <a:xfrm>
            <a:off x="7524750" y="285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32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21" fill="hold"/>
                                        <p:tgtEl>
                                          <p:spTgt spid="223237"/>
                                        </p:tgtEl>
                                      </p:cBhvr>
                                    </p:cmd>
                                  </p:childTnLst>
                                </p:cTn>
                              </p:par>
                            </p:childTnLst>
                          </p:cTn>
                        </p:par>
                      </p:childTnLst>
                    </p:cTn>
                  </p:par>
                </p:childTnLst>
              </p:cTn>
              <p:nextCondLst>
                <p:cond evt="onClick" delay="0">
                  <p:tgtEl>
                    <p:spTgt spid="22323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3237"/>
                </p:tgtEl>
              </p:cMediaNode>
            </p:audio>
            <p:seq concurrent="1" nextAc="seek">
              <p:cTn id="8" restart="whenNotActive" fill="hold" evtFilter="cancelBubble" nodeType="interactiveSeq">
                <p:stCondLst>
                  <p:cond evt="onClick" delay="0">
                    <p:tgtEl>
                      <p:spTgt spid="2232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021" fill="hold"/>
                                        <p:tgtEl>
                                          <p:spTgt spid="223238"/>
                                        </p:tgtEl>
                                      </p:cBhvr>
                                    </p:cmd>
                                  </p:childTnLst>
                                </p:cTn>
                              </p:par>
                            </p:childTnLst>
                          </p:cTn>
                        </p:par>
                      </p:childTnLst>
                    </p:cTn>
                  </p:par>
                </p:childTnLst>
              </p:cTn>
              <p:nextCondLst>
                <p:cond evt="onClick" delay="0">
                  <p:tgtEl>
                    <p:spTgt spid="22323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23238"/>
                </p:tgtEl>
              </p:cMediaNode>
            </p:audio>
            <p:seq concurrent="1" nextAc="seek">
              <p:cTn id="14" restart="whenNotActive" fill="hold" evtFilter="cancelBubble" nodeType="interactiveSeq">
                <p:stCondLst>
                  <p:cond evt="onClick" delay="0">
                    <p:tgtEl>
                      <p:spTgt spid="22323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021" fill="hold"/>
                                        <p:tgtEl>
                                          <p:spTgt spid="223239"/>
                                        </p:tgtEl>
                                      </p:cBhvr>
                                    </p:cmd>
                                  </p:childTnLst>
                                </p:cTn>
                              </p:par>
                            </p:childTnLst>
                          </p:cTn>
                        </p:par>
                      </p:childTnLst>
                    </p:cTn>
                  </p:par>
                </p:childTnLst>
              </p:cTn>
              <p:nextCondLst>
                <p:cond evt="onClick" delay="0">
                  <p:tgtEl>
                    <p:spTgt spid="223239"/>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23239"/>
                </p:tgtEl>
              </p:cMediaNode>
            </p:audio>
            <p:seq concurrent="1" nextAc="seek">
              <p:cTn id="20" restart="whenNotActive" fill="hold" evtFilter="cancelBubble" nodeType="interactiveSeq">
                <p:stCondLst>
                  <p:cond evt="onClick" delay="0">
                    <p:tgtEl>
                      <p:spTgt spid="22324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021" fill="hold"/>
                                        <p:tgtEl>
                                          <p:spTgt spid="223240"/>
                                        </p:tgtEl>
                                      </p:cBhvr>
                                    </p:cmd>
                                  </p:childTnLst>
                                </p:cTn>
                              </p:par>
                            </p:childTnLst>
                          </p:cTn>
                        </p:par>
                      </p:childTnLst>
                    </p:cTn>
                  </p:par>
                </p:childTnLst>
              </p:cTn>
              <p:nextCondLst>
                <p:cond evt="onClick" delay="0">
                  <p:tgtEl>
                    <p:spTgt spid="223240"/>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23240"/>
                </p:tgtEl>
              </p:cMediaNode>
            </p:audio>
            <p:seq concurrent="1" nextAc="seek">
              <p:cTn id="26" restart="whenNotActive" fill="hold" evtFilter="cancelBubble" nodeType="interactiveSeq">
                <p:stCondLst>
                  <p:cond evt="onClick" delay="0">
                    <p:tgtEl>
                      <p:spTgt spid="22324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021" fill="hold"/>
                                        <p:tgtEl>
                                          <p:spTgt spid="223241"/>
                                        </p:tgtEl>
                                      </p:cBhvr>
                                    </p:cmd>
                                  </p:childTnLst>
                                </p:cTn>
                              </p:par>
                            </p:childTnLst>
                          </p:cTn>
                        </p:par>
                      </p:childTnLst>
                    </p:cTn>
                  </p:par>
                </p:childTnLst>
              </p:cTn>
              <p:nextCondLst>
                <p:cond evt="onClick" delay="0">
                  <p:tgtEl>
                    <p:spTgt spid="223241"/>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23241"/>
                </p:tgtEl>
              </p:cMediaNode>
            </p:audio>
            <p:seq concurrent="1" nextAc="seek">
              <p:cTn id="32" restart="whenNotActive" fill="hold" evtFilter="cancelBubble" nodeType="interactiveSeq">
                <p:stCondLst>
                  <p:cond evt="onClick" delay="0">
                    <p:tgtEl>
                      <p:spTgt spid="22324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21" fill="hold"/>
                                        <p:tgtEl>
                                          <p:spTgt spid="223242"/>
                                        </p:tgtEl>
                                      </p:cBhvr>
                                    </p:cmd>
                                  </p:childTnLst>
                                </p:cTn>
                              </p:par>
                            </p:childTnLst>
                          </p:cTn>
                        </p:par>
                      </p:childTnLst>
                    </p:cTn>
                  </p:par>
                </p:childTnLst>
              </p:cTn>
              <p:nextCondLst>
                <p:cond evt="onClick" delay="0">
                  <p:tgtEl>
                    <p:spTgt spid="223242"/>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22324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075240" cy="1143000"/>
          </a:xfrm>
        </p:spPr>
        <p:txBody>
          <a:bodyPr/>
          <a:lstStyle/>
          <a:p>
            <a:pPr eaLnBrk="1" hangingPunct="1"/>
            <a:r>
              <a:rPr lang="en-GB" altLang="en-US" dirty="0"/>
              <a:t>Periodicity Pitch - Summary</a:t>
            </a:r>
            <a:endParaRPr lang="en-US" altLang="en-US" dirty="0"/>
          </a:p>
        </p:txBody>
      </p:sp>
      <p:sp>
        <p:nvSpPr>
          <p:cNvPr id="6147" name="Rectangle 3"/>
          <p:cNvSpPr>
            <a:spLocks noGrp="1" noChangeArrowheads="1"/>
          </p:cNvSpPr>
          <p:nvPr>
            <p:ph type="body" idx="1"/>
          </p:nvPr>
        </p:nvSpPr>
        <p:spPr>
          <a:xfrm>
            <a:off x="611560" y="1340768"/>
            <a:ext cx="8229600" cy="2419350"/>
          </a:xfrm>
        </p:spPr>
        <p:txBody>
          <a:bodyPr/>
          <a:lstStyle/>
          <a:p>
            <a:pPr eaLnBrk="1" hangingPunct="1">
              <a:lnSpc>
                <a:spcPct val="90000"/>
              </a:lnSpc>
            </a:pPr>
            <a:r>
              <a:rPr lang="en-GB" altLang="en-US" sz="2800" dirty="0"/>
              <a:t>Pitchy sounds are periodic. That also means they have many “harmonic” frequency components.</a:t>
            </a:r>
          </a:p>
          <a:p>
            <a:pPr eaLnBrk="1" hangingPunct="1">
              <a:lnSpc>
                <a:spcPct val="90000"/>
              </a:lnSpc>
            </a:pPr>
            <a:r>
              <a:rPr lang="en-GB" altLang="en-US" sz="2800" dirty="0"/>
              <a:t>Missing fundamental stimuli show that there is no straight-forward relationship between tonotopy and perceived pitch. Temporal encoding of periodicity is clearly important.</a:t>
            </a:r>
          </a:p>
          <a:p>
            <a:pPr eaLnBrk="1" hangingPunct="1">
              <a:lnSpc>
                <a:spcPct val="90000"/>
              </a:lnSpc>
            </a:pPr>
            <a:r>
              <a:rPr lang="en-GB" altLang="en-US" sz="2800" dirty="0"/>
              <a:t>Earlier studies have postulated the existence of “</a:t>
            </a:r>
            <a:r>
              <a:rPr lang="en-GB" altLang="en-US" sz="2800" dirty="0" err="1"/>
              <a:t>periodotopic</a:t>
            </a:r>
            <a:r>
              <a:rPr lang="en-GB" altLang="en-US" sz="2800" dirty="0"/>
              <a:t> maps”. More recent work sheds doubt on that.</a:t>
            </a:r>
          </a:p>
          <a:p>
            <a:pPr eaLnBrk="1" hangingPunct="1">
              <a:lnSpc>
                <a:spcPct val="90000"/>
              </a:lnSpc>
            </a:pPr>
            <a:r>
              <a:rPr lang="en-GB" altLang="en-US" sz="2800" dirty="0"/>
              <a:t>Be sceptical of the notion of “pitch neurons” in the brain. </a:t>
            </a:r>
          </a:p>
        </p:txBody>
      </p:sp>
    </p:spTree>
    <p:extLst>
      <p:ext uri="{BB962C8B-B14F-4D97-AF65-F5344CB8AC3E}">
        <p14:creationId xmlns:p14="http://schemas.microsoft.com/office/powerpoint/2010/main" val="881816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6) Spatial Hearing</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53665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pPr eaLnBrk="1" hangingPunct="1"/>
            <a:r>
              <a:rPr lang="en-GB" altLang="en-US"/>
              <a:t>Earning One’s Supper</a:t>
            </a:r>
          </a:p>
        </p:txBody>
      </p:sp>
      <p:pic>
        <p:nvPicPr>
          <p:cNvPr id="198661" name="foxInSnow.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547813" y="1916113"/>
            <a:ext cx="597535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47813" y="5805264"/>
            <a:ext cx="6072496" cy="830997"/>
          </a:xfrm>
          <a:prstGeom prst="rect">
            <a:avLst/>
          </a:prstGeom>
          <a:noFill/>
        </p:spPr>
        <p:txBody>
          <a:bodyPr wrap="none" rtlCol="0">
            <a:spAutoFit/>
          </a:bodyPr>
          <a:lstStyle/>
          <a:p>
            <a:r>
              <a:rPr lang="en-US" sz="2400" dirty="0">
                <a:hlinkClick r:id="rId5"/>
              </a:rPr>
              <a:t>http://auditoryneuroscience.com/foxInSnow</a:t>
            </a:r>
            <a:endParaRPr lang="en-US" sz="2400" dirty="0"/>
          </a:p>
          <a:p>
            <a:endParaRPr lang="en-US" sz="2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866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8661"/>
                                        </p:tgtEl>
                                      </p:cBhvr>
                                    </p:cmd>
                                  </p:childTnLst>
                                </p:cTn>
                              </p:par>
                            </p:childTnLst>
                          </p:cTn>
                        </p:par>
                      </p:childTnLst>
                    </p:cTn>
                  </p:par>
                </p:childTnLst>
              </p:cTn>
              <p:nextCondLst>
                <p:cond evt="onClick" delay="0">
                  <p:tgtEl>
                    <p:spTgt spid="198661"/>
                  </p:tgtEl>
                </p:cond>
              </p:nextCondLst>
            </p:seq>
            <p:video>
              <p:cMediaNode>
                <p:cTn id="7" fill="hold" display="0">
                  <p:stCondLst>
                    <p:cond delay="indefinite"/>
                  </p:stCondLst>
                  <p:endCondLst>
                    <p:cond evt="onNext" delay="0">
                      <p:tgtEl>
                        <p:sldTgt/>
                      </p:tgtEl>
                    </p:cond>
                    <p:cond evt="onPrev" delay="0">
                      <p:tgtEl>
                        <p:sldTgt/>
                      </p:tgtEl>
                    </p:cond>
                  </p:endCondLst>
                </p:cTn>
                <p:tgtEl>
                  <p:spTgt spid="198661"/>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517525"/>
            <a:ext cx="7772400" cy="528638"/>
          </a:xfrm>
          <a:solidFill>
            <a:schemeClr val="bg1"/>
          </a:solidFill>
        </p:spPr>
        <p:txBody>
          <a:bodyPr/>
          <a:lstStyle/>
          <a:p>
            <a:pPr eaLnBrk="1" hangingPunct="1"/>
            <a:r>
              <a:rPr lang="en-GB" altLang="en-US" sz="4000">
                <a:solidFill>
                  <a:schemeClr val="tx1"/>
                </a:solidFill>
              </a:rPr>
              <a:t>Interaural Time Difference (ITD) Cues</a:t>
            </a:r>
          </a:p>
        </p:txBody>
      </p:sp>
      <p:sp>
        <p:nvSpPr>
          <p:cNvPr id="66563" name="Rectangle 3"/>
          <p:cNvSpPr>
            <a:spLocks noChangeArrowheads="1"/>
          </p:cNvSpPr>
          <p:nvPr/>
        </p:nvSpPr>
        <p:spPr bwMode="auto">
          <a:xfrm>
            <a:off x="152400" y="1447800"/>
            <a:ext cx="4191000" cy="3276600"/>
          </a:xfrm>
          <a:prstGeom prst="rect">
            <a:avLst/>
          </a:prstGeom>
          <a:solidFill>
            <a:srgbClr val="000000"/>
          </a:solidFill>
          <a:ln w="9525">
            <a:solidFill>
              <a:schemeClr val="tx1"/>
            </a:solidFill>
            <a:miter lim="800000"/>
            <a:headEnd/>
            <a:tailEnd/>
          </a:ln>
          <a:effectLst>
            <a:outerShdw dist="107763" dir="2700000" algn="ctr" rotWithShape="0">
              <a:schemeClr val="bg2"/>
            </a:outerShdw>
          </a:effectLst>
        </p:spPr>
        <p:txBody>
          <a:bodyPr wrap="none" anchor="ctr"/>
          <a:lstStyle/>
          <a:p>
            <a:pPr algn="ctr" eaLnBrk="1" hangingPunct="1"/>
            <a:endParaRPr lang="en-US" altLang="en-US"/>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2203450"/>
            <a:ext cx="18129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6565" name="Object 5"/>
          <p:cNvGraphicFramePr>
            <a:graphicFrameLocks noChangeAspect="1"/>
          </p:cNvGraphicFramePr>
          <p:nvPr/>
        </p:nvGraphicFramePr>
        <p:xfrm>
          <a:off x="617538" y="1573213"/>
          <a:ext cx="793750" cy="1143000"/>
        </p:xfrm>
        <a:graphic>
          <a:graphicData uri="http://schemas.openxmlformats.org/presentationml/2006/ole">
            <mc:AlternateContent xmlns:mc="http://schemas.openxmlformats.org/markup-compatibility/2006">
              <mc:Choice xmlns:v="urn:schemas-microsoft-com:vml" Requires="v">
                <p:oleObj name="Bitmap Image" r:id="rId4" imgW="1038370" imgH="1380952" progId="Paint.Picture">
                  <p:embed/>
                </p:oleObj>
              </mc:Choice>
              <mc:Fallback>
                <p:oleObj name="Bitmap Image" r:id="rId4" imgW="1038370" imgH="1380952"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1573213"/>
                        <a:ext cx="793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6" name="Line 6"/>
          <p:cNvSpPr>
            <a:spLocks noChangeShapeType="1"/>
          </p:cNvSpPr>
          <p:nvPr/>
        </p:nvSpPr>
        <p:spPr bwMode="auto">
          <a:xfrm>
            <a:off x="1374775" y="2392363"/>
            <a:ext cx="873125" cy="757237"/>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567" name="Line 7"/>
          <p:cNvSpPr>
            <a:spLocks noChangeShapeType="1"/>
          </p:cNvSpPr>
          <p:nvPr/>
        </p:nvSpPr>
        <p:spPr bwMode="auto">
          <a:xfrm>
            <a:off x="1374775" y="2392363"/>
            <a:ext cx="1920875" cy="693737"/>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568" name="Rectangle 8"/>
          <p:cNvSpPr>
            <a:spLocks noChangeArrowheads="1"/>
          </p:cNvSpPr>
          <p:nvPr/>
        </p:nvSpPr>
        <p:spPr bwMode="auto">
          <a:xfrm>
            <a:off x="1952625" y="1643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altLang="en-US"/>
          </a:p>
        </p:txBody>
      </p:sp>
      <p:grpSp>
        <p:nvGrpSpPr>
          <p:cNvPr id="188425" name="Group 9"/>
          <p:cNvGrpSpPr>
            <a:grpSpLocks/>
          </p:cNvGrpSpPr>
          <p:nvPr/>
        </p:nvGrpSpPr>
        <p:grpSpPr bwMode="auto">
          <a:xfrm>
            <a:off x="4495800" y="1447800"/>
            <a:ext cx="4267200" cy="3352800"/>
            <a:chOff x="2976" y="796"/>
            <a:chExt cx="2448" cy="1670"/>
          </a:xfrm>
        </p:grpSpPr>
        <p:pic>
          <p:nvPicPr>
            <p:cNvPr id="6657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 y="796"/>
              <a:ext cx="2448" cy="167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6576" name="Text Box 11"/>
            <p:cNvSpPr txBox="1">
              <a:spLocks noChangeArrowheads="1"/>
            </p:cNvSpPr>
            <p:nvPr/>
          </p:nvSpPr>
          <p:spPr bwMode="auto">
            <a:xfrm>
              <a:off x="3041" y="864"/>
              <a:ext cx="402" cy="2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GB" altLang="en-US" sz="2400">
                  <a:solidFill>
                    <a:schemeClr val="tx1"/>
                  </a:solidFill>
                  <a:latin typeface="Times New Roman" panose="02020603050405020304" pitchFamily="18" charset="0"/>
                </a:rPr>
                <a:t>ITD</a:t>
              </a:r>
            </a:p>
          </p:txBody>
        </p:sp>
      </p:grpSp>
      <p:grpSp>
        <p:nvGrpSpPr>
          <p:cNvPr id="188428" name="Group 12"/>
          <p:cNvGrpSpPr>
            <a:grpSpLocks/>
          </p:cNvGrpSpPr>
          <p:nvPr/>
        </p:nvGrpSpPr>
        <p:grpSpPr bwMode="auto">
          <a:xfrm>
            <a:off x="609600" y="3124200"/>
            <a:ext cx="2667000" cy="1143000"/>
            <a:chOff x="480" y="2352"/>
            <a:chExt cx="1680" cy="720"/>
          </a:xfrm>
        </p:grpSpPr>
        <p:graphicFrame>
          <p:nvGraphicFramePr>
            <p:cNvPr id="66572" name="Object 13"/>
            <p:cNvGraphicFramePr>
              <a:graphicFrameLocks noChangeAspect="1"/>
            </p:cNvGraphicFramePr>
            <p:nvPr/>
          </p:nvGraphicFramePr>
          <p:xfrm>
            <a:off x="480" y="2352"/>
            <a:ext cx="500" cy="720"/>
          </p:xfrm>
          <a:graphic>
            <a:graphicData uri="http://schemas.openxmlformats.org/presentationml/2006/ole">
              <mc:AlternateContent xmlns:mc="http://schemas.openxmlformats.org/markup-compatibility/2006">
                <mc:Choice xmlns:v="urn:schemas-microsoft-com:vml" Requires="v">
                  <p:oleObj name="Bitmap Image" r:id="rId7" imgW="1038370" imgH="1380952" progId="Paint.Picture">
                    <p:embed/>
                  </p:oleObj>
                </mc:Choice>
                <mc:Fallback>
                  <p:oleObj name="Bitmap Image" r:id="rId7" imgW="1038370" imgH="1380952" progId="Paint.Picture">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2352"/>
                          <a:ext cx="500"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73" name="Line 14"/>
            <p:cNvSpPr>
              <a:spLocks noChangeShapeType="1"/>
            </p:cNvSpPr>
            <p:nvPr/>
          </p:nvSpPr>
          <p:spPr bwMode="auto">
            <a:xfrm flipV="1">
              <a:off x="912" y="2400"/>
              <a:ext cx="600" cy="416"/>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574" name="Line 15"/>
            <p:cNvSpPr>
              <a:spLocks noChangeShapeType="1"/>
            </p:cNvSpPr>
            <p:nvPr/>
          </p:nvSpPr>
          <p:spPr bwMode="auto">
            <a:xfrm flipV="1">
              <a:off x="912" y="2352"/>
              <a:ext cx="1248" cy="48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6571" name="Rectangle 16"/>
          <p:cNvSpPr>
            <a:spLocks noGrp="1" noChangeArrowheads="1"/>
          </p:cNvSpPr>
          <p:nvPr>
            <p:ph type="body" idx="1"/>
          </p:nvPr>
        </p:nvSpPr>
        <p:spPr>
          <a:xfrm>
            <a:off x="1241425" y="5084763"/>
            <a:ext cx="7362825" cy="1636712"/>
          </a:xfrm>
          <a:solidFill>
            <a:schemeClr val="bg1"/>
          </a:solidFill>
          <a:ln>
            <a:solidFill>
              <a:schemeClr val="tx1"/>
            </a:solidFill>
            <a:miter lim="800000"/>
            <a:headEnd/>
            <a:tailEnd/>
          </a:ln>
          <a:effectLst>
            <a:outerShdw dist="35921" dir="2700000" algn="ctr" rotWithShape="0">
              <a:schemeClr val="bg2"/>
            </a:outerShdw>
          </a:effectLst>
        </p:spPr>
        <p:txBody>
          <a:bodyPr/>
          <a:lstStyle/>
          <a:p>
            <a:pPr marL="0" indent="0" eaLnBrk="1" hangingPunct="1">
              <a:buFontTx/>
              <a:buNone/>
            </a:pPr>
            <a:r>
              <a:rPr lang="en-GB" altLang="en-US"/>
              <a:t>ITDs are powerful cues to sound source direction, but they are ambiguous (“cones of confusion”)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84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8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2400" y="533400"/>
            <a:ext cx="6248400" cy="588963"/>
          </a:xfrm>
        </p:spPr>
        <p:txBody>
          <a:bodyPr/>
          <a:lstStyle/>
          <a:p>
            <a:pPr eaLnBrk="1" hangingPunct="1"/>
            <a:r>
              <a:rPr lang="en-US" altLang="en-US"/>
              <a:t>Interaural Level Cues (ILDs)</a:t>
            </a:r>
            <a:endParaRPr lang="en-GB" altLang="en-US"/>
          </a:p>
        </p:txBody>
      </p:sp>
      <p:sp>
        <p:nvSpPr>
          <p:cNvPr id="68611" name="Rectangle 3"/>
          <p:cNvSpPr>
            <a:spLocks noGrp="1" noChangeArrowheads="1"/>
          </p:cNvSpPr>
          <p:nvPr>
            <p:ph type="body" idx="1"/>
          </p:nvPr>
        </p:nvSpPr>
        <p:spPr>
          <a:xfrm>
            <a:off x="457200" y="5221288"/>
            <a:ext cx="8229600" cy="904875"/>
          </a:xfrm>
        </p:spPr>
        <p:txBody>
          <a:bodyPr/>
          <a:lstStyle/>
          <a:p>
            <a:pPr marL="0" indent="0" eaLnBrk="1" hangingPunct="1">
              <a:buFontTx/>
              <a:buNone/>
            </a:pPr>
            <a:r>
              <a:rPr lang="en-US" altLang="en-US" sz="2400"/>
              <a:t>Unlike ITDs, ILDs are highly frequency dependent. At higher sound frequencies ILDs tend to become larger, more complex, and hence potentially more informative.</a:t>
            </a:r>
            <a:endParaRPr lang="en-GB" altLang="en-US" sz="2400"/>
          </a:p>
        </p:txBody>
      </p:sp>
      <p:sp>
        <p:nvSpPr>
          <p:cNvPr id="68612" name="Rectangle 4"/>
          <p:cNvSpPr>
            <a:spLocks noChangeArrowheads="1"/>
          </p:cNvSpPr>
          <p:nvPr/>
        </p:nvSpPr>
        <p:spPr bwMode="auto">
          <a:xfrm>
            <a:off x="1952625" y="1814513"/>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endParaRPr lang="en-US" altLang="en-US"/>
          </a:p>
        </p:txBody>
      </p:sp>
      <p:sp>
        <p:nvSpPr>
          <p:cNvPr id="68613" name="Rectangle 6"/>
          <p:cNvSpPr>
            <a:spLocks noChangeArrowheads="1"/>
          </p:cNvSpPr>
          <p:nvPr/>
        </p:nvSpPr>
        <p:spPr bwMode="auto">
          <a:xfrm>
            <a:off x="1952625" y="1814513"/>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endParaRPr lang="en-US" altLang="en-US"/>
          </a:p>
        </p:txBody>
      </p:sp>
      <p:pic>
        <p:nvPicPr>
          <p:cNvPr id="68614" name="Picture 7"/>
          <p:cNvPicPr>
            <a:picLocks noChangeAspect="1" noChangeArrowheads="1"/>
          </p:cNvPicPr>
          <p:nvPr/>
        </p:nvPicPr>
        <p:blipFill>
          <a:blip r:embed="rId3">
            <a:extLst>
              <a:ext uri="{28A0092B-C50C-407E-A947-70E740481C1C}">
                <a14:useLocalDpi xmlns:a14="http://schemas.microsoft.com/office/drawing/2010/main" val="0"/>
              </a:ext>
            </a:extLst>
          </a:blip>
          <a:srcRect l="9209" t="9467" r="4604" b="3381"/>
          <a:stretch>
            <a:fillRect/>
          </a:stretch>
        </p:blipFill>
        <p:spPr bwMode="auto">
          <a:xfrm>
            <a:off x="4572000" y="1676400"/>
            <a:ext cx="4449763" cy="3062288"/>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grpSp>
        <p:nvGrpSpPr>
          <p:cNvPr id="68615" name="Group 10"/>
          <p:cNvGrpSpPr>
            <a:grpSpLocks/>
          </p:cNvGrpSpPr>
          <p:nvPr/>
        </p:nvGrpSpPr>
        <p:grpSpPr bwMode="auto">
          <a:xfrm>
            <a:off x="152400" y="1700213"/>
            <a:ext cx="4346575" cy="2987675"/>
            <a:chOff x="96" y="816"/>
            <a:chExt cx="2738" cy="1882"/>
          </a:xfrm>
        </p:grpSpPr>
        <p:pic>
          <p:nvPicPr>
            <p:cNvPr id="68617" name="Picture 5"/>
            <p:cNvPicPr>
              <a:picLocks noChangeAspect="1" noChangeArrowheads="1"/>
            </p:cNvPicPr>
            <p:nvPr/>
          </p:nvPicPr>
          <p:blipFill>
            <a:blip r:embed="rId4">
              <a:extLst>
                <a:ext uri="{28A0092B-C50C-407E-A947-70E740481C1C}">
                  <a14:useLocalDpi xmlns:a14="http://schemas.microsoft.com/office/drawing/2010/main" val="0"/>
                </a:ext>
              </a:extLst>
            </a:blip>
            <a:srcRect l="9209" t="9467" r="7828" b="6763"/>
            <a:stretch>
              <a:fillRect/>
            </a:stretch>
          </p:blipFill>
          <p:spPr bwMode="auto">
            <a:xfrm>
              <a:off x="96" y="816"/>
              <a:ext cx="2738" cy="1882"/>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8618" name="Text Box 8"/>
            <p:cNvSpPr txBox="1">
              <a:spLocks noChangeArrowheads="1"/>
            </p:cNvSpPr>
            <p:nvPr/>
          </p:nvSpPr>
          <p:spPr bwMode="auto">
            <a:xfrm>
              <a:off x="672" y="2483"/>
              <a:ext cx="1738" cy="2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90000"/>
                </a:lnSpc>
                <a:spcBef>
                  <a:spcPct val="20000"/>
                </a:spcBef>
                <a:buSzPct val="90000"/>
              </a:pPr>
              <a:r>
                <a:rPr lang="en-US" altLang="en-US" sz="1800">
                  <a:solidFill>
                    <a:schemeClr val="tx1"/>
                  </a:solidFill>
                  <a:latin typeface="Tahoma" panose="020B0604030504040204" pitchFamily="34" charset="0"/>
                </a:rPr>
                <a:t>ILD at 700 Hz</a:t>
              </a:r>
              <a:endParaRPr lang="en-GB" altLang="en-US" sz="1800">
                <a:solidFill>
                  <a:schemeClr val="tx1"/>
                </a:solidFill>
                <a:latin typeface="Tahoma" panose="020B0604030504040204" pitchFamily="34" charset="0"/>
              </a:endParaRPr>
            </a:p>
          </p:txBody>
        </p:sp>
      </p:grpSp>
      <p:sp>
        <p:nvSpPr>
          <p:cNvPr id="68616" name="Text Box 9"/>
          <p:cNvSpPr txBox="1">
            <a:spLocks noChangeArrowheads="1"/>
          </p:cNvSpPr>
          <p:nvPr/>
        </p:nvSpPr>
        <p:spPr bwMode="auto">
          <a:xfrm>
            <a:off x="5410200" y="4289425"/>
            <a:ext cx="2759075" cy="33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90000"/>
              </a:lnSpc>
              <a:spcBef>
                <a:spcPct val="20000"/>
              </a:spcBef>
              <a:buSzPct val="90000"/>
            </a:pPr>
            <a:r>
              <a:rPr lang="en-US" altLang="en-US" sz="1800">
                <a:solidFill>
                  <a:schemeClr val="tx1"/>
                </a:solidFill>
                <a:latin typeface="Tahoma" panose="020B0604030504040204" pitchFamily="34" charset="0"/>
              </a:rPr>
              <a:t>ILD at 11000 Hz</a:t>
            </a:r>
            <a:endParaRPr lang="en-GB" altLang="en-US" sz="1800">
              <a:solidFill>
                <a:schemeClr val="tx1"/>
              </a:solidFill>
              <a:latin typeface="Tahoma" panose="020B060403050404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609600"/>
            <a:ext cx="5715000" cy="588963"/>
          </a:xfrm>
        </p:spPr>
        <p:txBody>
          <a:bodyPr/>
          <a:lstStyle/>
          <a:p>
            <a:pPr eaLnBrk="1" hangingPunct="1"/>
            <a:r>
              <a:rPr lang="en-GB" altLang="en-US">
                <a:solidFill>
                  <a:schemeClr val="tx1"/>
                </a:solidFill>
              </a:rPr>
              <a:t>Spectral </a:t>
            </a:r>
            <a:r>
              <a:rPr lang="en-US" altLang="en-US">
                <a:solidFill>
                  <a:schemeClr val="tx1"/>
                </a:solidFill>
              </a:rPr>
              <a:t>(Monaural) </a:t>
            </a:r>
            <a:r>
              <a:rPr lang="en-GB" altLang="en-US">
                <a:solidFill>
                  <a:schemeClr val="tx1"/>
                </a:solidFill>
              </a:rPr>
              <a:t>Cues</a:t>
            </a:r>
          </a:p>
        </p:txBody>
      </p:sp>
      <p:graphicFrame>
        <p:nvGraphicFramePr>
          <p:cNvPr id="70659" name="Object 3"/>
          <p:cNvGraphicFramePr>
            <a:graphicFrameLocks noChangeAspect="1"/>
          </p:cNvGraphicFramePr>
          <p:nvPr/>
        </p:nvGraphicFramePr>
        <p:xfrm>
          <a:off x="5029200" y="1828800"/>
          <a:ext cx="3736975" cy="3886200"/>
        </p:xfrm>
        <a:graphic>
          <a:graphicData uri="http://schemas.openxmlformats.org/presentationml/2006/ole">
            <mc:AlternateContent xmlns:mc="http://schemas.openxmlformats.org/markup-compatibility/2006">
              <mc:Choice xmlns:v="urn:schemas-microsoft-com:vml" Requires="v">
                <p:oleObj name="Bitmap Image" r:id="rId3" imgW="9542857" imgH="6428571" progId="Paint.Picture">
                  <p:embed/>
                </p:oleObj>
              </mc:Choice>
              <mc:Fallback>
                <p:oleObj name="Bitmap Image" r:id="rId3" imgW="9542857" imgH="642857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33963"/>
                      <a:stretch>
                        <a:fillRect/>
                      </a:stretch>
                    </p:blipFill>
                    <p:spPr bwMode="auto">
                      <a:xfrm>
                        <a:off x="5029200" y="1828800"/>
                        <a:ext cx="3736975" cy="3886200"/>
                      </a:xfrm>
                      <a:prstGeom prst="rect">
                        <a:avLst/>
                      </a:prstGeom>
                      <a:noFill/>
                      <a:ln w="12700">
                        <a:solidFill>
                          <a:schemeClr val="tx1"/>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70660" name="Rectangle 4"/>
          <p:cNvSpPr>
            <a:spLocks noChangeArrowheads="1"/>
          </p:cNvSpPr>
          <p:nvPr/>
        </p:nvSpPr>
        <p:spPr bwMode="auto">
          <a:xfrm>
            <a:off x="7239000" y="5156200"/>
            <a:ext cx="685800" cy="228600"/>
          </a:xfrm>
          <a:prstGeom prst="rect">
            <a:avLst/>
          </a:prstGeom>
          <a:solidFill>
            <a:srgbClr val="D7E7ED"/>
          </a:solidFill>
          <a:ln>
            <a:noFill/>
          </a:ln>
          <a:effectLst/>
          <a:extLst>
            <a:ext uri="{91240B29-F687-4F45-9708-019B960494DF}">
              <a14:hiddenLine xmlns:a14="http://schemas.microsoft.com/office/drawing/2010/main" w="9525">
                <a:solidFill>
                  <a:srgbClr val="C8E1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p>
        </p:txBody>
      </p:sp>
      <p:sp>
        <p:nvSpPr>
          <p:cNvPr id="70661" name="Rectangle 5"/>
          <p:cNvSpPr>
            <a:spLocks noChangeArrowheads="1"/>
          </p:cNvSpPr>
          <p:nvPr/>
        </p:nvSpPr>
        <p:spPr bwMode="auto">
          <a:xfrm>
            <a:off x="7543800" y="3860800"/>
            <a:ext cx="685800" cy="228600"/>
          </a:xfrm>
          <a:prstGeom prst="rect">
            <a:avLst/>
          </a:prstGeom>
          <a:solidFill>
            <a:srgbClr val="D7E7ED"/>
          </a:solidFill>
          <a:ln>
            <a:noFill/>
          </a:ln>
          <a:effectLst/>
          <a:extLst>
            <a:ext uri="{91240B29-F687-4F45-9708-019B960494DF}">
              <a14:hiddenLine xmlns:a14="http://schemas.microsoft.com/office/drawing/2010/main" w="9525">
                <a:solidFill>
                  <a:srgbClr val="C8E1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p>
        </p:txBody>
      </p:sp>
      <p:sp>
        <p:nvSpPr>
          <p:cNvPr id="70662" name="Rectangle 6"/>
          <p:cNvSpPr>
            <a:spLocks noChangeArrowheads="1"/>
          </p:cNvSpPr>
          <p:nvPr/>
        </p:nvSpPr>
        <p:spPr bwMode="auto">
          <a:xfrm>
            <a:off x="7162800" y="2819400"/>
            <a:ext cx="685800" cy="228600"/>
          </a:xfrm>
          <a:prstGeom prst="rect">
            <a:avLst/>
          </a:prstGeom>
          <a:solidFill>
            <a:srgbClr val="D7E7ED"/>
          </a:solidFill>
          <a:ln>
            <a:noFill/>
          </a:ln>
          <a:effectLst/>
          <a:extLst>
            <a:ext uri="{91240B29-F687-4F45-9708-019B960494DF}">
              <a14:hiddenLine xmlns:a14="http://schemas.microsoft.com/office/drawing/2010/main" w="9525">
                <a:solidFill>
                  <a:srgbClr val="C8E1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p>
        </p:txBody>
      </p:sp>
      <p:pic>
        <p:nvPicPr>
          <p:cNvPr id="706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44688"/>
            <a:ext cx="4572000" cy="3429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922337"/>
          </a:xfrm>
        </p:spPr>
        <p:txBody>
          <a:bodyPr/>
          <a:lstStyle/>
          <a:p>
            <a:pPr eaLnBrk="1" hangingPunct="1"/>
            <a:r>
              <a:rPr lang="en-US" altLang="en-US"/>
              <a:t>Resonant Cavities</a:t>
            </a:r>
            <a:endParaRPr lang="en-GB" altLang="en-US"/>
          </a:p>
        </p:txBody>
      </p:sp>
      <p:sp>
        <p:nvSpPr>
          <p:cNvPr id="11267" name="Rectangle 3"/>
          <p:cNvSpPr>
            <a:spLocks noGrp="1" noChangeArrowheads="1"/>
          </p:cNvSpPr>
          <p:nvPr>
            <p:ph type="body" idx="1"/>
          </p:nvPr>
        </p:nvSpPr>
        <p:spPr>
          <a:xfrm>
            <a:off x="533400" y="4648200"/>
            <a:ext cx="8001000" cy="1524000"/>
          </a:xfrm>
        </p:spPr>
        <p:txBody>
          <a:bodyPr/>
          <a:lstStyle/>
          <a:p>
            <a:pPr eaLnBrk="1" hangingPunct="1">
              <a:lnSpc>
                <a:spcPct val="90000"/>
              </a:lnSpc>
            </a:pPr>
            <a:r>
              <a:rPr lang="en-US" altLang="en-US" sz="2400"/>
              <a:t>In resonant cavities, “lumps of air” at the entrance/exit of the cavity oscillate under the elastic forces exercised by the air inside the cavity.</a:t>
            </a:r>
          </a:p>
          <a:p>
            <a:pPr eaLnBrk="1" hangingPunct="1">
              <a:lnSpc>
                <a:spcPct val="90000"/>
              </a:lnSpc>
            </a:pPr>
            <a:r>
              <a:rPr lang="en-US" altLang="en-US" sz="2400"/>
              <a:t>The preferred resonance frequency is inversely proportional to the square root of the volume. (Large resonators =&gt; deeper sounds).</a:t>
            </a:r>
            <a:endParaRPr lang="en-GB" altLang="en-US" sz="2400"/>
          </a:p>
        </p:txBody>
      </p:sp>
      <p:pic>
        <p:nvPicPr>
          <p:cNvPr id="11268" name="Picture 4" descr="reson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5257800" cy="3259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0293" name="Picture 5" descr="fr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133600"/>
            <a:ext cx="30734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0293"/>
                                        </p:tgtEl>
                                        <p:attrNameLst>
                                          <p:attrName>style.visibility</p:attrName>
                                        </p:attrNameLst>
                                      </p:cBhvr>
                                      <p:to>
                                        <p:strVal val="visible"/>
                                      </p:to>
                                    </p:set>
                                    <p:anim calcmode="lin" valueType="num">
                                      <p:cBhvr additive="base">
                                        <p:cTn id="7" dur="500" fill="hold"/>
                                        <p:tgtEl>
                                          <p:spTgt spid="140293"/>
                                        </p:tgtEl>
                                        <p:attrNameLst>
                                          <p:attrName>ppt_x</p:attrName>
                                        </p:attrNameLst>
                                      </p:cBhvr>
                                      <p:tavLst>
                                        <p:tav tm="0">
                                          <p:val>
                                            <p:strVal val="#ppt_x"/>
                                          </p:val>
                                        </p:tav>
                                        <p:tav tm="100000">
                                          <p:val>
                                            <p:strVal val="#ppt_x"/>
                                          </p:val>
                                        </p:tav>
                                      </p:tavLst>
                                    </p:anim>
                                    <p:anim calcmode="lin" valueType="num">
                                      <p:cBhvr additive="base">
                                        <p:cTn id="8" dur="500" fill="hold"/>
                                        <p:tgtEl>
                                          <p:spTgt spid="140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76200" y="685800"/>
            <a:ext cx="8991600" cy="3048000"/>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lang="en-US" altLang="en-US"/>
          </a:p>
        </p:txBody>
      </p:sp>
      <p:sp>
        <p:nvSpPr>
          <p:cNvPr id="72707" name="Rectangle 3"/>
          <p:cNvSpPr>
            <a:spLocks noGrp="1" noChangeArrowheads="1"/>
          </p:cNvSpPr>
          <p:nvPr>
            <p:ph type="body" idx="1"/>
          </p:nvPr>
        </p:nvSpPr>
        <p:spPr>
          <a:xfrm>
            <a:off x="4495800" y="3727450"/>
            <a:ext cx="4343400" cy="2362200"/>
          </a:xfrm>
        </p:spPr>
        <p:txBody>
          <a:bodyPr/>
          <a:lstStyle/>
          <a:p>
            <a:pPr marL="0" indent="0" eaLnBrk="1" hangingPunct="1">
              <a:buFontTx/>
              <a:buNone/>
            </a:pPr>
            <a:r>
              <a:rPr lang="en-US" altLang="en-US" sz="2200"/>
              <a:t>“Type IV” neurons in the dorsal cochlear nucleus often have inhibitory frequency response areas with excitatory sidebands. This makes them sensitive to “spectral notches” like those seen in spectral localisation cues.</a:t>
            </a:r>
            <a:endParaRPr lang="en-GB" altLang="en-US" sz="2200"/>
          </a:p>
        </p:txBody>
      </p:sp>
      <p:pic>
        <p:nvPicPr>
          <p:cNvPr id="72708" name="Picture 4" descr="2714"/>
          <p:cNvPicPr>
            <a:picLocks noChangeAspect="1" noChangeArrowheads="1"/>
          </p:cNvPicPr>
          <p:nvPr/>
        </p:nvPicPr>
        <p:blipFill>
          <a:blip r:embed="rId3">
            <a:extLst>
              <a:ext uri="{28A0092B-C50C-407E-A947-70E740481C1C}">
                <a14:useLocalDpi xmlns:a14="http://schemas.microsoft.com/office/drawing/2010/main" val="0"/>
              </a:ext>
            </a:extLst>
          </a:blip>
          <a:srcRect t="30565" b="10188"/>
          <a:stretch>
            <a:fillRect/>
          </a:stretch>
        </p:blipFill>
        <p:spPr bwMode="auto">
          <a:xfrm>
            <a:off x="107950" y="908050"/>
            <a:ext cx="880745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457200" y="762000"/>
            <a:ext cx="720725" cy="3127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1600">
                <a:solidFill>
                  <a:schemeClr val="tx1"/>
                </a:solidFill>
                <a:latin typeface="Tahoma" panose="020B0604030504040204" pitchFamily="34" charset="0"/>
              </a:rPr>
              <a:t>Bushy</a:t>
            </a:r>
            <a:endParaRPr lang="en-US" altLang="en-US" sz="1600">
              <a:solidFill>
                <a:schemeClr val="tx1"/>
              </a:solidFill>
              <a:latin typeface="Tahoma" panose="020B0604030504040204" pitchFamily="34" charset="0"/>
            </a:endParaRPr>
          </a:p>
        </p:txBody>
      </p:sp>
      <p:sp>
        <p:nvSpPr>
          <p:cNvPr id="72710" name="Text Box 6"/>
          <p:cNvSpPr txBox="1">
            <a:spLocks noChangeArrowheads="1"/>
          </p:cNvSpPr>
          <p:nvPr/>
        </p:nvSpPr>
        <p:spPr bwMode="auto">
          <a:xfrm>
            <a:off x="3810000" y="762000"/>
            <a:ext cx="1127125"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lnSpc>
                <a:spcPct val="90000"/>
              </a:lnSpc>
              <a:spcBef>
                <a:spcPct val="20000"/>
              </a:spcBef>
              <a:buSzPct val="90000"/>
            </a:pPr>
            <a:r>
              <a:rPr lang="en-GB" altLang="en-US" sz="1600">
                <a:solidFill>
                  <a:schemeClr val="tx1"/>
                </a:solidFill>
                <a:latin typeface="Tahoma" panose="020B0604030504040204" pitchFamily="34" charset="0"/>
              </a:rPr>
              <a:t>Multipolar </a:t>
            </a:r>
            <a:br>
              <a:rPr lang="en-GB" altLang="en-US" sz="1600">
                <a:solidFill>
                  <a:schemeClr val="tx1"/>
                </a:solidFill>
                <a:latin typeface="Tahoma" panose="020B0604030504040204" pitchFamily="34" charset="0"/>
              </a:rPr>
            </a:br>
            <a:r>
              <a:rPr lang="en-GB" altLang="en-US" sz="1600">
                <a:solidFill>
                  <a:schemeClr val="tx1"/>
                </a:solidFill>
                <a:latin typeface="Tahoma" panose="020B0604030504040204" pitchFamily="34" charset="0"/>
              </a:rPr>
              <a:t>(Stellate)</a:t>
            </a:r>
            <a:endParaRPr lang="en-US" altLang="en-US" sz="1600">
              <a:solidFill>
                <a:schemeClr val="tx1"/>
              </a:solidFill>
              <a:latin typeface="Tahoma" panose="020B0604030504040204" pitchFamily="34" charset="0"/>
            </a:endParaRPr>
          </a:p>
        </p:txBody>
      </p:sp>
      <p:sp>
        <p:nvSpPr>
          <p:cNvPr id="72711" name="Text Box 7"/>
          <p:cNvSpPr txBox="1">
            <a:spLocks noChangeArrowheads="1"/>
          </p:cNvSpPr>
          <p:nvPr/>
        </p:nvSpPr>
        <p:spPr bwMode="auto">
          <a:xfrm>
            <a:off x="6629400" y="990600"/>
            <a:ext cx="1060450" cy="3127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lnSpc>
                <a:spcPct val="90000"/>
              </a:lnSpc>
              <a:spcBef>
                <a:spcPct val="20000"/>
              </a:spcBef>
              <a:buSzPct val="90000"/>
            </a:pPr>
            <a:r>
              <a:rPr lang="en-GB" altLang="en-US" sz="1600">
                <a:solidFill>
                  <a:schemeClr val="tx1"/>
                </a:solidFill>
                <a:latin typeface="Tahoma" panose="020B0604030504040204" pitchFamily="34" charset="0"/>
              </a:rPr>
              <a:t>Pyramidal</a:t>
            </a:r>
            <a:endParaRPr lang="en-US" altLang="en-US" sz="1600">
              <a:solidFill>
                <a:schemeClr val="tx1"/>
              </a:solidFill>
              <a:latin typeface="Tahoma" panose="020B0604030504040204" pitchFamily="34" charset="0"/>
            </a:endParaRPr>
          </a:p>
        </p:txBody>
      </p:sp>
      <p:sp>
        <p:nvSpPr>
          <p:cNvPr id="72712" name="Text Box 8"/>
          <p:cNvSpPr txBox="1">
            <a:spLocks noChangeArrowheads="1"/>
          </p:cNvSpPr>
          <p:nvPr/>
        </p:nvSpPr>
        <p:spPr bwMode="auto">
          <a:xfrm>
            <a:off x="457200" y="1066800"/>
            <a:ext cx="917575" cy="3127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SzPct val="90000"/>
            </a:pPr>
            <a:r>
              <a:rPr lang="en-GB" altLang="en-US" sz="1600">
                <a:solidFill>
                  <a:schemeClr val="tx1"/>
                </a:solidFill>
                <a:latin typeface="Tahoma" panose="020B0604030504040204" pitchFamily="34" charset="0"/>
              </a:rPr>
              <a:t>Octopus</a:t>
            </a:r>
            <a:endParaRPr lang="en-US" altLang="en-US" sz="1600">
              <a:solidFill>
                <a:schemeClr val="tx1"/>
              </a:solidFill>
              <a:latin typeface="Tahoma" panose="020B0604030504040204" pitchFamily="34" charset="0"/>
            </a:endParaRPr>
          </a:p>
        </p:txBody>
      </p:sp>
      <p:sp>
        <p:nvSpPr>
          <p:cNvPr id="72713" name="Rectangle 9"/>
          <p:cNvSpPr>
            <a:spLocks noGrp="1" noChangeArrowheads="1"/>
          </p:cNvSpPr>
          <p:nvPr>
            <p:ph type="title"/>
          </p:nvPr>
        </p:nvSpPr>
        <p:spPr>
          <a:xfrm>
            <a:off x="0" y="115888"/>
            <a:ext cx="8893175" cy="588962"/>
          </a:xfrm>
        </p:spPr>
        <p:txBody>
          <a:bodyPr/>
          <a:lstStyle/>
          <a:p>
            <a:pPr eaLnBrk="1" hangingPunct="1"/>
            <a:r>
              <a:rPr lang="en-US" altLang="en-US" sz="3200"/>
              <a:t>Spectral Cues and the Dorsal Cochlear Nucleus</a:t>
            </a:r>
            <a:endParaRPr lang="en-GB" altLang="en-US" sz="3200"/>
          </a:p>
        </p:txBody>
      </p:sp>
      <p:graphicFrame>
        <p:nvGraphicFramePr>
          <p:cNvPr id="72714" name="Object 10"/>
          <p:cNvGraphicFramePr>
            <a:graphicFrameLocks noChangeAspect="1"/>
          </p:cNvGraphicFramePr>
          <p:nvPr/>
        </p:nvGraphicFramePr>
        <p:xfrm>
          <a:off x="304800" y="3803650"/>
          <a:ext cx="3962400" cy="2490788"/>
        </p:xfrm>
        <a:graphic>
          <a:graphicData uri="http://schemas.openxmlformats.org/presentationml/2006/ole">
            <mc:AlternateContent xmlns:mc="http://schemas.openxmlformats.org/markup-compatibility/2006">
              <mc:Choice xmlns:v="urn:schemas-microsoft-com:vml" Requires="v">
                <p:oleObj name="Image" r:id="rId4" imgW="8444444" imgH="5307937" progId="Photoshop.Image.7">
                  <p:embed/>
                </p:oleObj>
              </mc:Choice>
              <mc:Fallback>
                <p:oleObj name="Image" r:id="rId4" imgW="8444444" imgH="5307937" progId="Photoshop.Image.7">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03650"/>
                        <a:ext cx="3962400" cy="249078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auditoryNeurosciFig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805238"/>
            <a:ext cx="42116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333375"/>
            <a:ext cx="7164387" cy="3087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auditoryNeurosciFig5-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617663"/>
            <a:ext cx="850741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GB" altLang="en-US"/>
              <a:t>The Jeffress Model</a:t>
            </a:r>
          </a:p>
        </p:txBody>
      </p:sp>
      <p:pic>
        <p:nvPicPr>
          <p:cNvPr id="77827" name="Picture 4" descr="auditoryNeurosciFig5-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557338"/>
            <a:ext cx="604837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title"/>
          </p:nvPr>
        </p:nvSpPr>
        <p:spPr/>
        <p:txBody>
          <a:bodyPr/>
          <a:lstStyle/>
          <a:p>
            <a:pPr eaLnBrk="1" hangingPunct="1"/>
            <a:r>
              <a:rPr lang="en-GB" altLang="en-US" sz="3200"/>
              <a:t>Guinea Pig ITD Tuning Curves</a:t>
            </a:r>
          </a:p>
        </p:txBody>
      </p:sp>
      <p:pic>
        <p:nvPicPr>
          <p:cNvPr id="7885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96975"/>
            <a:ext cx="6696075" cy="5022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GB" altLang="en-US" sz="4000"/>
              <a:t>Where and What Streams in Auditory Cortex?</a:t>
            </a:r>
          </a:p>
        </p:txBody>
      </p:sp>
      <p:pic>
        <p:nvPicPr>
          <p:cNvPr id="81923" name="Picture 3" descr="AuditoryNeurosciFig4-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74813"/>
            <a:ext cx="6335713"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p:cNvSpPr txBox="1">
            <a:spLocks noChangeArrowheads="1"/>
          </p:cNvSpPr>
          <p:nvPr/>
        </p:nvSpPr>
        <p:spPr bwMode="auto">
          <a:xfrm>
            <a:off x="5200650" y="6086475"/>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altLang="en-US" sz="1800">
                <a:solidFill>
                  <a:schemeClr val="tx1"/>
                </a:solidFill>
              </a:rPr>
              <a:t>After Romanski et al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47165"/>
            <a:ext cx="6481341" cy="5150485"/>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82947" name="Rectangle 3"/>
          <p:cNvSpPr>
            <a:spLocks noGrp="1" noChangeArrowheads="1"/>
          </p:cNvSpPr>
          <p:nvPr>
            <p:ph type="title" idx="4294967295"/>
          </p:nvPr>
        </p:nvSpPr>
        <p:spPr>
          <a:xfrm>
            <a:off x="304800" y="466626"/>
            <a:ext cx="8228013" cy="946150"/>
          </a:xfrm>
        </p:spPr>
        <p:txBody>
          <a:bodyPr anchor="b">
            <a:spAutoFit/>
          </a:bodyPr>
          <a:lstStyle/>
          <a:p>
            <a:pPr eaLnBrk="1" hangingPunct="1"/>
            <a:r>
              <a:rPr lang="en-GB" altLang="en-US" sz="4000" dirty="0"/>
              <a:t>The </a:t>
            </a:r>
            <a:r>
              <a:rPr lang="en-GB" altLang="en-US" sz="4000" dirty="0" err="1"/>
              <a:t>Rauschecker</a:t>
            </a:r>
            <a:r>
              <a:rPr lang="en-GB" altLang="en-US" sz="4000" dirty="0"/>
              <a:t> &amp; Tian 2001 </a:t>
            </a:r>
            <a:br>
              <a:rPr lang="en-GB" altLang="en-US" sz="4000" dirty="0"/>
            </a:br>
            <a:r>
              <a:rPr lang="en-GB" altLang="en-US" sz="4000" dirty="0"/>
              <a:t>“What vs. Where experiment”</a:t>
            </a:r>
            <a:endParaRPr lang="en-US" altLang="en-US" sz="4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382713"/>
            <a:ext cx="5075237" cy="5246687"/>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83971" name="Rectangle 3"/>
          <p:cNvSpPr>
            <a:spLocks noChangeArrowheads="1"/>
          </p:cNvSpPr>
          <p:nvPr/>
        </p:nvSpPr>
        <p:spPr bwMode="auto">
          <a:xfrm>
            <a:off x="327025" y="4267200"/>
            <a:ext cx="457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de-DE" altLang="en-US" sz="2000" b="1">
              <a:latin typeface="Tahoma" panose="020B0604030504040204" pitchFamily="34" charset="0"/>
            </a:endParaRPr>
          </a:p>
        </p:txBody>
      </p:sp>
      <p:sp>
        <p:nvSpPr>
          <p:cNvPr id="83972" name="Rectangle 4"/>
          <p:cNvSpPr>
            <a:spLocks noGrp="1" noChangeArrowheads="1"/>
          </p:cNvSpPr>
          <p:nvPr>
            <p:ph type="title" idx="4294967295"/>
          </p:nvPr>
        </p:nvSpPr>
        <p:spPr>
          <a:xfrm>
            <a:off x="304800" y="304800"/>
            <a:ext cx="6248400" cy="831850"/>
          </a:xfrm>
        </p:spPr>
        <p:txBody>
          <a:bodyPr anchor="b">
            <a:spAutoFit/>
          </a:bodyPr>
          <a:lstStyle/>
          <a:p>
            <a:pPr eaLnBrk="1" hangingPunct="1"/>
            <a:r>
              <a:rPr lang="en-GB" altLang="en-US" sz="3600"/>
              <a:t>Are there “What” and “Where” Streams in Auditory Cortex?</a:t>
            </a:r>
            <a:endParaRPr lang="en-US" altLang="en-US" sz="3600"/>
          </a:p>
        </p:txBody>
      </p:sp>
      <p:sp>
        <p:nvSpPr>
          <p:cNvPr id="83973" name="Rectangle 5"/>
          <p:cNvSpPr>
            <a:spLocks noGrp="1" noChangeArrowheads="1"/>
          </p:cNvSpPr>
          <p:nvPr>
            <p:ph type="body" idx="4294967295"/>
          </p:nvPr>
        </p:nvSpPr>
        <p:spPr>
          <a:xfrm>
            <a:off x="5562600" y="1371600"/>
            <a:ext cx="3352800" cy="5226050"/>
          </a:xfrm>
        </p:spPr>
        <p:txBody>
          <a:bodyPr/>
          <a:lstStyle/>
          <a:p>
            <a:pPr marL="231775" indent="-231775" eaLnBrk="1" hangingPunct="1">
              <a:lnSpc>
                <a:spcPct val="80000"/>
              </a:lnSpc>
            </a:pPr>
            <a:r>
              <a:rPr lang="en-GB" altLang="en-US" sz="2000" dirty="0"/>
              <a:t>Some reports suggest that anterior cortical belt areas may more selective for sound identity and less for sound source location, while caudal belt areas are more location specific.</a:t>
            </a:r>
          </a:p>
          <a:p>
            <a:pPr marL="231775" indent="-231775" eaLnBrk="1" hangingPunct="1">
              <a:lnSpc>
                <a:spcPct val="80000"/>
              </a:lnSpc>
            </a:pPr>
            <a:r>
              <a:rPr lang="en-GB" altLang="en-US" sz="2000" dirty="0"/>
              <a:t>It has been hypothesized that these may be the starting positions for a ventral “what” stream heading for inferotemporal cortex and a dorsal “where” stream which heads for </a:t>
            </a:r>
            <a:r>
              <a:rPr lang="en-GB" altLang="en-US" sz="2000" dirty="0" err="1"/>
              <a:t>postero</a:t>
            </a:r>
            <a:r>
              <a:rPr lang="en-GB" altLang="en-US" sz="2000" dirty="0"/>
              <a:t>-parietal cortex.</a:t>
            </a:r>
          </a:p>
          <a:p>
            <a:pPr marL="231775" indent="-231775" eaLnBrk="1" hangingPunct="1">
              <a:lnSpc>
                <a:spcPct val="80000"/>
              </a:lnSpc>
            </a:pPr>
            <a:r>
              <a:rPr lang="en-GB" altLang="en-US" sz="2000" dirty="0"/>
              <a:t>Figure 2 from Tian &amp; </a:t>
            </a:r>
            <a:r>
              <a:rPr lang="en-GB" altLang="en-US" sz="2000" dirty="0" err="1"/>
              <a:t>Rauschecker</a:t>
            </a:r>
            <a:r>
              <a:rPr lang="en-GB" altLang="en-US" sz="2000" dirty="0"/>
              <a:t>, Science 2001</a:t>
            </a:r>
            <a:endParaRPr lang="en-US" altLang="en-US" sz="2000" dirty="0"/>
          </a:p>
        </p:txBody>
      </p:sp>
      <p:sp>
        <p:nvSpPr>
          <p:cNvPr id="83974" name="Rectangle 6"/>
          <p:cNvSpPr>
            <a:spLocks noChangeArrowheads="1"/>
          </p:cNvSpPr>
          <p:nvPr/>
        </p:nvSpPr>
        <p:spPr bwMode="auto">
          <a:xfrm>
            <a:off x="358775" y="1741488"/>
            <a:ext cx="457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de-DE" altLang="en-US" sz="2000" b="1">
              <a:latin typeface="Tahoma" panose="020B0604030504040204" pitchFamily="34" charset="0"/>
            </a:endParaRPr>
          </a:p>
        </p:txBody>
      </p:sp>
      <p:sp>
        <p:nvSpPr>
          <p:cNvPr id="400391" name="Text Box 7"/>
          <p:cNvSpPr txBox="1">
            <a:spLocks noChangeArrowheads="1"/>
          </p:cNvSpPr>
          <p:nvPr/>
        </p:nvSpPr>
        <p:spPr bwMode="auto">
          <a:xfrm>
            <a:off x="66675" y="1252538"/>
            <a:ext cx="1196975" cy="4857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pPr defTabSz="914400" eaLnBrk="1" hangingPunct="1">
              <a:lnSpc>
                <a:spcPct val="90000"/>
              </a:lnSpc>
              <a:spcBef>
                <a:spcPct val="20000"/>
              </a:spcBef>
              <a:buSzPct val="90000"/>
              <a:defRPr/>
            </a:pPr>
            <a:r>
              <a:rPr lang="en-GB" sz="1400">
                <a:solidFill>
                  <a:schemeClr val="tx1"/>
                </a:solidFill>
                <a:latin typeface="Tahoma" pitchFamily="34" charset="0"/>
                <a:cs typeface="+mn-cs"/>
              </a:rPr>
              <a:t>Anterolateral</a:t>
            </a:r>
            <a:br>
              <a:rPr lang="en-GB" sz="1400">
                <a:solidFill>
                  <a:schemeClr val="tx1"/>
                </a:solidFill>
                <a:latin typeface="Tahoma" pitchFamily="34" charset="0"/>
                <a:cs typeface="+mn-cs"/>
              </a:rPr>
            </a:br>
            <a:r>
              <a:rPr lang="en-GB" sz="1400">
                <a:solidFill>
                  <a:schemeClr val="tx1"/>
                </a:solidFill>
                <a:latin typeface="Tahoma" pitchFamily="34" charset="0"/>
                <a:cs typeface="+mn-cs"/>
              </a:rPr>
              <a:t>Belt</a:t>
            </a:r>
            <a:endParaRPr lang="en-US" sz="1400">
              <a:solidFill>
                <a:schemeClr val="tx1"/>
              </a:solidFill>
              <a:latin typeface="Tahoma" pitchFamily="34" charset="0"/>
              <a:cs typeface="+mn-cs"/>
            </a:endParaRPr>
          </a:p>
        </p:txBody>
      </p:sp>
      <p:sp>
        <p:nvSpPr>
          <p:cNvPr id="400392" name="Text Box 8"/>
          <p:cNvSpPr txBox="1">
            <a:spLocks noChangeArrowheads="1"/>
          </p:cNvSpPr>
          <p:nvPr/>
        </p:nvSpPr>
        <p:spPr bwMode="auto">
          <a:xfrm>
            <a:off x="76200" y="3821113"/>
            <a:ext cx="1173163" cy="4857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pPr defTabSz="914400" eaLnBrk="1" hangingPunct="1">
              <a:lnSpc>
                <a:spcPct val="90000"/>
              </a:lnSpc>
              <a:spcBef>
                <a:spcPct val="20000"/>
              </a:spcBef>
              <a:buSzPct val="90000"/>
              <a:defRPr/>
            </a:pPr>
            <a:r>
              <a:rPr lang="en-GB" sz="1400">
                <a:solidFill>
                  <a:schemeClr val="tx1"/>
                </a:solidFill>
                <a:latin typeface="Tahoma" pitchFamily="34" charset="0"/>
                <a:cs typeface="+mn-cs"/>
              </a:rPr>
              <a:t>Caudolateral</a:t>
            </a:r>
            <a:br>
              <a:rPr lang="en-GB" sz="1400">
                <a:solidFill>
                  <a:schemeClr val="tx1"/>
                </a:solidFill>
                <a:latin typeface="Tahoma" pitchFamily="34" charset="0"/>
                <a:cs typeface="+mn-cs"/>
              </a:rPr>
            </a:br>
            <a:r>
              <a:rPr lang="en-GB" sz="1400">
                <a:solidFill>
                  <a:schemeClr val="tx1"/>
                </a:solidFill>
                <a:latin typeface="Tahoma" pitchFamily="34" charset="0"/>
                <a:cs typeface="+mn-cs"/>
              </a:rPr>
              <a:t>Belt</a:t>
            </a:r>
            <a:endParaRPr lang="en-US" sz="1400">
              <a:solidFill>
                <a:schemeClr val="tx1"/>
              </a:solidFill>
              <a:latin typeface="Tahoma" pitchFamily="34" charset="0"/>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5288" y="909638"/>
            <a:ext cx="8358187" cy="5543550"/>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84995" name="Rectangle 3"/>
          <p:cNvSpPr>
            <a:spLocks noGrp="1" noChangeArrowheads="1"/>
          </p:cNvSpPr>
          <p:nvPr>
            <p:ph type="title" idx="4294967295"/>
          </p:nvPr>
        </p:nvSpPr>
        <p:spPr>
          <a:xfrm>
            <a:off x="304800" y="269875"/>
            <a:ext cx="6248400" cy="579438"/>
          </a:xfrm>
        </p:spPr>
        <p:txBody>
          <a:bodyPr anchor="b">
            <a:spAutoFit/>
          </a:bodyPr>
          <a:lstStyle/>
          <a:p>
            <a:pPr eaLnBrk="1" hangingPunct="1"/>
            <a:r>
              <a:rPr lang="en-GB" altLang="en-US"/>
              <a:t>Artificial Vowel Sounds</a:t>
            </a:r>
            <a:endParaRPr lang="en-US" altLang="en-US"/>
          </a:p>
        </p:txBody>
      </p:sp>
      <p:pic>
        <p:nvPicPr>
          <p:cNvPr id="365572"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36">
            <a:extLst>
              <a:ext uri="{28A0092B-C50C-407E-A947-70E740481C1C}">
                <a14:useLocalDpi xmlns:a14="http://schemas.microsoft.com/office/drawing/2010/main" val="0"/>
              </a:ext>
            </a:extLst>
          </a:blip>
          <a:srcRect/>
          <a:stretch>
            <a:fillRect/>
          </a:stretch>
        </p:blipFill>
        <p:spPr bwMode="auto">
          <a:xfrm>
            <a:off x="919163" y="1323975"/>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3" name="Picture 5">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36">
            <a:extLst>
              <a:ext uri="{28A0092B-C50C-407E-A947-70E740481C1C}">
                <a14:useLocalDpi xmlns:a14="http://schemas.microsoft.com/office/drawing/2010/main" val="0"/>
              </a:ext>
            </a:extLst>
          </a:blip>
          <a:srcRect/>
          <a:stretch>
            <a:fillRect/>
          </a:stretch>
        </p:blipFill>
        <p:spPr bwMode="auto">
          <a:xfrm>
            <a:off x="2808288" y="134143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4" name="Picture 6">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36">
            <a:extLst>
              <a:ext uri="{28A0092B-C50C-407E-A947-70E740481C1C}">
                <a14:useLocalDpi xmlns:a14="http://schemas.microsoft.com/office/drawing/2010/main" val="0"/>
              </a:ext>
            </a:extLst>
          </a:blip>
          <a:srcRect/>
          <a:stretch>
            <a:fillRect/>
          </a:stretch>
        </p:blipFill>
        <p:spPr bwMode="auto">
          <a:xfrm>
            <a:off x="4500563" y="134143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5" name="Picture 7">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36">
            <a:extLst>
              <a:ext uri="{28A0092B-C50C-407E-A947-70E740481C1C}">
                <a14:useLocalDpi xmlns:a14="http://schemas.microsoft.com/office/drawing/2010/main" val="0"/>
              </a:ext>
            </a:extLst>
          </a:blip>
          <a:srcRect/>
          <a:stretch>
            <a:fillRect/>
          </a:stretch>
        </p:blipFill>
        <p:spPr bwMode="auto">
          <a:xfrm>
            <a:off x="6227763" y="134143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6" name="Picture 8">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36">
            <a:extLst>
              <a:ext uri="{28A0092B-C50C-407E-A947-70E740481C1C}">
                <a14:useLocalDpi xmlns:a14="http://schemas.microsoft.com/office/drawing/2010/main" val="0"/>
              </a:ext>
            </a:extLst>
          </a:blip>
          <a:srcRect/>
          <a:stretch>
            <a:fillRect/>
          </a:stretch>
        </p:blipFill>
        <p:spPr bwMode="auto">
          <a:xfrm>
            <a:off x="6227763" y="2492375"/>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7" name="Picture 9">
            <a:hlinkClick r:id="" action="ppaction://media"/>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36">
            <a:extLst>
              <a:ext uri="{28A0092B-C50C-407E-A947-70E740481C1C}">
                <a14:useLocalDpi xmlns:a14="http://schemas.microsoft.com/office/drawing/2010/main" val="0"/>
              </a:ext>
            </a:extLst>
          </a:blip>
          <a:srcRect/>
          <a:stretch>
            <a:fillRect/>
          </a:stretch>
        </p:blipFill>
        <p:spPr bwMode="auto">
          <a:xfrm>
            <a:off x="2808288" y="371633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8" name="Picture 10">
            <a:hlinkClick r:id="" action="ppaction://media"/>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36">
            <a:extLst>
              <a:ext uri="{28A0092B-C50C-407E-A947-70E740481C1C}">
                <a14:useLocalDpi xmlns:a14="http://schemas.microsoft.com/office/drawing/2010/main" val="0"/>
              </a:ext>
            </a:extLst>
          </a:blip>
          <a:srcRect/>
          <a:stretch>
            <a:fillRect/>
          </a:stretch>
        </p:blipFill>
        <p:spPr bwMode="auto">
          <a:xfrm>
            <a:off x="6227763" y="371633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9" name="Picture 11">
            <a:hlinkClick r:id="" action="ppaction://media"/>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36">
            <a:extLst>
              <a:ext uri="{28A0092B-C50C-407E-A947-70E740481C1C}">
                <a14:useLocalDpi xmlns:a14="http://schemas.microsoft.com/office/drawing/2010/main" val="0"/>
              </a:ext>
            </a:extLst>
          </a:blip>
          <a:srcRect/>
          <a:stretch>
            <a:fillRect/>
          </a:stretch>
        </p:blipFill>
        <p:spPr bwMode="auto">
          <a:xfrm>
            <a:off x="6227763" y="494188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0" name="Picture 12">
            <a:hlinkClick r:id="" action="ppaction://media"/>
          </p:cNvPr>
          <p:cNvPicPr>
            <a:picLocks noChangeAspect="1" noChangeArrowheads="1"/>
          </p:cNvPicPr>
          <p:nvPr>
            <a:audioFile r:link="rId18"/>
            <p:extLst>
              <p:ext uri="{DAA4B4D4-6D71-4841-9C94-3DE7FCFB9230}">
                <p14:media xmlns:p14="http://schemas.microsoft.com/office/powerpoint/2010/main" r:embed="rId17"/>
              </p:ext>
            </p:extLst>
          </p:nvPr>
        </p:nvPicPr>
        <p:blipFill>
          <a:blip r:embed="rId36">
            <a:extLst>
              <a:ext uri="{28A0092B-C50C-407E-A947-70E740481C1C}">
                <a14:useLocalDpi xmlns:a14="http://schemas.microsoft.com/office/drawing/2010/main" val="0"/>
              </a:ext>
            </a:extLst>
          </a:blip>
          <a:srcRect/>
          <a:stretch>
            <a:fillRect/>
          </a:stretch>
        </p:blipFill>
        <p:spPr bwMode="auto">
          <a:xfrm>
            <a:off x="4500563" y="371633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1" name="Picture 13">
            <a:hlinkClick r:id="" action="ppaction://media"/>
          </p:cNvPr>
          <p:cNvPicPr>
            <a:picLocks noChangeAspect="1" noChangeArrowheads="1"/>
          </p:cNvPicPr>
          <p:nvPr>
            <a:audioFile r:link="rId20"/>
            <p:extLst>
              <p:ext uri="{DAA4B4D4-6D71-4841-9C94-3DE7FCFB9230}">
                <p14:media xmlns:p14="http://schemas.microsoft.com/office/powerpoint/2010/main" r:embed="rId19"/>
              </p:ext>
            </p:extLst>
          </p:nvPr>
        </p:nvPicPr>
        <p:blipFill>
          <a:blip r:embed="rId36">
            <a:extLst>
              <a:ext uri="{28A0092B-C50C-407E-A947-70E740481C1C}">
                <a14:useLocalDpi xmlns:a14="http://schemas.microsoft.com/office/drawing/2010/main" val="0"/>
              </a:ext>
            </a:extLst>
          </a:blip>
          <a:srcRect/>
          <a:stretch>
            <a:fillRect/>
          </a:stretch>
        </p:blipFill>
        <p:spPr bwMode="auto">
          <a:xfrm>
            <a:off x="4500563" y="2492375"/>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2" name="Picture 14">
            <a:hlinkClick r:id="" action="ppaction://media"/>
          </p:cNvPr>
          <p:cNvPicPr>
            <a:picLocks noChangeAspect="1" noChangeArrowheads="1"/>
          </p:cNvPicPr>
          <p:nvPr>
            <a:audioFile r:link="rId22"/>
            <p:extLst>
              <p:ext uri="{DAA4B4D4-6D71-4841-9C94-3DE7FCFB9230}">
                <p14:media xmlns:p14="http://schemas.microsoft.com/office/powerpoint/2010/main" r:embed="rId21"/>
              </p:ext>
            </p:extLst>
          </p:nvPr>
        </p:nvPicPr>
        <p:blipFill>
          <a:blip r:embed="rId36">
            <a:extLst>
              <a:ext uri="{28A0092B-C50C-407E-A947-70E740481C1C}">
                <a14:useLocalDpi xmlns:a14="http://schemas.microsoft.com/office/drawing/2010/main" val="0"/>
              </a:ext>
            </a:extLst>
          </a:blip>
          <a:srcRect/>
          <a:stretch>
            <a:fillRect/>
          </a:stretch>
        </p:blipFill>
        <p:spPr bwMode="auto">
          <a:xfrm>
            <a:off x="4500563" y="494188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3" name="Picture 15">
            <a:hlinkClick r:id="" action="ppaction://media"/>
          </p:cNvPr>
          <p:cNvPicPr>
            <a:picLocks noChangeAspect="1" noChangeArrowheads="1"/>
          </p:cNvPicPr>
          <p:nvPr>
            <a:audioFile r:link="rId24"/>
            <p:extLst>
              <p:ext uri="{DAA4B4D4-6D71-4841-9C94-3DE7FCFB9230}">
                <p14:media xmlns:p14="http://schemas.microsoft.com/office/powerpoint/2010/main" r:embed="rId23"/>
              </p:ext>
            </p:extLst>
          </p:nvPr>
        </p:nvPicPr>
        <p:blipFill>
          <a:blip r:embed="rId36">
            <a:extLst>
              <a:ext uri="{28A0092B-C50C-407E-A947-70E740481C1C}">
                <a14:useLocalDpi xmlns:a14="http://schemas.microsoft.com/office/drawing/2010/main" val="0"/>
              </a:ext>
            </a:extLst>
          </a:blip>
          <a:srcRect/>
          <a:stretch>
            <a:fillRect/>
          </a:stretch>
        </p:blipFill>
        <p:spPr bwMode="auto">
          <a:xfrm>
            <a:off x="2808288" y="2492375"/>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4" name="Picture 16">
            <a:hlinkClick r:id="" action="ppaction://media"/>
          </p:cNvPr>
          <p:cNvPicPr>
            <a:picLocks noChangeAspect="1" noChangeArrowheads="1"/>
          </p:cNvPicPr>
          <p:nvPr>
            <a:audioFile r:link="rId26"/>
            <p:extLst>
              <p:ext uri="{DAA4B4D4-6D71-4841-9C94-3DE7FCFB9230}">
                <p14:media xmlns:p14="http://schemas.microsoft.com/office/powerpoint/2010/main" r:embed="rId25"/>
              </p:ext>
            </p:extLst>
          </p:nvPr>
        </p:nvPicPr>
        <p:blipFill>
          <a:blip r:embed="rId36">
            <a:extLst>
              <a:ext uri="{28A0092B-C50C-407E-A947-70E740481C1C}">
                <a14:useLocalDpi xmlns:a14="http://schemas.microsoft.com/office/drawing/2010/main" val="0"/>
              </a:ext>
            </a:extLst>
          </a:blip>
          <a:srcRect/>
          <a:stretch>
            <a:fillRect/>
          </a:stretch>
        </p:blipFill>
        <p:spPr bwMode="auto">
          <a:xfrm>
            <a:off x="2808288" y="494188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5" name="Picture 17">
            <a:hlinkClick r:id="" action="ppaction://media"/>
          </p:cNvPr>
          <p:cNvPicPr>
            <a:picLocks noChangeAspect="1" noChangeArrowheads="1"/>
          </p:cNvPicPr>
          <p:nvPr>
            <a:audioFile r:link="rId28"/>
            <p:extLst>
              <p:ext uri="{DAA4B4D4-6D71-4841-9C94-3DE7FCFB9230}">
                <p14:media xmlns:p14="http://schemas.microsoft.com/office/powerpoint/2010/main" r:embed="rId27"/>
              </p:ext>
            </p:extLst>
          </p:nvPr>
        </p:nvPicPr>
        <p:blipFill>
          <a:blip r:embed="rId36">
            <a:extLst>
              <a:ext uri="{28A0092B-C50C-407E-A947-70E740481C1C}">
                <a14:useLocalDpi xmlns:a14="http://schemas.microsoft.com/office/drawing/2010/main" val="0"/>
              </a:ext>
            </a:extLst>
          </a:blip>
          <a:srcRect/>
          <a:stretch>
            <a:fillRect/>
          </a:stretch>
        </p:blipFill>
        <p:spPr bwMode="auto">
          <a:xfrm>
            <a:off x="919163" y="2492375"/>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6" name="Picture 18">
            <a:hlinkClick r:id="" action="ppaction://media"/>
          </p:cNvPr>
          <p:cNvPicPr>
            <a:picLocks noChangeAspect="1" noChangeArrowheads="1"/>
          </p:cNvPicPr>
          <p:nvPr>
            <a:audioFile r:link="rId30"/>
            <p:extLst>
              <p:ext uri="{DAA4B4D4-6D71-4841-9C94-3DE7FCFB9230}">
                <p14:media xmlns:p14="http://schemas.microsoft.com/office/powerpoint/2010/main" r:embed="rId29"/>
              </p:ext>
            </p:extLst>
          </p:nvPr>
        </p:nvPicPr>
        <p:blipFill>
          <a:blip r:embed="rId36">
            <a:extLst>
              <a:ext uri="{28A0092B-C50C-407E-A947-70E740481C1C}">
                <a14:useLocalDpi xmlns:a14="http://schemas.microsoft.com/office/drawing/2010/main" val="0"/>
              </a:ext>
            </a:extLst>
          </a:blip>
          <a:srcRect/>
          <a:stretch>
            <a:fillRect/>
          </a:stretch>
        </p:blipFill>
        <p:spPr bwMode="auto">
          <a:xfrm>
            <a:off x="919163" y="3771900"/>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87" name="Picture 19">
            <a:hlinkClick r:id="" action="ppaction://media"/>
          </p:cNvPr>
          <p:cNvPicPr>
            <a:picLocks noChangeAspect="1" noChangeArrowheads="1"/>
          </p:cNvPicPr>
          <p:nvPr>
            <a:audioFile r:link="rId32"/>
            <p:extLst>
              <p:ext uri="{DAA4B4D4-6D71-4841-9C94-3DE7FCFB9230}">
                <p14:media xmlns:p14="http://schemas.microsoft.com/office/powerpoint/2010/main" r:embed="rId31"/>
              </p:ext>
            </p:extLst>
          </p:nvPr>
        </p:nvPicPr>
        <p:blipFill>
          <a:blip r:embed="rId36">
            <a:extLst>
              <a:ext uri="{28A0092B-C50C-407E-A947-70E740481C1C}">
                <a14:useLocalDpi xmlns:a14="http://schemas.microsoft.com/office/drawing/2010/main" val="0"/>
              </a:ext>
            </a:extLst>
          </a:blip>
          <a:srcRect/>
          <a:stretch>
            <a:fillRect/>
          </a:stretch>
        </p:blipFill>
        <p:spPr bwMode="auto">
          <a:xfrm>
            <a:off x="919163" y="4941888"/>
            <a:ext cx="412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557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01" fill="hold"/>
                                        <p:tgtEl>
                                          <p:spTgt spid="365572"/>
                                        </p:tgtEl>
                                      </p:cBhvr>
                                    </p:cmd>
                                  </p:childTnLst>
                                </p:cTn>
                              </p:par>
                            </p:childTnLst>
                          </p:cTn>
                        </p:par>
                      </p:childTnLst>
                    </p:cTn>
                  </p:par>
                </p:childTnLst>
              </p:cTn>
              <p:nextCondLst>
                <p:cond evt="onClick" delay="0">
                  <p:tgtEl>
                    <p:spTgt spid="36557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65572"/>
                </p:tgtEl>
              </p:cMediaNode>
            </p:audio>
            <p:seq concurrent="1" nextAc="seek">
              <p:cTn id="8" restart="whenNotActive" fill="hold" evtFilter="cancelBubble" nodeType="interactiveSeq">
                <p:stCondLst>
                  <p:cond evt="onClick" delay="0">
                    <p:tgtEl>
                      <p:spTgt spid="36557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301" fill="hold"/>
                                        <p:tgtEl>
                                          <p:spTgt spid="365573"/>
                                        </p:tgtEl>
                                      </p:cBhvr>
                                    </p:cmd>
                                  </p:childTnLst>
                                </p:cTn>
                              </p:par>
                            </p:childTnLst>
                          </p:cTn>
                        </p:par>
                      </p:childTnLst>
                    </p:cTn>
                  </p:par>
                </p:childTnLst>
              </p:cTn>
              <p:nextCondLst>
                <p:cond evt="onClick" delay="0">
                  <p:tgtEl>
                    <p:spTgt spid="36557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65573"/>
                </p:tgtEl>
              </p:cMediaNode>
            </p:audio>
            <p:seq concurrent="1" nextAc="seek">
              <p:cTn id="14" restart="whenNotActive" fill="hold" evtFilter="cancelBubble" nodeType="interactiveSeq">
                <p:stCondLst>
                  <p:cond evt="onClick" delay="0">
                    <p:tgtEl>
                      <p:spTgt spid="36557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301" fill="hold"/>
                                        <p:tgtEl>
                                          <p:spTgt spid="365574"/>
                                        </p:tgtEl>
                                      </p:cBhvr>
                                    </p:cmd>
                                  </p:childTnLst>
                                </p:cTn>
                              </p:par>
                            </p:childTnLst>
                          </p:cTn>
                        </p:par>
                      </p:childTnLst>
                    </p:cTn>
                  </p:par>
                </p:childTnLst>
              </p:cTn>
              <p:nextCondLst>
                <p:cond evt="onClick" delay="0">
                  <p:tgtEl>
                    <p:spTgt spid="365574"/>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365574"/>
                </p:tgtEl>
              </p:cMediaNode>
            </p:audio>
            <p:seq concurrent="1" nextAc="seek">
              <p:cTn id="20" restart="whenNotActive" fill="hold" evtFilter="cancelBubble" nodeType="interactiveSeq">
                <p:stCondLst>
                  <p:cond evt="onClick" delay="0">
                    <p:tgtEl>
                      <p:spTgt spid="36557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301" fill="hold"/>
                                        <p:tgtEl>
                                          <p:spTgt spid="365575"/>
                                        </p:tgtEl>
                                      </p:cBhvr>
                                    </p:cmd>
                                  </p:childTnLst>
                                </p:cTn>
                              </p:par>
                            </p:childTnLst>
                          </p:cTn>
                        </p:par>
                      </p:childTnLst>
                    </p:cTn>
                  </p:par>
                </p:childTnLst>
              </p:cTn>
              <p:nextCondLst>
                <p:cond evt="onClick" delay="0">
                  <p:tgtEl>
                    <p:spTgt spid="365575"/>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365575"/>
                </p:tgtEl>
              </p:cMediaNode>
            </p:audio>
            <p:seq concurrent="1" nextAc="seek">
              <p:cTn id="26" restart="whenNotActive" fill="hold" evtFilter="cancelBubble" nodeType="interactiveSeq">
                <p:stCondLst>
                  <p:cond evt="onClick" delay="0">
                    <p:tgtEl>
                      <p:spTgt spid="36557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301" fill="hold"/>
                                        <p:tgtEl>
                                          <p:spTgt spid="365576"/>
                                        </p:tgtEl>
                                      </p:cBhvr>
                                    </p:cmd>
                                  </p:childTnLst>
                                </p:cTn>
                              </p:par>
                            </p:childTnLst>
                          </p:cTn>
                        </p:par>
                      </p:childTnLst>
                    </p:cTn>
                  </p:par>
                </p:childTnLst>
              </p:cTn>
              <p:nextCondLst>
                <p:cond evt="onClick" delay="0">
                  <p:tgtEl>
                    <p:spTgt spid="365576"/>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365576"/>
                </p:tgtEl>
              </p:cMediaNode>
            </p:audio>
            <p:seq concurrent="1" nextAc="seek">
              <p:cTn id="32" restart="whenNotActive" fill="hold" evtFilter="cancelBubble" nodeType="interactiveSeq">
                <p:stCondLst>
                  <p:cond evt="onClick" delay="0">
                    <p:tgtEl>
                      <p:spTgt spid="36557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301" fill="hold"/>
                                        <p:tgtEl>
                                          <p:spTgt spid="365577"/>
                                        </p:tgtEl>
                                      </p:cBhvr>
                                    </p:cmd>
                                  </p:childTnLst>
                                </p:cTn>
                              </p:par>
                            </p:childTnLst>
                          </p:cTn>
                        </p:par>
                      </p:childTnLst>
                    </p:cTn>
                  </p:par>
                </p:childTnLst>
              </p:cTn>
              <p:nextCondLst>
                <p:cond evt="onClick" delay="0">
                  <p:tgtEl>
                    <p:spTgt spid="365577"/>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365577"/>
                </p:tgtEl>
              </p:cMediaNode>
            </p:audio>
            <p:seq concurrent="1" nextAc="seek">
              <p:cTn id="38" restart="whenNotActive" fill="hold" evtFilter="cancelBubble" nodeType="interactiveSeq">
                <p:stCondLst>
                  <p:cond evt="onClick" delay="0">
                    <p:tgtEl>
                      <p:spTgt spid="36557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301" fill="hold"/>
                                        <p:tgtEl>
                                          <p:spTgt spid="365578"/>
                                        </p:tgtEl>
                                      </p:cBhvr>
                                    </p:cmd>
                                  </p:childTnLst>
                                </p:cTn>
                              </p:par>
                            </p:childTnLst>
                          </p:cTn>
                        </p:par>
                      </p:childTnLst>
                    </p:cTn>
                  </p:par>
                </p:childTnLst>
              </p:cTn>
              <p:nextCondLst>
                <p:cond evt="onClick" delay="0">
                  <p:tgtEl>
                    <p:spTgt spid="365578"/>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365578"/>
                </p:tgtEl>
              </p:cMediaNode>
            </p:audio>
            <p:seq concurrent="1" nextAc="seek">
              <p:cTn id="44" restart="whenNotActive" fill="hold" evtFilter="cancelBubble" nodeType="interactiveSeq">
                <p:stCondLst>
                  <p:cond evt="onClick" delay="0">
                    <p:tgtEl>
                      <p:spTgt spid="36557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301" fill="hold"/>
                                        <p:tgtEl>
                                          <p:spTgt spid="365579"/>
                                        </p:tgtEl>
                                      </p:cBhvr>
                                    </p:cmd>
                                  </p:childTnLst>
                                </p:cTn>
                              </p:par>
                            </p:childTnLst>
                          </p:cTn>
                        </p:par>
                      </p:childTnLst>
                    </p:cTn>
                  </p:par>
                </p:childTnLst>
              </p:cTn>
              <p:nextCondLst>
                <p:cond evt="onClick" delay="0">
                  <p:tgtEl>
                    <p:spTgt spid="365579"/>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365579"/>
                </p:tgtEl>
              </p:cMediaNode>
            </p:audio>
            <p:seq concurrent="1" nextAc="seek">
              <p:cTn id="50" restart="whenNotActive" fill="hold" evtFilter="cancelBubble" nodeType="interactiveSeq">
                <p:stCondLst>
                  <p:cond evt="onClick" delay="0">
                    <p:tgtEl>
                      <p:spTgt spid="365580"/>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301" fill="hold"/>
                                        <p:tgtEl>
                                          <p:spTgt spid="365580"/>
                                        </p:tgtEl>
                                      </p:cBhvr>
                                    </p:cmd>
                                  </p:childTnLst>
                                </p:cTn>
                              </p:par>
                            </p:childTnLst>
                          </p:cTn>
                        </p:par>
                      </p:childTnLst>
                    </p:cTn>
                  </p:par>
                </p:childTnLst>
              </p:cTn>
              <p:nextCondLst>
                <p:cond evt="onClick" delay="0">
                  <p:tgtEl>
                    <p:spTgt spid="365580"/>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365580"/>
                </p:tgtEl>
              </p:cMediaNode>
            </p:audio>
            <p:seq concurrent="1" nextAc="seek">
              <p:cTn id="56" restart="whenNotActive" fill="hold" evtFilter="cancelBubble" nodeType="interactiveSeq">
                <p:stCondLst>
                  <p:cond evt="onClick" delay="0">
                    <p:tgtEl>
                      <p:spTgt spid="36558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301" fill="hold"/>
                                        <p:tgtEl>
                                          <p:spTgt spid="365581"/>
                                        </p:tgtEl>
                                      </p:cBhvr>
                                    </p:cmd>
                                  </p:childTnLst>
                                </p:cTn>
                              </p:par>
                            </p:childTnLst>
                          </p:cTn>
                        </p:par>
                      </p:childTnLst>
                    </p:cTn>
                  </p:par>
                </p:childTnLst>
              </p:cTn>
              <p:nextCondLst>
                <p:cond evt="onClick" delay="0">
                  <p:tgtEl>
                    <p:spTgt spid="365581"/>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365581"/>
                </p:tgtEl>
              </p:cMediaNode>
            </p:audio>
            <p:seq concurrent="1" nextAc="seek">
              <p:cTn id="62" restart="whenNotActive" fill="hold" evtFilter="cancelBubble" nodeType="interactiveSeq">
                <p:stCondLst>
                  <p:cond evt="onClick" delay="0">
                    <p:tgtEl>
                      <p:spTgt spid="365582"/>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301" fill="hold"/>
                                        <p:tgtEl>
                                          <p:spTgt spid="365582"/>
                                        </p:tgtEl>
                                      </p:cBhvr>
                                    </p:cmd>
                                  </p:childTnLst>
                                </p:cTn>
                              </p:par>
                            </p:childTnLst>
                          </p:cTn>
                        </p:par>
                      </p:childTnLst>
                    </p:cTn>
                  </p:par>
                </p:childTnLst>
              </p:cTn>
              <p:nextCondLst>
                <p:cond evt="onClick" delay="0">
                  <p:tgtEl>
                    <p:spTgt spid="365582"/>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365582"/>
                </p:tgtEl>
              </p:cMediaNode>
            </p:audio>
            <p:seq concurrent="1" nextAc="seek">
              <p:cTn id="68" restart="whenNotActive" fill="hold" evtFilter="cancelBubble" nodeType="interactiveSeq">
                <p:stCondLst>
                  <p:cond evt="onClick" delay="0">
                    <p:tgtEl>
                      <p:spTgt spid="365583"/>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 presetClass="mediacall" presetSubtype="0" fill="hold" nodeType="clickEffect">
                                  <p:stCondLst>
                                    <p:cond delay="0"/>
                                  </p:stCondLst>
                                  <p:childTnLst>
                                    <p:cmd type="call" cmd="playFrom(0.0)">
                                      <p:cBhvr>
                                        <p:cTn id="72" dur="301" fill="hold"/>
                                        <p:tgtEl>
                                          <p:spTgt spid="365583"/>
                                        </p:tgtEl>
                                      </p:cBhvr>
                                    </p:cmd>
                                  </p:childTnLst>
                                </p:cTn>
                              </p:par>
                            </p:childTnLst>
                          </p:cTn>
                        </p:par>
                      </p:childTnLst>
                    </p:cTn>
                  </p:par>
                </p:childTnLst>
              </p:cTn>
              <p:nextCondLst>
                <p:cond evt="onClick" delay="0">
                  <p:tgtEl>
                    <p:spTgt spid="365583"/>
                  </p:tgtEl>
                </p:cond>
              </p:nextCondLst>
            </p:seq>
            <p:audio>
              <p:cMediaNode>
                <p:cTn id="73" fill="hold" display="0">
                  <p:stCondLst>
                    <p:cond delay="indefinite"/>
                  </p:stCondLst>
                  <p:endCondLst>
                    <p:cond evt="onNext" delay="0">
                      <p:tgtEl>
                        <p:sldTgt/>
                      </p:tgtEl>
                    </p:cond>
                    <p:cond evt="onPrev" delay="0">
                      <p:tgtEl>
                        <p:sldTgt/>
                      </p:tgtEl>
                    </p:cond>
                    <p:cond evt="onStopAudio" delay="0">
                      <p:tgtEl>
                        <p:sldTgt/>
                      </p:tgtEl>
                    </p:cond>
                  </p:endCondLst>
                </p:cTn>
                <p:tgtEl>
                  <p:spTgt spid="365583"/>
                </p:tgtEl>
              </p:cMediaNode>
            </p:audio>
            <p:seq concurrent="1" nextAc="seek">
              <p:cTn id="74" restart="whenNotActive" fill="hold" evtFilter="cancelBubble" nodeType="interactiveSeq">
                <p:stCondLst>
                  <p:cond evt="onClick" delay="0">
                    <p:tgtEl>
                      <p:spTgt spid="365584"/>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mediacall" presetSubtype="0" fill="hold" nodeType="clickEffect">
                                  <p:stCondLst>
                                    <p:cond delay="0"/>
                                  </p:stCondLst>
                                  <p:childTnLst>
                                    <p:cmd type="call" cmd="playFrom(0.0)">
                                      <p:cBhvr>
                                        <p:cTn id="78" dur="301" fill="hold"/>
                                        <p:tgtEl>
                                          <p:spTgt spid="365584"/>
                                        </p:tgtEl>
                                      </p:cBhvr>
                                    </p:cmd>
                                  </p:childTnLst>
                                </p:cTn>
                              </p:par>
                            </p:childTnLst>
                          </p:cTn>
                        </p:par>
                      </p:childTnLst>
                    </p:cTn>
                  </p:par>
                </p:childTnLst>
              </p:cTn>
              <p:nextCondLst>
                <p:cond evt="onClick" delay="0">
                  <p:tgtEl>
                    <p:spTgt spid="365584"/>
                  </p:tgtEl>
                </p:cond>
              </p:nextCondLst>
            </p:seq>
            <p:audio>
              <p:cMediaNode>
                <p:cTn id="79" fill="hold" display="0">
                  <p:stCondLst>
                    <p:cond delay="indefinite"/>
                  </p:stCondLst>
                  <p:endCondLst>
                    <p:cond evt="onNext" delay="0">
                      <p:tgtEl>
                        <p:sldTgt/>
                      </p:tgtEl>
                    </p:cond>
                    <p:cond evt="onPrev" delay="0">
                      <p:tgtEl>
                        <p:sldTgt/>
                      </p:tgtEl>
                    </p:cond>
                    <p:cond evt="onStopAudio" delay="0">
                      <p:tgtEl>
                        <p:sldTgt/>
                      </p:tgtEl>
                    </p:cond>
                  </p:endCondLst>
                </p:cTn>
                <p:tgtEl>
                  <p:spTgt spid="365584"/>
                </p:tgtEl>
              </p:cMediaNode>
            </p:audio>
            <p:seq concurrent="1" nextAc="seek">
              <p:cTn id="80" restart="whenNotActive" fill="hold" evtFilter="cancelBubble" nodeType="interactiveSeq">
                <p:stCondLst>
                  <p:cond evt="onClick" delay="0">
                    <p:tgtEl>
                      <p:spTgt spid="365585"/>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 presetClass="mediacall" presetSubtype="0" fill="hold" nodeType="clickEffect">
                                  <p:stCondLst>
                                    <p:cond delay="0"/>
                                  </p:stCondLst>
                                  <p:childTnLst>
                                    <p:cmd type="call" cmd="playFrom(0.0)">
                                      <p:cBhvr>
                                        <p:cTn id="84" dur="301" fill="hold"/>
                                        <p:tgtEl>
                                          <p:spTgt spid="365585"/>
                                        </p:tgtEl>
                                      </p:cBhvr>
                                    </p:cmd>
                                  </p:childTnLst>
                                </p:cTn>
                              </p:par>
                            </p:childTnLst>
                          </p:cTn>
                        </p:par>
                      </p:childTnLst>
                    </p:cTn>
                  </p:par>
                </p:childTnLst>
              </p:cTn>
              <p:nextCondLst>
                <p:cond evt="onClick" delay="0">
                  <p:tgtEl>
                    <p:spTgt spid="365585"/>
                  </p:tgtEl>
                </p:cond>
              </p:nextCondLst>
            </p:seq>
            <p:audio>
              <p:cMediaNode>
                <p:cTn id="85" fill="hold" display="0">
                  <p:stCondLst>
                    <p:cond delay="indefinite"/>
                  </p:stCondLst>
                  <p:endCondLst>
                    <p:cond evt="onNext" delay="0">
                      <p:tgtEl>
                        <p:sldTgt/>
                      </p:tgtEl>
                    </p:cond>
                    <p:cond evt="onPrev" delay="0">
                      <p:tgtEl>
                        <p:sldTgt/>
                      </p:tgtEl>
                    </p:cond>
                    <p:cond evt="onStopAudio" delay="0">
                      <p:tgtEl>
                        <p:sldTgt/>
                      </p:tgtEl>
                    </p:cond>
                  </p:endCondLst>
                </p:cTn>
                <p:tgtEl>
                  <p:spTgt spid="365585"/>
                </p:tgtEl>
              </p:cMediaNode>
            </p:audio>
            <p:seq concurrent="1" nextAc="seek">
              <p:cTn id="86" restart="whenNotActive" fill="hold" evtFilter="cancelBubble" nodeType="interactiveSeq">
                <p:stCondLst>
                  <p:cond evt="onClick" delay="0">
                    <p:tgtEl>
                      <p:spTgt spid="365586"/>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mediacall" presetSubtype="0" fill="hold" nodeType="clickEffect">
                                  <p:stCondLst>
                                    <p:cond delay="0"/>
                                  </p:stCondLst>
                                  <p:childTnLst>
                                    <p:cmd type="call" cmd="playFrom(0.0)">
                                      <p:cBhvr>
                                        <p:cTn id="90" dur="301" fill="hold"/>
                                        <p:tgtEl>
                                          <p:spTgt spid="365586"/>
                                        </p:tgtEl>
                                      </p:cBhvr>
                                    </p:cmd>
                                  </p:childTnLst>
                                </p:cTn>
                              </p:par>
                            </p:childTnLst>
                          </p:cTn>
                        </p:par>
                      </p:childTnLst>
                    </p:cTn>
                  </p:par>
                </p:childTnLst>
              </p:cTn>
              <p:nextCondLst>
                <p:cond evt="onClick" delay="0">
                  <p:tgtEl>
                    <p:spTgt spid="365586"/>
                  </p:tgtEl>
                </p:cond>
              </p:nextCondLst>
            </p:seq>
            <p:audio>
              <p:cMediaNode>
                <p:cTn id="91" fill="hold" display="0">
                  <p:stCondLst>
                    <p:cond delay="indefinite"/>
                  </p:stCondLst>
                  <p:endCondLst>
                    <p:cond evt="onNext" delay="0">
                      <p:tgtEl>
                        <p:sldTgt/>
                      </p:tgtEl>
                    </p:cond>
                    <p:cond evt="onPrev" delay="0">
                      <p:tgtEl>
                        <p:sldTgt/>
                      </p:tgtEl>
                    </p:cond>
                    <p:cond evt="onStopAudio" delay="0">
                      <p:tgtEl>
                        <p:sldTgt/>
                      </p:tgtEl>
                    </p:cond>
                  </p:endCondLst>
                </p:cTn>
                <p:tgtEl>
                  <p:spTgt spid="365586"/>
                </p:tgtEl>
              </p:cMediaNode>
            </p:audio>
            <p:seq concurrent="1" nextAc="seek">
              <p:cTn id="92" restart="whenNotActive" fill="hold" evtFilter="cancelBubble" nodeType="interactiveSeq">
                <p:stCondLst>
                  <p:cond evt="onClick" delay="0">
                    <p:tgtEl>
                      <p:spTgt spid="365587"/>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mediacall" presetSubtype="0" fill="hold" nodeType="clickEffect">
                                  <p:stCondLst>
                                    <p:cond delay="0"/>
                                  </p:stCondLst>
                                  <p:childTnLst>
                                    <p:cmd type="call" cmd="playFrom(0.0)">
                                      <p:cBhvr>
                                        <p:cTn id="96" dur="301" fill="hold"/>
                                        <p:tgtEl>
                                          <p:spTgt spid="365587"/>
                                        </p:tgtEl>
                                      </p:cBhvr>
                                    </p:cmd>
                                  </p:childTnLst>
                                </p:cTn>
                              </p:par>
                            </p:childTnLst>
                          </p:cTn>
                        </p:par>
                      </p:childTnLst>
                    </p:cTn>
                  </p:par>
                </p:childTnLst>
              </p:cTn>
              <p:nextCondLst>
                <p:cond evt="onClick" delay="0">
                  <p:tgtEl>
                    <p:spTgt spid="365587"/>
                  </p:tgtEl>
                </p:cond>
              </p:nextCondLst>
            </p:seq>
            <p:audio>
              <p:cMediaNode>
                <p:cTn id="97" fill="hold" display="0">
                  <p:stCondLst>
                    <p:cond delay="indefinite"/>
                  </p:stCondLst>
                  <p:endCondLst>
                    <p:cond evt="onNext" delay="0">
                      <p:tgtEl>
                        <p:sldTgt/>
                      </p:tgtEl>
                    </p:cond>
                    <p:cond evt="onPrev" delay="0">
                      <p:tgtEl>
                        <p:sldTgt/>
                      </p:tgtEl>
                    </p:cond>
                    <p:cond evt="onStopAudio" delay="0">
                      <p:tgtEl>
                        <p:sldTgt/>
                      </p:tgtEl>
                    </p:cond>
                  </p:endCondLst>
                </p:cTn>
                <p:tgtEl>
                  <p:spTgt spid="36558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95288" y="260350"/>
            <a:ext cx="8443912" cy="1076325"/>
          </a:xfrm>
        </p:spPr>
        <p:txBody>
          <a:bodyPr/>
          <a:lstStyle/>
          <a:p>
            <a:pPr eaLnBrk="1" hangingPunct="1"/>
            <a:r>
              <a:rPr lang="en-GB" altLang="en-US" sz="3600"/>
              <a:t>Azimuth, Pitch and Timbre Sensitivity in Ferret Auditory Cortex</a:t>
            </a:r>
            <a:endParaRPr lang="en-US" altLang="en-US" sz="3600"/>
          </a:p>
        </p:txBody>
      </p:sp>
      <p:pic>
        <p:nvPicPr>
          <p:cNvPr id="91139" name="Picture 3" descr="Figure3"/>
          <p:cNvPicPr>
            <a:picLocks noChangeAspect="1" noChangeArrowheads="1"/>
          </p:cNvPicPr>
          <p:nvPr/>
        </p:nvPicPr>
        <p:blipFill>
          <a:blip r:embed="rId3">
            <a:extLst>
              <a:ext uri="{28A0092B-C50C-407E-A947-70E740481C1C}">
                <a14:useLocalDpi xmlns:a14="http://schemas.microsoft.com/office/drawing/2010/main" val="0"/>
              </a:ext>
            </a:extLst>
          </a:blip>
          <a:srcRect b="45924"/>
          <a:stretch>
            <a:fillRect/>
          </a:stretch>
        </p:blipFill>
        <p:spPr bwMode="auto">
          <a:xfrm>
            <a:off x="755650" y="1484313"/>
            <a:ext cx="7570788" cy="466248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91140" name="Rectangle 4"/>
          <p:cNvSpPr>
            <a:spLocks noChangeArrowheads="1"/>
          </p:cNvSpPr>
          <p:nvPr/>
        </p:nvSpPr>
        <p:spPr bwMode="auto">
          <a:xfrm>
            <a:off x="250825" y="6237288"/>
            <a:ext cx="8582025" cy="517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1400">
                <a:solidFill>
                  <a:schemeClr val="tx1"/>
                </a:solidFill>
                <a:latin typeface="Tahoma" panose="020B0604030504040204" pitchFamily="34" charset="0"/>
              </a:rPr>
              <a:t>JK Bizley, KMM Walker, BW Silverman, AJ King and JWH </a:t>
            </a:r>
            <a:r>
              <a:rPr lang="en-US" altLang="en-US" sz="1400" b="1">
                <a:solidFill>
                  <a:schemeClr val="tx1"/>
                </a:solidFill>
                <a:latin typeface="Tahoma" panose="020B0604030504040204" pitchFamily="34" charset="0"/>
              </a:rPr>
              <a:t>Schnupp, </a:t>
            </a:r>
            <a:r>
              <a:rPr lang="en-US" altLang="en-US" sz="1400">
                <a:solidFill>
                  <a:schemeClr val="tx1"/>
                </a:solidFill>
                <a:latin typeface="Tahoma" panose="020B0604030504040204" pitchFamily="34" charset="0"/>
              </a:rPr>
              <a:t>(2009) </a:t>
            </a:r>
            <a:br>
              <a:rPr lang="en-US" altLang="en-US" sz="1400">
                <a:solidFill>
                  <a:schemeClr val="tx1"/>
                </a:solidFill>
                <a:latin typeface="Tahoma" panose="020B0604030504040204" pitchFamily="34" charset="0"/>
              </a:rPr>
            </a:br>
            <a:r>
              <a:rPr lang="en-US" altLang="en-US" sz="1400">
                <a:solidFill>
                  <a:schemeClr val="tx1"/>
                </a:solidFill>
                <a:latin typeface="Tahoma" panose="020B0604030504040204" pitchFamily="34" charset="0"/>
              </a:rPr>
              <a:t>Interdependent encoding of pitch, timbre and spatial location in auditory cortex. J Neurosci 29(7):2064-75.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 The Ear as a Frequency Analyser</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34089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79388" y="-26988"/>
            <a:ext cx="5999162" cy="1143001"/>
          </a:xfrm>
        </p:spPr>
        <p:txBody>
          <a:bodyPr/>
          <a:lstStyle/>
          <a:p>
            <a:pPr eaLnBrk="1" hangingPunct="1"/>
            <a:r>
              <a:rPr lang="en-GB" altLang="en-US"/>
              <a:t>Cortical Deactivation</a:t>
            </a:r>
          </a:p>
        </p:txBody>
      </p:sp>
      <p:sp>
        <p:nvSpPr>
          <p:cNvPr id="93187" name="Rectangle 3"/>
          <p:cNvSpPr>
            <a:spLocks noGrp="1" noChangeArrowheads="1"/>
          </p:cNvSpPr>
          <p:nvPr>
            <p:ph type="body" idx="1"/>
          </p:nvPr>
        </p:nvSpPr>
        <p:spPr>
          <a:xfrm>
            <a:off x="468313" y="5589588"/>
            <a:ext cx="8001000" cy="1082675"/>
          </a:xfrm>
        </p:spPr>
        <p:txBody>
          <a:bodyPr/>
          <a:lstStyle/>
          <a:p>
            <a:pPr eaLnBrk="1" hangingPunct="1"/>
            <a:r>
              <a:rPr lang="en-GB" altLang="en-US" sz="2000"/>
              <a:t>Deactivating some cortical areas (A1, PAF) by cooling impairs sound localization, but impairing others (AAF) does not.</a:t>
            </a:r>
          </a:p>
          <a:p>
            <a:pPr eaLnBrk="1" hangingPunct="1"/>
            <a:r>
              <a:rPr lang="en-GB" altLang="en-US" sz="2000"/>
              <a:t>Lomber &amp; Malhorta </a:t>
            </a:r>
            <a:r>
              <a:rPr lang="en-GB" altLang="en-US" sz="2000" i="1"/>
              <a:t>J. Neurophys</a:t>
            </a:r>
            <a:r>
              <a:rPr lang="en-GB" altLang="en-US" sz="2000"/>
              <a:t> (2003)</a:t>
            </a:r>
          </a:p>
        </p:txBody>
      </p:sp>
      <p:pic>
        <p:nvPicPr>
          <p:cNvPr id="93188" name="Picture 4" descr="Lomber&amp;MalhortaJNP2003"/>
          <p:cNvPicPr>
            <a:picLocks noChangeAspect="1" noChangeArrowheads="1"/>
          </p:cNvPicPr>
          <p:nvPr/>
        </p:nvPicPr>
        <p:blipFill>
          <a:blip r:embed="rId2">
            <a:extLst>
              <a:ext uri="{28A0092B-C50C-407E-A947-70E740481C1C}">
                <a14:useLocalDpi xmlns:a14="http://schemas.microsoft.com/office/drawing/2010/main" val="0"/>
              </a:ext>
            </a:extLst>
          </a:blip>
          <a:srcRect b="50211"/>
          <a:stretch>
            <a:fillRect/>
          </a:stretch>
        </p:blipFill>
        <p:spPr bwMode="auto">
          <a:xfrm>
            <a:off x="611188" y="1052513"/>
            <a:ext cx="727392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GB" altLang="en-US" sz="3600" dirty="0"/>
              <a:t>Spatial Hearing Summary</a:t>
            </a:r>
          </a:p>
        </p:txBody>
      </p:sp>
      <p:sp>
        <p:nvSpPr>
          <p:cNvPr id="94211" name="Rectangle 3"/>
          <p:cNvSpPr>
            <a:spLocks noGrp="1" noChangeArrowheads="1"/>
          </p:cNvSpPr>
          <p:nvPr>
            <p:ph type="body" idx="1"/>
          </p:nvPr>
        </p:nvSpPr>
        <p:spPr/>
        <p:txBody>
          <a:bodyPr/>
          <a:lstStyle/>
          <a:p>
            <a:pPr eaLnBrk="1" hangingPunct="1">
              <a:lnSpc>
                <a:spcPct val="80000"/>
              </a:lnSpc>
            </a:pPr>
            <a:r>
              <a:rPr lang="en-GB" altLang="en-US" sz="2200" dirty="0"/>
              <a:t>Our brain processes binaural (ITD and ILD) as well as spectral cues to determine sound source direction.</a:t>
            </a:r>
          </a:p>
          <a:p>
            <a:pPr eaLnBrk="1" hangingPunct="1">
              <a:lnSpc>
                <a:spcPct val="80000"/>
              </a:lnSpc>
            </a:pPr>
            <a:r>
              <a:rPr lang="en-GB" altLang="en-US" sz="2200" dirty="0"/>
              <a:t>The brain’s ITD sensitivity is remarkably precise, down to tens of microseconds.</a:t>
            </a:r>
          </a:p>
          <a:p>
            <a:pPr eaLnBrk="1" hangingPunct="1">
              <a:lnSpc>
                <a:spcPct val="80000"/>
              </a:lnSpc>
            </a:pPr>
            <a:r>
              <a:rPr lang="en-GB" altLang="en-US" sz="2200" dirty="0"/>
              <a:t>The lateral and medial superior olive are brainstem nuclei where binaural information about ILDs and ITDs respectively is first computed.</a:t>
            </a:r>
          </a:p>
          <a:p>
            <a:pPr eaLnBrk="1" hangingPunct="1">
              <a:lnSpc>
                <a:spcPct val="80000"/>
              </a:lnSpc>
            </a:pPr>
            <a:r>
              <a:rPr lang="en-GB" altLang="en-US" sz="2200" dirty="0"/>
              <a:t>Higher up in the brain, information from different cues and pathways in combined. Except for the superior colliculus, there is no “map of auditory space” in the mammalian brain.</a:t>
            </a:r>
          </a:p>
          <a:p>
            <a:pPr eaLnBrk="1" hangingPunct="1">
              <a:lnSpc>
                <a:spcPct val="80000"/>
              </a:lnSpc>
            </a:pPr>
            <a:r>
              <a:rPr lang="en-GB" altLang="en-US" sz="2200" dirty="0"/>
              <a:t>The degree to which different cortical areas specialize in spatial hearing is controversial.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7) Speech</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3752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GB" altLang="en-US" sz="3600" dirty="0"/>
              <a:t>Hearing Speech</a:t>
            </a:r>
          </a:p>
        </p:txBody>
      </p:sp>
      <p:sp>
        <p:nvSpPr>
          <p:cNvPr id="94211" name="Rectangle 3"/>
          <p:cNvSpPr>
            <a:spLocks noGrp="1" noChangeArrowheads="1"/>
          </p:cNvSpPr>
          <p:nvPr>
            <p:ph type="body" idx="1"/>
          </p:nvPr>
        </p:nvSpPr>
        <p:spPr>
          <a:xfrm>
            <a:off x="457200" y="1268760"/>
            <a:ext cx="8229600" cy="4525963"/>
          </a:xfrm>
        </p:spPr>
        <p:txBody>
          <a:bodyPr/>
          <a:lstStyle/>
          <a:p>
            <a:pPr eaLnBrk="1" hangingPunct="1">
              <a:lnSpc>
                <a:spcPct val="80000"/>
              </a:lnSpc>
            </a:pPr>
            <a:r>
              <a:rPr lang="en-GB" altLang="en-US" sz="2200" dirty="0"/>
              <a:t>As we have seen earlier, speech sounds are created when vibrating vocal folds or temporary or partial obstructions of the vocal tract excite “formant” resonances in cavities in our vocal tracts.</a:t>
            </a:r>
          </a:p>
          <a:p>
            <a:pPr eaLnBrk="1" hangingPunct="1">
              <a:lnSpc>
                <a:spcPct val="80000"/>
              </a:lnSpc>
            </a:pPr>
            <a:r>
              <a:rPr lang="en-GB" altLang="en-US" sz="2200" dirty="0"/>
              <a:t>Change in vocal fold vibration frequency -&gt; pitch change, important for melody, prosody, voice tone in tonal languages. (See earlier parts of this lecture.) Pitch not important in semantics in Indo-European languages. </a:t>
            </a:r>
            <a:r>
              <a:rPr lang="en-GB" altLang="en-US" sz="2200" dirty="0">
                <a:hlinkClick r:id="rId2"/>
              </a:rPr>
              <a:t>http://auditoryneuroscience.com/content/pitchInSpeech</a:t>
            </a:r>
            <a:endParaRPr lang="en-GB" altLang="en-US" sz="2200" dirty="0"/>
          </a:p>
          <a:p>
            <a:pPr eaLnBrk="1" hangingPunct="1">
              <a:lnSpc>
                <a:spcPct val="80000"/>
              </a:lnSpc>
            </a:pPr>
            <a:r>
              <a:rPr lang="en-GB" altLang="en-US" sz="2200" dirty="0"/>
              <a:t>Change in resonances (formants) through “articulation” is responsible for most of the semantic category distinctions in speech. (Dynamics also play a role, e.g. “voice onset time”)</a:t>
            </a:r>
          </a:p>
          <a:p>
            <a:pPr eaLnBrk="1" hangingPunct="1">
              <a:lnSpc>
                <a:spcPct val="80000"/>
              </a:lnSpc>
            </a:pPr>
            <a:r>
              <a:rPr lang="en-GB" altLang="en-US" sz="2200" dirty="0">
                <a:hlinkClick r:id="rId3"/>
              </a:rPr>
              <a:t>http://auditoryneuroscience.com/topics/two-formant-artificial-vowels</a:t>
            </a:r>
            <a:endParaRPr lang="en-GB" altLang="en-US" sz="2200" dirty="0"/>
          </a:p>
          <a:p>
            <a:pPr eaLnBrk="1" hangingPunct="1">
              <a:lnSpc>
                <a:spcPct val="80000"/>
              </a:lnSpc>
            </a:pPr>
            <a:r>
              <a:rPr lang="en-GB" altLang="en-US" sz="2200" dirty="0"/>
              <a:t>Brain transforms acoustic to phonemic to semantic information as information travels from primary auditory cortex to superior temporal gyrus and on to many other brain regions.</a:t>
            </a:r>
          </a:p>
          <a:p>
            <a:pPr eaLnBrk="1" hangingPunct="1">
              <a:lnSpc>
                <a:spcPct val="80000"/>
              </a:lnSpc>
            </a:pPr>
            <a:endParaRPr lang="en-GB" altLang="en-US" sz="2200" dirty="0"/>
          </a:p>
        </p:txBody>
      </p:sp>
    </p:spTree>
    <p:extLst>
      <p:ext uri="{BB962C8B-B14F-4D97-AF65-F5344CB8AC3E}">
        <p14:creationId xmlns:p14="http://schemas.microsoft.com/office/powerpoint/2010/main" val="278982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txBox="1"/>
          <p:nvPr/>
        </p:nvSpPr>
        <p:spPr>
          <a:xfrm>
            <a:off x="250825" y="404813"/>
            <a:ext cx="2249488" cy="1563687"/>
          </a:xfrm>
          <a:prstGeom prst="rect">
            <a:avLst/>
          </a:prstGeom>
          <a:noFill/>
          <a:ln>
            <a:noFill/>
          </a:ln>
        </p:spPr>
        <p:txBody>
          <a:bodyPr lIns="90000" tIns="46800" rIns="90000" bIns="46800" anchor="ctr"/>
          <a:lstStyle/>
          <a:p>
            <a:pPr algn="ctr" fontAlgn="auto">
              <a:spcBef>
                <a:spcPts val="0"/>
              </a:spcBef>
              <a:spcAft>
                <a:spcPts val="0"/>
              </a:spcAft>
              <a:defRPr/>
            </a:pPr>
            <a:r>
              <a:rPr lang="en-US" sz="2539" spc="-1" dirty="0">
                <a:solidFill>
                  <a:srgbClr val="000000"/>
                </a:solidFill>
                <a:uFill>
                  <a:solidFill>
                    <a:srgbClr val="FFFFFF"/>
                  </a:solidFill>
                </a:uFill>
                <a:latin typeface="Arial"/>
                <a:cs typeface="+mn-cs"/>
              </a:rPr>
              <a:t>Encoding of the word “head” by auditory nerve fibers</a:t>
            </a:r>
            <a:endParaRPr lang="en-US" spc="-1" dirty="0">
              <a:solidFill>
                <a:srgbClr val="000000"/>
              </a:solidFill>
              <a:uFill>
                <a:solidFill>
                  <a:srgbClr val="FFFFFF"/>
                </a:solidFill>
              </a:uFill>
              <a:latin typeface="Calibri"/>
              <a:cs typeface="+mn-cs"/>
            </a:endParaRPr>
          </a:p>
        </p:txBody>
      </p:sp>
      <p:pic>
        <p:nvPicPr>
          <p:cNvPr id="2" name="Picture 1"/>
          <p:cNvPicPr>
            <a:picLocks noChangeAspect="1"/>
          </p:cNvPicPr>
          <p:nvPr/>
        </p:nvPicPr>
        <p:blipFill>
          <a:blip r:embed="rId3"/>
          <a:stretch>
            <a:fillRect/>
          </a:stretch>
        </p:blipFill>
        <p:spPr>
          <a:xfrm>
            <a:off x="3171775" y="200025"/>
            <a:ext cx="5000625" cy="6457950"/>
          </a:xfrm>
          <a:prstGeom prst="rect">
            <a:avLst/>
          </a:prstGeom>
        </p:spPr>
      </p:pic>
    </p:spTree>
    <p:extLst>
      <p:ext uri="{BB962C8B-B14F-4D97-AF65-F5344CB8AC3E}">
        <p14:creationId xmlns:p14="http://schemas.microsoft.com/office/powerpoint/2010/main" val="3965871058"/>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9672" y="370533"/>
            <a:ext cx="7848872" cy="6249572"/>
          </a:xfrm>
          <a:prstGeom prst="rect">
            <a:avLst/>
          </a:prstGeom>
        </p:spPr>
      </p:pic>
      <p:sp>
        <p:nvSpPr>
          <p:cNvPr id="251" name="TextShape 1"/>
          <p:cNvSpPr txBox="1"/>
          <p:nvPr/>
        </p:nvSpPr>
        <p:spPr>
          <a:xfrm>
            <a:off x="35496" y="2996952"/>
            <a:ext cx="3169048" cy="3789040"/>
          </a:xfrm>
          <a:prstGeom prst="rect">
            <a:avLst/>
          </a:prstGeom>
          <a:solidFill>
            <a:schemeClr val="bg1"/>
          </a:solidFill>
          <a:ln>
            <a:noFill/>
          </a:ln>
        </p:spPr>
        <p:txBody>
          <a:bodyPr lIns="90000" tIns="46800" rIns="90000" bIns="46800" anchor="ctr"/>
          <a:lstStyle/>
          <a:p>
            <a:pPr fontAlgn="auto">
              <a:spcBef>
                <a:spcPts val="0"/>
              </a:spcBef>
              <a:spcAft>
                <a:spcPts val="0"/>
              </a:spcAft>
              <a:defRPr/>
            </a:pPr>
            <a:r>
              <a:rPr lang="en-US" sz="2000" spc="-1" dirty="0">
                <a:solidFill>
                  <a:srgbClr val="000000"/>
                </a:solidFill>
                <a:uFill>
                  <a:solidFill>
                    <a:srgbClr val="FFFFFF"/>
                  </a:solidFill>
                </a:uFill>
                <a:latin typeface="Arial"/>
                <a:cs typeface="+mn-cs"/>
              </a:rPr>
              <a:t>Auditory Cortex of the Human Brain.</a:t>
            </a:r>
          </a:p>
          <a:p>
            <a:pPr fontAlgn="auto">
              <a:spcBef>
                <a:spcPts val="0"/>
              </a:spcBef>
              <a:spcAft>
                <a:spcPts val="0"/>
              </a:spcAft>
              <a:defRPr/>
            </a:pPr>
            <a:endParaRPr lang="en-US" sz="1800" spc="-1" dirty="0">
              <a:solidFill>
                <a:srgbClr val="000000"/>
              </a:solidFill>
              <a:uFill>
                <a:solidFill>
                  <a:srgbClr val="FFFFFF"/>
                </a:solidFill>
              </a:uFill>
              <a:latin typeface="Calibri"/>
              <a:cs typeface="+mn-cs"/>
            </a:endParaRPr>
          </a:p>
          <a:p>
            <a:pPr fontAlgn="auto">
              <a:spcBef>
                <a:spcPts val="0"/>
              </a:spcBef>
              <a:spcAft>
                <a:spcPts val="0"/>
              </a:spcAft>
              <a:defRPr/>
            </a:pPr>
            <a:r>
              <a:rPr lang="en-US" sz="1800" spc="-1" dirty="0">
                <a:solidFill>
                  <a:srgbClr val="000000"/>
                </a:solidFill>
                <a:uFill>
                  <a:solidFill>
                    <a:srgbClr val="FFFFFF"/>
                  </a:solidFill>
                </a:uFill>
                <a:latin typeface="Calibri"/>
                <a:cs typeface="+mn-cs"/>
              </a:rPr>
              <a:t>Primary cortex is on </a:t>
            </a:r>
            <a:r>
              <a:rPr lang="en-US" sz="1800" spc="-1" dirty="0" err="1">
                <a:solidFill>
                  <a:srgbClr val="000000"/>
                </a:solidFill>
                <a:uFill>
                  <a:solidFill>
                    <a:srgbClr val="FFFFFF"/>
                  </a:solidFill>
                </a:uFill>
                <a:latin typeface="Calibri"/>
                <a:cs typeface="+mn-cs"/>
              </a:rPr>
              <a:t>Heschel’s</a:t>
            </a:r>
            <a:r>
              <a:rPr lang="en-US" sz="1800" spc="-1" dirty="0">
                <a:solidFill>
                  <a:srgbClr val="000000"/>
                </a:solidFill>
                <a:uFill>
                  <a:solidFill>
                    <a:srgbClr val="FFFFFF"/>
                  </a:solidFill>
                </a:uFill>
                <a:latin typeface="Calibri"/>
                <a:cs typeface="+mn-cs"/>
              </a:rPr>
              <a:t> Gyrus.</a:t>
            </a:r>
          </a:p>
          <a:p>
            <a:pPr fontAlgn="auto">
              <a:spcBef>
                <a:spcPts val="0"/>
              </a:spcBef>
              <a:spcAft>
                <a:spcPts val="0"/>
              </a:spcAft>
              <a:defRPr/>
            </a:pPr>
            <a:endParaRPr lang="en-US" sz="1800" spc="-1" dirty="0">
              <a:solidFill>
                <a:srgbClr val="000000"/>
              </a:solidFill>
              <a:uFill>
                <a:solidFill>
                  <a:srgbClr val="FFFFFF"/>
                </a:solidFill>
              </a:uFill>
              <a:latin typeface="Calibri"/>
              <a:cs typeface="+mn-cs"/>
            </a:endParaRPr>
          </a:p>
          <a:p>
            <a:pPr fontAlgn="auto">
              <a:spcBef>
                <a:spcPts val="0"/>
              </a:spcBef>
              <a:spcAft>
                <a:spcPts val="0"/>
              </a:spcAft>
              <a:defRPr/>
            </a:pPr>
            <a:r>
              <a:rPr lang="en-US" sz="1800" spc="-1" dirty="0">
                <a:solidFill>
                  <a:srgbClr val="000000"/>
                </a:solidFill>
                <a:uFill>
                  <a:solidFill>
                    <a:srgbClr val="FFFFFF"/>
                  </a:solidFill>
                </a:uFill>
                <a:latin typeface="Calibri"/>
                <a:cs typeface="+mn-cs"/>
              </a:rPr>
              <a:t>HG: </a:t>
            </a:r>
            <a:r>
              <a:rPr lang="en-US" sz="1800" spc="-1" dirty="0" err="1">
                <a:solidFill>
                  <a:srgbClr val="000000"/>
                </a:solidFill>
                <a:uFill>
                  <a:solidFill>
                    <a:srgbClr val="FFFFFF"/>
                  </a:solidFill>
                </a:uFill>
                <a:latin typeface="Calibri"/>
                <a:cs typeface="+mn-cs"/>
              </a:rPr>
              <a:t>Heschel’s</a:t>
            </a:r>
            <a:r>
              <a:rPr lang="en-US" sz="1800" spc="-1" dirty="0">
                <a:solidFill>
                  <a:srgbClr val="000000"/>
                </a:solidFill>
                <a:uFill>
                  <a:solidFill>
                    <a:srgbClr val="FFFFFF"/>
                  </a:solidFill>
                </a:uFill>
                <a:latin typeface="Calibri"/>
                <a:cs typeface="+mn-cs"/>
              </a:rPr>
              <a:t> Gyrus</a:t>
            </a:r>
          </a:p>
          <a:p>
            <a:pPr fontAlgn="auto">
              <a:spcBef>
                <a:spcPts val="0"/>
              </a:spcBef>
              <a:spcAft>
                <a:spcPts val="0"/>
              </a:spcAft>
              <a:defRPr/>
            </a:pPr>
            <a:r>
              <a:rPr lang="en-US" sz="1800" spc="-1" dirty="0">
                <a:solidFill>
                  <a:srgbClr val="000000"/>
                </a:solidFill>
                <a:uFill>
                  <a:solidFill>
                    <a:srgbClr val="FFFFFF"/>
                  </a:solidFill>
                </a:uFill>
                <a:latin typeface="Calibri"/>
                <a:cs typeface="+mn-cs"/>
              </a:rPr>
              <a:t>STG: Superior Temporal Gyrus</a:t>
            </a:r>
          </a:p>
          <a:p>
            <a:pPr fontAlgn="auto">
              <a:spcBef>
                <a:spcPts val="0"/>
              </a:spcBef>
              <a:spcAft>
                <a:spcPts val="0"/>
              </a:spcAft>
              <a:defRPr/>
            </a:pPr>
            <a:r>
              <a:rPr lang="en-US" sz="1800" spc="-1" dirty="0">
                <a:solidFill>
                  <a:srgbClr val="000000"/>
                </a:solidFill>
                <a:uFill>
                  <a:solidFill>
                    <a:srgbClr val="FFFFFF"/>
                  </a:solidFill>
                </a:uFill>
                <a:latin typeface="Calibri"/>
                <a:cs typeface="+mn-cs"/>
              </a:rPr>
              <a:t>SG: </a:t>
            </a:r>
            <a:r>
              <a:rPr lang="en-US" sz="1800" spc="-1" dirty="0" err="1">
                <a:solidFill>
                  <a:srgbClr val="000000"/>
                </a:solidFill>
                <a:uFill>
                  <a:solidFill>
                    <a:srgbClr val="FFFFFF"/>
                  </a:solidFill>
                </a:uFill>
                <a:latin typeface="Calibri"/>
                <a:cs typeface="+mn-cs"/>
              </a:rPr>
              <a:t>Supramarginal</a:t>
            </a:r>
            <a:r>
              <a:rPr lang="en-US" sz="1800" spc="-1" dirty="0">
                <a:solidFill>
                  <a:srgbClr val="000000"/>
                </a:solidFill>
                <a:uFill>
                  <a:solidFill>
                    <a:srgbClr val="FFFFFF"/>
                  </a:solidFill>
                </a:uFill>
                <a:latin typeface="Calibri"/>
                <a:cs typeface="+mn-cs"/>
              </a:rPr>
              <a:t> Gyrus</a:t>
            </a:r>
          </a:p>
          <a:p>
            <a:pPr fontAlgn="auto">
              <a:spcBef>
                <a:spcPts val="0"/>
              </a:spcBef>
              <a:spcAft>
                <a:spcPts val="0"/>
              </a:spcAft>
              <a:defRPr/>
            </a:pPr>
            <a:endParaRPr lang="en-US" sz="1800" spc="-1" dirty="0">
              <a:solidFill>
                <a:srgbClr val="000000"/>
              </a:solidFill>
              <a:uFill>
                <a:solidFill>
                  <a:srgbClr val="FFFFFF"/>
                </a:solidFill>
              </a:uFill>
              <a:latin typeface="Calibri"/>
              <a:cs typeface="+mn-cs"/>
            </a:endParaRPr>
          </a:p>
          <a:p>
            <a:pPr fontAlgn="auto">
              <a:spcBef>
                <a:spcPts val="0"/>
              </a:spcBef>
              <a:spcAft>
                <a:spcPts val="0"/>
              </a:spcAft>
              <a:defRPr/>
            </a:pPr>
            <a:r>
              <a:rPr lang="en-US" sz="1800" spc="-1" dirty="0">
                <a:solidFill>
                  <a:srgbClr val="000000"/>
                </a:solidFill>
                <a:uFill>
                  <a:solidFill>
                    <a:srgbClr val="FFFFFF"/>
                  </a:solidFill>
                </a:uFill>
                <a:latin typeface="Calibri"/>
                <a:cs typeface="+mn-cs"/>
              </a:rPr>
              <a:t>From Humphreys et al 2010 </a:t>
            </a:r>
            <a:br>
              <a:rPr lang="en-US" sz="1800" spc="-1" dirty="0">
                <a:solidFill>
                  <a:srgbClr val="000000"/>
                </a:solidFill>
                <a:uFill>
                  <a:solidFill>
                    <a:srgbClr val="FFFFFF"/>
                  </a:solidFill>
                </a:uFill>
                <a:latin typeface="Calibri"/>
                <a:cs typeface="+mn-cs"/>
              </a:rPr>
            </a:br>
            <a:r>
              <a:rPr lang="en-US" sz="1800" spc="-1" dirty="0" err="1">
                <a:solidFill>
                  <a:srgbClr val="000000"/>
                </a:solidFill>
                <a:uFill>
                  <a:solidFill>
                    <a:srgbClr val="FFFFFF"/>
                  </a:solidFill>
                </a:uFill>
                <a:latin typeface="Calibri"/>
                <a:cs typeface="+mn-cs"/>
              </a:rPr>
              <a:t>Neuroimage</a:t>
            </a:r>
            <a:r>
              <a:rPr lang="en-US" sz="1800" spc="-1" dirty="0">
                <a:solidFill>
                  <a:srgbClr val="000000"/>
                </a:solidFill>
                <a:uFill>
                  <a:solidFill>
                    <a:srgbClr val="FFFFFF"/>
                  </a:solidFill>
                </a:uFill>
                <a:latin typeface="Calibri"/>
                <a:cs typeface="+mn-cs"/>
              </a:rPr>
              <a:t>.</a:t>
            </a:r>
          </a:p>
          <a:p>
            <a:pPr algn="ctr" fontAlgn="auto">
              <a:spcBef>
                <a:spcPts val="0"/>
              </a:spcBef>
              <a:spcAft>
                <a:spcPts val="0"/>
              </a:spcAft>
              <a:defRPr/>
            </a:pPr>
            <a:endParaRPr lang="en-US" sz="1800" spc="-1" dirty="0">
              <a:solidFill>
                <a:srgbClr val="000000"/>
              </a:solidFill>
              <a:uFill>
                <a:solidFill>
                  <a:srgbClr val="FFFFFF"/>
                </a:solidFill>
              </a:uFill>
              <a:latin typeface="Calibri"/>
              <a:cs typeface="+mn-cs"/>
            </a:endParaRPr>
          </a:p>
        </p:txBody>
      </p:sp>
    </p:spTree>
    <p:extLst>
      <p:ext uri="{BB962C8B-B14F-4D97-AF65-F5344CB8AC3E}">
        <p14:creationId xmlns:p14="http://schemas.microsoft.com/office/powerpoint/2010/main" val="22475565"/>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txBox="1"/>
          <p:nvPr/>
        </p:nvSpPr>
        <p:spPr>
          <a:xfrm>
            <a:off x="35496" y="5301208"/>
            <a:ext cx="8928992" cy="1484784"/>
          </a:xfrm>
          <a:prstGeom prst="rect">
            <a:avLst/>
          </a:prstGeom>
          <a:solidFill>
            <a:schemeClr val="bg1"/>
          </a:solidFill>
          <a:ln>
            <a:noFill/>
          </a:ln>
        </p:spPr>
        <p:txBody>
          <a:bodyPr lIns="90000" tIns="46800" rIns="90000" bIns="46800" anchor="ctr"/>
          <a:lstStyle/>
          <a:p>
            <a:pPr fontAlgn="auto">
              <a:spcBef>
                <a:spcPts val="0"/>
              </a:spcBef>
              <a:spcAft>
                <a:spcPts val="0"/>
              </a:spcAft>
              <a:defRPr/>
            </a:pPr>
            <a:r>
              <a:rPr lang="en-US" sz="2000" spc="-1" dirty="0">
                <a:solidFill>
                  <a:srgbClr val="000000"/>
                </a:solidFill>
                <a:uFill>
                  <a:solidFill>
                    <a:srgbClr val="FFFFFF"/>
                  </a:solidFill>
                </a:uFill>
                <a:latin typeface="Arial"/>
                <a:cs typeface="+mn-cs"/>
              </a:rPr>
              <a:t>Human STG is sensitive to phonetic feature such as “manner of articulation”.</a:t>
            </a:r>
          </a:p>
          <a:p>
            <a:pPr fontAlgn="auto">
              <a:spcBef>
                <a:spcPts val="0"/>
              </a:spcBef>
              <a:spcAft>
                <a:spcPts val="0"/>
              </a:spcAft>
              <a:defRPr/>
            </a:pPr>
            <a:r>
              <a:rPr lang="en-US" sz="1800" spc="-1" dirty="0" err="1">
                <a:solidFill>
                  <a:srgbClr val="000000"/>
                </a:solidFill>
                <a:uFill>
                  <a:solidFill>
                    <a:srgbClr val="FFFFFF"/>
                  </a:solidFill>
                </a:uFill>
                <a:latin typeface="Calibri"/>
                <a:cs typeface="+mn-cs"/>
              </a:rPr>
              <a:t>ECoG</a:t>
            </a:r>
            <a:r>
              <a:rPr lang="en-US" sz="1800" spc="-1" dirty="0">
                <a:solidFill>
                  <a:srgbClr val="000000"/>
                </a:solidFill>
                <a:uFill>
                  <a:solidFill>
                    <a:srgbClr val="FFFFFF"/>
                  </a:solidFill>
                </a:uFill>
                <a:latin typeface="Calibri"/>
                <a:cs typeface="+mn-cs"/>
              </a:rPr>
              <a:t> electrode arrays placed straight on the brain of epilepsy patients.</a:t>
            </a:r>
          </a:p>
          <a:p>
            <a:pPr fontAlgn="auto">
              <a:spcBef>
                <a:spcPts val="0"/>
              </a:spcBef>
              <a:spcAft>
                <a:spcPts val="0"/>
              </a:spcAft>
              <a:defRPr/>
            </a:pPr>
            <a:r>
              <a:rPr lang="en-US" sz="1800" spc="-1" dirty="0">
                <a:solidFill>
                  <a:srgbClr val="000000"/>
                </a:solidFill>
                <a:uFill>
                  <a:solidFill>
                    <a:srgbClr val="FFFFFF"/>
                  </a:solidFill>
                </a:uFill>
                <a:latin typeface="Calibri"/>
                <a:cs typeface="+mn-cs"/>
              </a:rPr>
              <a:t>Electrode e1-&gt; plosives. e2-&gt; fricatives. e3 -&gt; vowels. e5 -&gt; nasals.</a:t>
            </a:r>
          </a:p>
          <a:p>
            <a:pPr fontAlgn="auto">
              <a:spcBef>
                <a:spcPts val="0"/>
              </a:spcBef>
              <a:spcAft>
                <a:spcPts val="0"/>
              </a:spcAft>
              <a:defRPr/>
            </a:pPr>
            <a:r>
              <a:rPr lang="en-US" sz="1800" spc="-1" dirty="0">
                <a:solidFill>
                  <a:srgbClr val="000000"/>
                </a:solidFill>
                <a:uFill>
                  <a:solidFill>
                    <a:srgbClr val="FFFFFF"/>
                  </a:solidFill>
                </a:uFill>
                <a:latin typeface="Calibri"/>
                <a:cs typeface="+mn-cs"/>
              </a:rPr>
              <a:t>From </a:t>
            </a:r>
            <a:r>
              <a:rPr lang="en-US" sz="1800" spc="-1" dirty="0" err="1">
                <a:solidFill>
                  <a:srgbClr val="000000"/>
                </a:solidFill>
                <a:uFill>
                  <a:solidFill>
                    <a:srgbClr val="FFFFFF"/>
                  </a:solidFill>
                </a:uFill>
                <a:latin typeface="Calibri"/>
                <a:cs typeface="+mn-cs"/>
              </a:rPr>
              <a:t>Mesgarani</a:t>
            </a:r>
            <a:r>
              <a:rPr lang="en-US" sz="1800" spc="-1" dirty="0">
                <a:solidFill>
                  <a:srgbClr val="000000"/>
                </a:solidFill>
                <a:uFill>
                  <a:solidFill>
                    <a:srgbClr val="FFFFFF"/>
                  </a:solidFill>
                </a:uFill>
                <a:latin typeface="Calibri"/>
                <a:cs typeface="+mn-cs"/>
              </a:rPr>
              <a:t> et al (2014) Science.</a:t>
            </a:r>
          </a:p>
          <a:p>
            <a:pPr algn="ctr" fontAlgn="auto">
              <a:spcBef>
                <a:spcPts val="0"/>
              </a:spcBef>
              <a:spcAft>
                <a:spcPts val="0"/>
              </a:spcAft>
              <a:defRPr/>
            </a:pPr>
            <a:endParaRPr lang="en-US" sz="1800" spc="-1" dirty="0">
              <a:solidFill>
                <a:srgbClr val="000000"/>
              </a:solidFill>
              <a:uFill>
                <a:solidFill>
                  <a:srgbClr val="FFFFFF"/>
                </a:solidFill>
              </a:uFill>
              <a:latin typeface="Calibri"/>
              <a:cs typeface="+mn-cs"/>
            </a:endParaRPr>
          </a:p>
        </p:txBody>
      </p:sp>
      <p:pic>
        <p:nvPicPr>
          <p:cNvPr id="2" name="Picture 1"/>
          <p:cNvPicPr>
            <a:picLocks noChangeAspect="1"/>
          </p:cNvPicPr>
          <p:nvPr/>
        </p:nvPicPr>
        <p:blipFill>
          <a:blip r:embed="rId3"/>
          <a:stretch>
            <a:fillRect/>
          </a:stretch>
        </p:blipFill>
        <p:spPr>
          <a:xfrm>
            <a:off x="622749" y="188640"/>
            <a:ext cx="8053707" cy="4824536"/>
          </a:xfrm>
          <a:prstGeom prst="rect">
            <a:avLst/>
          </a:prstGeom>
        </p:spPr>
      </p:pic>
    </p:spTree>
    <p:extLst>
      <p:ext uri="{BB962C8B-B14F-4D97-AF65-F5344CB8AC3E}">
        <p14:creationId xmlns:p14="http://schemas.microsoft.com/office/powerpoint/2010/main" val="727587675"/>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69776"/>
            <a:ext cx="8229600" cy="1143000"/>
          </a:xfrm>
        </p:spPr>
        <p:txBody>
          <a:bodyPr/>
          <a:lstStyle/>
          <a:p>
            <a:pPr eaLnBrk="1" hangingPunct="1"/>
            <a:r>
              <a:rPr lang="en-GB" altLang="en-US" sz="3600" dirty="0"/>
              <a:t>Neural representations of the meanings of speech sounds</a:t>
            </a:r>
            <a:br>
              <a:rPr lang="en-GB" altLang="en-US" sz="3600" dirty="0"/>
            </a:br>
            <a:endParaRPr lang="en-GB" altLang="en-US" sz="3600" dirty="0"/>
          </a:p>
        </p:txBody>
      </p:sp>
      <p:sp>
        <p:nvSpPr>
          <p:cNvPr id="94211" name="Rectangle 3"/>
          <p:cNvSpPr>
            <a:spLocks noGrp="1" noChangeArrowheads="1"/>
          </p:cNvSpPr>
          <p:nvPr>
            <p:ph type="body" idx="1"/>
          </p:nvPr>
        </p:nvSpPr>
        <p:spPr>
          <a:xfrm>
            <a:off x="457200" y="1268760"/>
            <a:ext cx="8229600" cy="4525963"/>
          </a:xfrm>
        </p:spPr>
        <p:txBody>
          <a:bodyPr/>
          <a:lstStyle/>
          <a:p>
            <a:pPr eaLnBrk="1" hangingPunct="1">
              <a:lnSpc>
                <a:spcPct val="80000"/>
              </a:lnSpc>
            </a:pPr>
            <a:r>
              <a:rPr lang="en-GB" altLang="en-US" sz="2200" dirty="0"/>
              <a:t>“Meaning” is a big and somewhat poorly defined concept, which can make rigorous scientific study difficult, but it is possible to define semantic categories by statistical analyses of very large sets (corpora) of sentences, looking for words that occur in very similar contexts with other words (e.g. “strawberry” and “celery” may both co-occur with “kitchen”, “eat”, “grocery”, while “boat” and “plane” may both co-occur with “ride”, ”travel”, “course”, “navigate” etc. </a:t>
            </a:r>
          </a:p>
          <a:p>
            <a:pPr eaLnBrk="1" hangingPunct="1">
              <a:lnSpc>
                <a:spcPct val="80000"/>
              </a:lnSpc>
            </a:pPr>
            <a:r>
              <a:rPr lang="en-GB" altLang="en-US" sz="2200" dirty="0"/>
              <a:t>Mitchell et al (2008) argued that words which have similar meanings according to a statistical semantic analysis should produce similar brain activations in those parts of the brain involved in interpreting meaning. They built a “predictive model” which was able to predict evoked brain activity over large parts of the brain, including bilateral occipital and parietal lobes, fusiform and middle frontal gyri, and sensory cortex, as well as left inferior frontal gyrus, medial frontal gyrus and anterior cingulate. Meaning is “rich”, so it is perhaps not surprising that much of the brain is involved in encoding it.</a:t>
            </a:r>
          </a:p>
        </p:txBody>
      </p:sp>
    </p:spTree>
    <p:extLst>
      <p:ext uri="{BB962C8B-B14F-4D97-AF65-F5344CB8AC3E}">
        <p14:creationId xmlns:p14="http://schemas.microsoft.com/office/powerpoint/2010/main" val="3406387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3608" y="358944"/>
            <a:ext cx="7783892" cy="6167745"/>
          </a:xfrm>
          <a:prstGeom prst="rect">
            <a:avLst/>
          </a:prstGeom>
        </p:spPr>
      </p:pic>
      <p:sp>
        <p:nvSpPr>
          <p:cNvPr id="251" name="TextShape 1"/>
          <p:cNvSpPr txBox="1"/>
          <p:nvPr/>
        </p:nvSpPr>
        <p:spPr>
          <a:xfrm>
            <a:off x="179512" y="4077072"/>
            <a:ext cx="3169048" cy="2088232"/>
          </a:xfrm>
          <a:prstGeom prst="rect">
            <a:avLst/>
          </a:prstGeom>
          <a:solidFill>
            <a:schemeClr val="bg1"/>
          </a:solidFill>
          <a:ln>
            <a:noFill/>
          </a:ln>
        </p:spPr>
        <p:txBody>
          <a:bodyPr lIns="90000" tIns="46800" rIns="90000" bIns="46800" anchor="ctr"/>
          <a:lstStyle/>
          <a:p>
            <a:pPr fontAlgn="auto">
              <a:spcBef>
                <a:spcPts val="0"/>
              </a:spcBef>
              <a:spcAft>
                <a:spcPts val="0"/>
              </a:spcAft>
              <a:defRPr/>
            </a:pPr>
            <a:r>
              <a:rPr lang="en-US" sz="2000" spc="-1" dirty="0">
                <a:solidFill>
                  <a:srgbClr val="000000"/>
                </a:solidFill>
                <a:uFill>
                  <a:solidFill>
                    <a:srgbClr val="FFFFFF"/>
                  </a:solidFill>
                </a:uFill>
                <a:latin typeface="Arial"/>
                <a:cs typeface="+mn-cs"/>
              </a:rPr>
              <a:t>Predicting Brain Activity for Words Based on a Statistical Analysis of Semantics</a:t>
            </a:r>
          </a:p>
        </p:txBody>
      </p:sp>
    </p:spTree>
    <p:extLst>
      <p:ext uri="{BB962C8B-B14F-4D97-AF65-F5344CB8AC3E}">
        <p14:creationId xmlns:p14="http://schemas.microsoft.com/office/powerpoint/2010/main" val="2441334259"/>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075240" cy="1143000"/>
          </a:xfrm>
        </p:spPr>
        <p:txBody>
          <a:bodyPr/>
          <a:lstStyle/>
          <a:p>
            <a:pPr eaLnBrk="1" hangingPunct="1"/>
            <a:r>
              <a:rPr lang="en-GB" altLang="en-US" dirty="0"/>
              <a:t>The Ear as a Frequency Analyser</a:t>
            </a:r>
            <a:endParaRPr lang="en-US" altLang="en-US" dirty="0"/>
          </a:p>
        </p:txBody>
      </p:sp>
      <p:sp>
        <p:nvSpPr>
          <p:cNvPr id="6147" name="Rectangle 3"/>
          <p:cNvSpPr>
            <a:spLocks noGrp="1" noChangeArrowheads="1"/>
          </p:cNvSpPr>
          <p:nvPr>
            <p:ph type="body" idx="1"/>
          </p:nvPr>
        </p:nvSpPr>
        <p:spPr>
          <a:xfrm>
            <a:off x="611560" y="1700808"/>
            <a:ext cx="8229600" cy="2419350"/>
          </a:xfrm>
        </p:spPr>
        <p:txBody>
          <a:bodyPr/>
          <a:lstStyle/>
          <a:p>
            <a:pPr eaLnBrk="1" hangingPunct="1">
              <a:lnSpc>
                <a:spcPct val="90000"/>
              </a:lnSpc>
            </a:pPr>
            <a:r>
              <a:rPr lang="en-GB" altLang="en-US" sz="2800" dirty="0"/>
              <a:t>As we have just seen, physical properties of objects, such as size, mass, stiffness, are reflected in the frequency spectra they emit when they make sounds.</a:t>
            </a:r>
          </a:p>
          <a:p>
            <a:pPr eaLnBrk="1" hangingPunct="1">
              <a:lnSpc>
                <a:spcPct val="90000"/>
              </a:lnSpc>
            </a:pPr>
            <a:r>
              <a:rPr lang="en-GB" altLang="en-US" sz="2800" dirty="0"/>
              <a:t>An important job of the ear is to perform a time-frequency analysis of incoming sounds.</a:t>
            </a:r>
          </a:p>
          <a:p>
            <a:pPr eaLnBrk="1" hangingPunct="1">
              <a:lnSpc>
                <a:spcPct val="90000"/>
              </a:lnSpc>
            </a:pPr>
            <a:r>
              <a:rPr lang="en-GB" altLang="en-US" sz="2800" dirty="0"/>
              <a:t>This results in:</a:t>
            </a:r>
          </a:p>
          <a:p>
            <a:pPr eaLnBrk="1" hangingPunct="1">
              <a:lnSpc>
                <a:spcPct val="90000"/>
              </a:lnSpc>
            </a:pPr>
            <a:r>
              <a:rPr lang="en-GB" altLang="en-US" sz="2800" dirty="0"/>
              <a:t>A place code for frequency (tonotopy)</a:t>
            </a:r>
          </a:p>
          <a:p>
            <a:pPr eaLnBrk="1" hangingPunct="1">
              <a:lnSpc>
                <a:spcPct val="90000"/>
              </a:lnSpc>
            </a:pPr>
            <a:r>
              <a:rPr lang="en-GB" altLang="en-US" sz="2800" dirty="0"/>
              <a:t>A rate code for intensity</a:t>
            </a:r>
          </a:p>
          <a:p>
            <a:pPr eaLnBrk="1" hangingPunct="1">
              <a:lnSpc>
                <a:spcPct val="90000"/>
              </a:lnSpc>
            </a:pPr>
            <a:r>
              <a:rPr lang="en-GB" altLang="en-US" sz="2800" dirty="0"/>
              <a:t>A time code for temporal structure (including “fine structure”)</a:t>
            </a:r>
          </a:p>
          <a:p>
            <a:pPr marL="0" indent="0" eaLnBrk="1" hangingPunct="1">
              <a:lnSpc>
                <a:spcPct val="90000"/>
              </a:lnSpc>
              <a:buNone/>
            </a:pPr>
            <a:endParaRPr lang="en-US" altLang="en-US" sz="2800" dirty="0"/>
          </a:p>
        </p:txBody>
      </p:sp>
    </p:spTree>
    <p:extLst>
      <p:ext uri="{BB962C8B-B14F-4D97-AF65-F5344CB8AC3E}">
        <p14:creationId xmlns:p14="http://schemas.microsoft.com/office/powerpoint/2010/main" val="17618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0" y="260350"/>
            <a:ext cx="5076825" cy="39608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p>
        </p:txBody>
      </p:sp>
      <p:pic>
        <p:nvPicPr>
          <p:cNvPr id="1028" name="Picture 4" descr="http://www.physiol.ox.ac.uk/~jan/AN/AuditoryNeurosciFig2-1.png">
            <a:extLst>
              <a:ext uri="{FF2B5EF4-FFF2-40B4-BE49-F238E27FC236}">
                <a16:creationId xmlns:a16="http://schemas.microsoft.com/office/drawing/2014/main" id="{5A4D3B54-AA6E-4F34-A326-4FE2DDC12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1" y="371475"/>
            <a:ext cx="4643437" cy="3621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F237FBB-C8E1-4017-9134-1FD6537A8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369" y="4260079"/>
            <a:ext cx="6158532" cy="2571695"/>
          </a:xfrm>
          <a:prstGeom prst="rect">
            <a:avLst/>
          </a:prstGeom>
        </p:spPr>
      </p:pic>
      <p:sp>
        <p:nvSpPr>
          <p:cNvPr id="13315" name="Rectangle 3"/>
          <p:cNvSpPr>
            <a:spLocks noGrp="1" noChangeArrowheads="1"/>
          </p:cNvSpPr>
          <p:nvPr>
            <p:ph type="title"/>
          </p:nvPr>
        </p:nvSpPr>
        <p:spPr>
          <a:xfrm>
            <a:off x="5219700" y="306388"/>
            <a:ext cx="3924300" cy="588962"/>
          </a:xfrm>
        </p:spPr>
        <p:txBody>
          <a:bodyPr/>
          <a:lstStyle/>
          <a:p>
            <a:pPr eaLnBrk="1" hangingPunct="1"/>
            <a:r>
              <a:rPr lang="en-GB" altLang="en-US"/>
              <a:t>The Ear</a:t>
            </a:r>
          </a:p>
        </p:txBody>
      </p:sp>
      <p:graphicFrame>
        <p:nvGraphicFramePr>
          <p:cNvPr id="13318" name="Object 6"/>
          <p:cNvGraphicFramePr>
            <a:graphicFrameLocks noChangeAspect="1"/>
          </p:cNvGraphicFramePr>
          <p:nvPr/>
        </p:nvGraphicFramePr>
        <p:xfrm>
          <a:off x="5580063" y="1916113"/>
          <a:ext cx="3168650" cy="1368425"/>
        </p:xfrm>
        <a:graphic>
          <a:graphicData uri="http://schemas.openxmlformats.org/presentationml/2006/ole">
            <mc:AlternateContent xmlns:mc="http://schemas.openxmlformats.org/markup-compatibility/2006">
              <mc:Choice xmlns:v="urn:schemas-microsoft-com:vml" Requires="v">
                <p:oleObj name="Image" r:id="rId5" imgW="2980698" imgH="1526793" progId="Photoshop.Image.6">
                  <p:embed/>
                </p:oleObj>
              </mc:Choice>
              <mc:Fallback>
                <p:oleObj name="Image" r:id="rId5" imgW="2980698" imgH="1526793" progId="Photoshop.Image.6">
                  <p:embed/>
                  <p:pic>
                    <p:nvPicPr>
                      <p:cNvPr id="1331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1916113"/>
                        <a:ext cx="316865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9" name="Text Box 7"/>
          <p:cNvSpPr txBox="1">
            <a:spLocks noChangeArrowheads="1"/>
          </p:cNvSpPr>
          <p:nvPr/>
        </p:nvSpPr>
        <p:spPr bwMode="auto">
          <a:xfrm>
            <a:off x="6608763" y="2979738"/>
            <a:ext cx="1638300" cy="2047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1" hangingPunct="1"/>
            <a:r>
              <a:rPr lang="en-GB" altLang="en-US" sz="1400" b="1">
                <a:solidFill>
                  <a:schemeClr val="tx1"/>
                </a:solidFill>
              </a:rPr>
              <a:t>Organ of Corti</a:t>
            </a:r>
          </a:p>
        </p:txBody>
      </p:sp>
      <p:sp>
        <p:nvSpPr>
          <p:cNvPr id="13320" name="Line 8"/>
          <p:cNvSpPr>
            <a:spLocks noChangeShapeType="1"/>
          </p:cNvSpPr>
          <p:nvPr/>
        </p:nvSpPr>
        <p:spPr bwMode="auto">
          <a:xfrm>
            <a:off x="3563939" y="2852738"/>
            <a:ext cx="1460500" cy="21621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21" name="Line 9"/>
          <p:cNvSpPr>
            <a:spLocks noChangeShapeType="1"/>
          </p:cNvSpPr>
          <p:nvPr/>
        </p:nvSpPr>
        <p:spPr bwMode="auto">
          <a:xfrm flipV="1">
            <a:off x="6157913" y="3068637"/>
            <a:ext cx="214312" cy="183911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22" name="Text Box 10"/>
          <p:cNvSpPr txBox="1">
            <a:spLocks noChangeArrowheads="1"/>
          </p:cNvSpPr>
          <p:nvPr/>
        </p:nvSpPr>
        <p:spPr bwMode="auto">
          <a:xfrm>
            <a:off x="5219700" y="6344467"/>
            <a:ext cx="1638300" cy="2047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1" hangingPunct="1"/>
            <a:r>
              <a:rPr lang="en-GB" altLang="en-US" sz="1400" b="1" dirty="0">
                <a:solidFill>
                  <a:schemeClr val="tx1"/>
                </a:solidFill>
              </a:rPr>
              <a:t>Cochlea “unrolled”</a:t>
            </a:r>
          </a:p>
        </p:txBody>
      </p:sp>
    </p:spTree>
  </p:cSld>
  <p:clrMapOvr>
    <a:masterClrMapping/>
  </p:clrMapOvr>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32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32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20264</TotalTime>
  <Words>3120</Words>
  <Application>Microsoft Office PowerPoint</Application>
  <PresentationFormat>On-screen Show (4:3)</PresentationFormat>
  <Paragraphs>259</Paragraphs>
  <Slides>78</Slides>
  <Notes>48</Notes>
  <HiddenSlides>0</HiddenSlides>
  <MMClips>48</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6" baseType="lpstr">
      <vt:lpstr>Arial</vt:lpstr>
      <vt:lpstr>Calibri</vt:lpstr>
      <vt:lpstr>Symbol</vt:lpstr>
      <vt:lpstr>Tahoma</vt:lpstr>
      <vt:lpstr>Times New Roman</vt:lpstr>
      <vt:lpstr>2_Default Design</vt:lpstr>
      <vt:lpstr>Image</vt:lpstr>
      <vt:lpstr>Bitmap Image</vt:lpstr>
      <vt:lpstr>PowerPoint Presentation</vt:lpstr>
      <vt:lpstr>1) Things Make Sounds, and Different Things Make Different Sounds</vt:lpstr>
      <vt:lpstr>Sound Signals</vt:lpstr>
      <vt:lpstr>Vibrations of a Spring-Mass System</vt:lpstr>
      <vt:lpstr>Sound wave propagation</vt:lpstr>
      <vt:lpstr>Resonant Cavities</vt:lpstr>
      <vt:lpstr>2) The Ear as a Frequency Analyser</vt:lpstr>
      <vt:lpstr>The Ear as a Frequency Analyser</vt:lpstr>
      <vt:lpstr>The Ear</vt:lpstr>
      <vt:lpstr>Basilar membrane mechanics: a trade-off between stiffness and inertia</vt:lpstr>
      <vt:lpstr>Basilar Membrane Tuning Animation</vt:lpstr>
      <vt:lpstr>Sound Transduction</vt:lpstr>
      <vt:lpstr>Afferent Innervation of the Hair Cells</vt:lpstr>
      <vt:lpstr>The Outer Hair Cell’s Special Trick</vt:lpstr>
      <vt:lpstr>Hair Cells</vt:lpstr>
      <vt:lpstr>3) Real World Sounds are Rich in Frequencies</vt:lpstr>
      <vt:lpstr>The Trouble with Sound Frequency 1</vt:lpstr>
      <vt:lpstr>The Trouble with Sound Frequency 2</vt:lpstr>
      <vt:lpstr>“Fourier Analysis” by the Basilar Membrane?</vt:lpstr>
      <vt:lpstr>More about Real World Sounds</vt:lpstr>
      <vt:lpstr>Many Real-World Objects Vibrate at Multiple Frequencies</vt:lpstr>
      <vt:lpstr>The Impulse (or “Click”)</vt:lpstr>
      <vt:lpstr>Basilar Membrane Response to Clicks</vt:lpstr>
      <vt:lpstr>The Spectrogram</vt:lpstr>
      <vt:lpstr>Click Trains &amp; the “30 Hz Transition”</vt:lpstr>
      <vt:lpstr>Harmonic Structure of Click Trains</vt:lpstr>
      <vt:lpstr>Basilar Membrane Response to Click Trains</vt:lpstr>
      <vt:lpstr>Vocal Folds in Action</vt:lpstr>
      <vt:lpstr>Articulation</vt:lpstr>
      <vt:lpstr>Harmonics &amp; Formants of a Vowel</vt:lpstr>
      <vt:lpstr>4) Place Codes and Temporal Codes for Properties of Sounds</vt:lpstr>
      <vt:lpstr>The “Neurogram”</vt:lpstr>
      <vt:lpstr>Place coding and temporal coding in the auditory nerve</vt:lpstr>
      <vt:lpstr>Phase Locking</vt:lpstr>
      <vt:lpstr>AN Phase Locking to Artificial “Single Formant” Vowel Sounds</vt:lpstr>
      <vt:lpstr>The Auditory Pathway</vt:lpstr>
      <vt:lpstr>Tonotopy in the Cochlear Nucleus</vt:lpstr>
      <vt:lpstr>Simplified schematic of the ascending auditory pathway</vt:lpstr>
      <vt:lpstr>Break</vt:lpstr>
      <vt:lpstr>A “Functional Approach”</vt:lpstr>
      <vt:lpstr>5) Periodicity Pitch</vt:lpstr>
      <vt:lpstr>Missing Fundamental Sounds</vt:lpstr>
      <vt:lpstr>Counter-intuitive Missing Fundamental</vt:lpstr>
      <vt:lpstr>The Pitch of “Complex” Sounds (Examples)</vt:lpstr>
      <vt:lpstr>The Periodicity of a Signal is a Major Determinant of its Pitch</vt:lpstr>
      <vt:lpstr>Periodicity Maps in the Midbrain?</vt:lpstr>
      <vt:lpstr>Periodotopic maps via fMRI</vt:lpstr>
      <vt:lpstr>PowerPoint Presentation</vt:lpstr>
      <vt:lpstr>PowerPoint Presentation</vt:lpstr>
      <vt:lpstr>PowerPoint Presentation</vt:lpstr>
      <vt:lpstr>Auditory cortex of Ferret (A), Cat (B) and Macaque Monkey (C)</vt:lpstr>
      <vt:lpstr>A pitch area in primates?</vt:lpstr>
      <vt:lpstr>A pitch sensitive neuron in marmoset A1?</vt:lpstr>
      <vt:lpstr>Periodicity Pitch - Summary</vt:lpstr>
      <vt:lpstr>6) Spatial Hearing</vt:lpstr>
      <vt:lpstr>Earning One’s Supper</vt:lpstr>
      <vt:lpstr>Interaural Time Difference (ITD) Cues</vt:lpstr>
      <vt:lpstr>Interaural Level Cues (ILDs)</vt:lpstr>
      <vt:lpstr>Spectral (Monaural) Cues</vt:lpstr>
      <vt:lpstr>Spectral Cues and the Dorsal Cochlear Nucleus</vt:lpstr>
      <vt:lpstr>PowerPoint Presentation</vt:lpstr>
      <vt:lpstr>PowerPoint Presentation</vt:lpstr>
      <vt:lpstr>The Jeffress Model</vt:lpstr>
      <vt:lpstr>Guinea Pig ITD Tuning Curves</vt:lpstr>
      <vt:lpstr>Where and What Streams in Auditory Cortex?</vt:lpstr>
      <vt:lpstr>The Rauschecker &amp; Tian 2001  “What vs. Where experiment”</vt:lpstr>
      <vt:lpstr>Are there “What” and “Where” Streams in Auditory Cortex?</vt:lpstr>
      <vt:lpstr>Artificial Vowel Sounds</vt:lpstr>
      <vt:lpstr>Azimuth, Pitch and Timbre Sensitivity in Ferret Auditory Cortex</vt:lpstr>
      <vt:lpstr>Cortical Deactivation</vt:lpstr>
      <vt:lpstr>Spatial Hearing Summary</vt:lpstr>
      <vt:lpstr>7) Speech</vt:lpstr>
      <vt:lpstr>Hearing Speech</vt:lpstr>
      <vt:lpstr>PowerPoint Presentation</vt:lpstr>
      <vt:lpstr>PowerPoint Presentation</vt:lpstr>
      <vt:lpstr>PowerPoint Presentation</vt:lpstr>
      <vt:lpstr>Neural representations of the meanings of speech sounds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Neuroscience</dc:title>
  <dc:creator>jan schnupp</dc:creator>
  <cp:lastModifiedBy>Prof. Jan SCHNUPP</cp:lastModifiedBy>
  <cp:revision>250</cp:revision>
  <cp:lastPrinted>2019-03-12T09:22:44Z</cp:lastPrinted>
  <dcterms:created xsi:type="dcterms:W3CDTF">2002-10-14T15:22:03Z</dcterms:created>
  <dcterms:modified xsi:type="dcterms:W3CDTF">2021-03-11T04:07:49Z</dcterms:modified>
</cp:coreProperties>
</file>