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68"/>
  </p:notesMasterIdLst>
  <p:sldIdLst>
    <p:sldId id="319" r:id="rId2"/>
    <p:sldId id="265" r:id="rId3"/>
    <p:sldId id="277" r:id="rId4"/>
    <p:sldId id="276" r:id="rId5"/>
    <p:sldId id="275" r:id="rId6"/>
    <p:sldId id="291" r:id="rId7"/>
    <p:sldId id="283" r:id="rId8"/>
    <p:sldId id="266" r:id="rId9"/>
    <p:sldId id="278" r:id="rId10"/>
    <p:sldId id="269" r:id="rId11"/>
    <p:sldId id="279" r:id="rId12"/>
    <p:sldId id="320" r:id="rId13"/>
    <p:sldId id="284" r:id="rId14"/>
    <p:sldId id="270" r:id="rId15"/>
    <p:sldId id="300" r:id="rId16"/>
    <p:sldId id="259" r:id="rId17"/>
    <p:sldId id="260" r:id="rId18"/>
    <p:sldId id="262" r:id="rId19"/>
    <p:sldId id="263" r:id="rId20"/>
    <p:sldId id="321" r:id="rId21"/>
    <p:sldId id="285" r:id="rId22"/>
    <p:sldId id="286" r:id="rId23"/>
    <p:sldId id="287" r:id="rId24"/>
    <p:sldId id="288" r:id="rId25"/>
    <p:sldId id="289" r:id="rId26"/>
    <p:sldId id="290" r:id="rId27"/>
    <p:sldId id="280" r:id="rId28"/>
    <p:sldId id="282" r:id="rId29"/>
    <p:sldId id="281" r:id="rId30"/>
    <p:sldId id="298" r:id="rId31"/>
    <p:sldId id="299" r:id="rId32"/>
    <p:sldId id="322" r:id="rId33"/>
    <p:sldId id="272" r:id="rId34"/>
    <p:sldId id="273" r:id="rId35"/>
    <p:sldId id="324" r:id="rId36"/>
    <p:sldId id="323" r:id="rId37"/>
    <p:sldId id="267" r:id="rId38"/>
    <p:sldId id="268" r:id="rId39"/>
    <p:sldId id="325" r:id="rId40"/>
    <p:sldId id="261" r:id="rId41"/>
    <p:sldId id="296" r:id="rId42"/>
    <p:sldId id="297" r:id="rId43"/>
    <p:sldId id="292" r:id="rId44"/>
    <p:sldId id="293" r:id="rId45"/>
    <p:sldId id="294" r:id="rId46"/>
    <p:sldId id="295" r:id="rId47"/>
    <p:sldId id="328" r:id="rId48"/>
    <p:sldId id="301" r:id="rId49"/>
    <p:sldId id="302" r:id="rId50"/>
    <p:sldId id="303" r:id="rId51"/>
    <p:sldId id="304" r:id="rId52"/>
    <p:sldId id="305" r:id="rId53"/>
    <p:sldId id="306" r:id="rId54"/>
    <p:sldId id="307" r:id="rId55"/>
    <p:sldId id="308" r:id="rId56"/>
    <p:sldId id="309" r:id="rId57"/>
    <p:sldId id="312" r:id="rId58"/>
    <p:sldId id="310" r:id="rId59"/>
    <p:sldId id="311" r:id="rId60"/>
    <p:sldId id="313" r:id="rId61"/>
    <p:sldId id="314" r:id="rId62"/>
    <p:sldId id="315" r:id="rId63"/>
    <p:sldId id="316" r:id="rId64"/>
    <p:sldId id="327" r:id="rId65"/>
    <p:sldId id="318" r:id="rId66"/>
    <p:sldId id="326" r:id="rId67"/>
  </p:sldIdLst>
  <p:sldSz cx="9144000" cy="6858000" type="screen4x3"/>
  <p:notesSz cx="6854825" cy="9748838"/>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n-ea"/>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n-ea"/>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n-ea"/>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n-ea"/>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n-ea"/>
        <a:cs typeface="+mn-cs"/>
      </a:defRPr>
    </a:lvl5pPr>
    <a:lvl6pPr marL="2286000" algn="l" defTabSz="914400" rtl="0" eaLnBrk="1" latinLnBrk="0" hangingPunct="1">
      <a:defRPr sz="2400" kern="1200">
        <a:solidFill>
          <a:schemeClr val="bg1"/>
        </a:solidFill>
        <a:latin typeface="Times New Roman" panose="02020603050405020304" pitchFamily="18" charset="0"/>
        <a:ea typeface="+mn-ea"/>
        <a:cs typeface="+mn-cs"/>
      </a:defRPr>
    </a:lvl6pPr>
    <a:lvl7pPr marL="2743200" algn="l" defTabSz="914400" rtl="0" eaLnBrk="1" latinLnBrk="0" hangingPunct="1">
      <a:defRPr sz="2400" kern="1200">
        <a:solidFill>
          <a:schemeClr val="bg1"/>
        </a:solidFill>
        <a:latin typeface="Times New Roman" panose="02020603050405020304" pitchFamily="18" charset="0"/>
        <a:ea typeface="+mn-ea"/>
        <a:cs typeface="+mn-cs"/>
      </a:defRPr>
    </a:lvl7pPr>
    <a:lvl8pPr marL="3200400" algn="l" defTabSz="914400" rtl="0" eaLnBrk="1" latinLnBrk="0" hangingPunct="1">
      <a:defRPr sz="2400" kern="1200">
        <a:solidFill>
          <a:schemeClr val="bg1"/>
        </a:solidFill>
        <a:latin typeface="Times New Roman" panose="02020603050405020304" pitchFamily="18" charset="0"/>
        <a:ea typeface="+mn-ea"/>
        <a:cs typeface="+mn-cs"/>
      </a:defRPr>
    </a:lvl8pPr>
    <a:lvl9pPr marL="3657600" algn="l" defTabSz="914400" rtl="0" eaLnBrk="1" latinLnBrk="0" hangingPunct="1">
      <a:defRPr sz="2400"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4660"/>
  </p:normalViewPr>
  <p:slideViewPr>
    <p:cSldViewPr>
      <p:cViewPr varScale="1">
        <p:scale>
          <a:sx n="84" d="100"/>
          <a:sy n="84" d="100"/>
        </p:scale>
        <p:origin x="564"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00" d="100"/>
        <a:sy n="100" d="100"/>
      </p:scale>
      <p:origin x="0" y="-559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noChangeArrowheads="1"/>
          </p:cNvSpPr>
          <p:nvPr>
            <p:ph type="sldImg"/>
          </p:nvPr>
        </p:nvSpPr>
        <p:spPr bwMode="auto">
          <a:xfrm>
            <a:off x="0" y="741363"/>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4" name="Rectangle 2"/>
          <p:cNvSpPr>
            <a:spLocks noGrp="1" noChangeArrowheads="1"/>
          </p:cNvSpPr>
          <p:nvPr>
            <p:ph type="body"/>
          </p:nvPr>
        </p:nvSpPr>
        <p:spPr bwMode="auto">
          <a:xfrm>
            <a:off x="685800" y="4630738"/>
            <a:ext cx="5481638"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Tree>
    <p:extLst>
      <p:ext uri="{BB962C8B-B14F-4D97-AF65-F5344CB8AC3E}">
        <p14:creationId xmlns:p14="http://schemas.microsoft.com/office/powerpoint/2010/main" val="411037666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ires.wiley.com/WileyCDA/WiresArticle/wisId-WCS1.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en.wikipedia.org/wiki/File:Rorschach_blot_04.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bristol.ac.uk/phys-pharm/research/staffresearch/mattjones.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youtube.com/watch?v=lfNVv0A8QvI"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oasas.state.ny.us/AdMed/FYI/wernickefyi.cf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oasas.state.ny.us/AdMed/FYI/wernickefyi.cf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pharmas.co.uk/blog/understanding-alzheimers-disease"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intelligentdental.com/2010/08/23/cold-sores-and-alzheimers-diseas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hronicle.uchicago.edu/040429/brainsize.s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neuro.cjb.net/content/23/12/5235/F3.expansion.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ebsters-online-dictionary.org/definitions/Hippocampus?cx=partner-pub-0939450753529744:v0qd01-tdlq&amp;cof=FORID:9&amp;ie=UTF-8&amp;q=Hippocampus&amp;sa=Search#92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File:CajalHippocampus_(modified).p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psycnet.apa.org/journals/rev/102/3/419.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Rot="1" noChangeAspect="1" noChangeArrowheads="1" noTextEdit="1"/>
          </p:cNvSpPr>
          <p:nvPr>
            <p:ph type="sldImg"/>
          </p:nvPr>
        </p:nvSpPr>
        <p:spPr>
          <a:xfrm>
            <a:off x="990600" y="741363"/>
            <a:ext cx="4872038" cy="3656012"/>
          </a:xfrm>
          <a:solidFill>
            <a:srgbClr val="FFFFFF"/>
          </a:solidFill>
          <a:ln/>
        </p:spPr>
      </p:sp>
      <p:sp>
        <p:nvSpPr>
          <p:cNvPr id="4099" name="Text Box 2"/>
          <p:cNvSpPr txBox="1">
            <a:spLocks noChangeArrowheads="1"/>
          </p:cNvSpPr>
          <p:nvPr/>
        </p:nvSpPr>
        <p:spPr bwMode="auto">
          <a:xfrm>
            <a:off x="685800" y="4630738"/>
            <a:ext cx="5483225" cy="438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3682041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992188" y="731838"/>
            <a:ext cx="4872037" cy="3654425"/>
          </a:xfrm>
        </p:spPr>
      </p:sp>
      <p:sp>
        <p:nvSpPr>
          <p:cNvPr id="151555" name="Rectangle 3"/>
          <p:cNvSpPr>
            <a:spLocks noGrp="1" noChangeArrowheads="1"/>
          </p:cNvSpPr>
          <p:nvPr>
            <p:ph type="body" idx="1"/>
          </p:nvPr>
        </p:nvSpPr>
        <p:spPr>
          <a:xfrm>
            <a:off x="685800" y="4630738"/>
            <a:ext cx="5483225" cy="4386262"/>
          </a:xfrm>
        </p:spPr>
        <p:txBody>
          <a:bodyPr/>
          <a:lstStyle/>
          <a:p>
            <a:endParaRPr lang="en-US" altLang="en-US"/>
          </a:p>
        </p:txBody>
      </p:sp>
    </p:spTree>
    <p:extLst>
      <p:ext uri="{BB962C8B-B14F-4D97-AF65-F5344CB8AC3E}">
        <p14:creationId xmlns:p14="http://schemas.microsoft.com/office/powerpoint/2010/main" val="851104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92188" y="731838"/>
            <a:ext cx="4872037" cy="3654425"/>
          </a:xfrm>
        </p:spPr>
      </p:sp>
      <p:sp>
        <p:nvSpPr>
          <p:cNvPr id="153603" name="Rectangle 3"/>
          <p:cNvSpPr>
            <a:spLocks noGrp="1" noChangeArrowheads="1"/>
          </p:cNvSpPr>
          <p:nvPr>
            <p:ph type="body" idx="1"/>
          </p:nvPr>
        </p:nvSpPr>
        <p:spPr>
          <a:xfrm>
            <a:off x="685800" y="4630738"/>
            <a:ext cx="5483225" cy="4386262"/>
          </a:xfrm>
        </p:spPr>
        <p:txBody>
          <a:bodyPr/>
          <a:lstStyle/>
          <a:p>
            <a:endParaRPr lang="en-US" altLang="en-US"/>
          </a:p>
        </p:txBody>
      </p:sp>
    </p:spTree>
    <p:extLst>
      <p:ext uri="{BB962C8B-B14F-4D97-AF65-F5344CB8AC3E}">
        <p14:creationId xmlns:p14="http://schemas.microsoft.com/office/powerpoint/2010/main" val="2235237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xfrm>
            <a:off x="2459038" y="741363"/>
            <a:ext cx="0" cy="0"/>
          </a:xfrm>
        </p:spPr>
      </p:sp>
      <p:sp>
        <p:nvSpPr>
          <p:cNvPr id="184323" name="Rectangle 3"/>
          <p:cNvSpPr>
            <a:spLocks noGrp="1" noChangeArrowheads="1"/>
          </p:cNvSpPr>
          <p:nvPr>
            <p:ph type="body" idx="1"/>
          </p:nvPr>
        </p:nvSpPr>
        <p:spPr/>
        <p:txBody>
          <a:bodyPr/>
          <a:lstStyle/>
          <a:p>
            <a:r>
              <a:rPr lang="en-GB" altLang="en-US">
                <a:hlinkClick r:id="rId3"/>
              </a:rPr>
              <a:t>http://wires.wiley.com/WileyCDA/WiresArticle/wisId-WCS1.html</a:t>
            </a:r>
            <a:r>
              <a:rPr lang="en-GB" altLang="en-US"/>
              <a:t> </a:t>
            </a:r>
          </a:p>
        </p:txBody>
      </p:sp>
    </p:spTree>
    <p:extLst>
      <p:ext uri="{BB962C8B-B14F-4D97-AF65-F5344CB8AC3E}">
        <p14:creationId xmlns:p14="http://schemas.microsoft.com/office/powerpoint/2010/main" val="1671696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2459038" y="741363"/>
            <a:ext cx="0" cy="0"/>
          </a:xfrm>
        </p:spPr>
      </p:sp>
      <p:sp>
        <p:nvSpPr>
          <p:cNvPr id="211971" name="Rectangle 3"/>
          <p:cNvSpPr>
            <a:spLocks noGrp="1" noChangeArrowheads="1"/>
          </p:cNvSpPr>
          <p:nvPr>
            <p:ph type="body" idx="1"/>
          </p:nvPr>
        </p:nvSpPr>
        <p:spPr/>
        <p:txBody>
          <a:bodyPr/>
          <a:lstStyle/>
          <a:p>
            <a:r>
              <a:rPr lang="en-GB" altLang="en-US">
                <a:hlinkClick r:id="rId3"/>
              </a:rPr>
              <a:t>http://en.wikipedia.org/wiki/File:Rorschach_blot_04.jpg</a:t>
            </a:r>
            <a:r>
              <a:rPr lang="en-GB" altLang="en-US"/>
              <a:t> </a:t>
            </a:r>
          </a:p>
        </p:txBody>
      </p:sp>
    </p:spTree>
    <p:extLst>
      <p:ext uri="{BB962C8B-B14F-4D97-AF65-F5344CB8AC3E}">
        <p14:creationId xmlns:p14="http://schemas.microsoft.com/office/powerpoint/2010/main" val="379027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xfrm>
            <a:off x="2459038" y="741363"/>
            <a:ext cx="0" cy="0"/>
          </a:xfrm>
        </p:spPr>
      </p:sp>
      <p:sp>
        <p:nvSpPr>
          <p:cNvPr id="171011" name="Rectangle 3"/>
          <p:cNvSpPr>
            <a:spLocks noGrp="1" noChangeArrowheads="1"/>
          </p:cNvSpPr>
          <p:nvPr>
            <p:ph type="body" idx="1"/>
          </p:nvPr>
        </p:nvSpPr>
        <p:spPr/>
        <p:txBody>
          <a:bodyPr/>
          <a:lstStyle/>
          <a:p>
            <a:r>
              <a:rPr lang="en-GB" altLang="en-US"/>
              <a:t>Invariant visual representation by single neurons in the human brain</a:t>
            </a:r>
          </a:p>
          <a:p>
            <a:endParaRPr lang="en-GB" altLang="en-US"/>
          </a:p>
          <a:p>
            <a:r>
              <a:rPr lang="en-GB" altLang="en-US"/>
              <a:t>R. Quian Quiroga1,2,5, L. Reddy1, G. Kreiman3, C. Koch1 &amp; I. Fried2,4</a:t>
            </a:r>
          </a:p>
          <a:p>
            <a:r>
              <a:rPr lang="fr-FR" altLang="en-US"/>
              <a:t>Nature 435, 1102-1107 (23 June 2005) </a:t>
            </a:r>
            <a:endParaRPr lang="en-GB" altLang="en-US"/>
          </a:p>
        </p:txBody>
      </p:sp>
    </p:spTree>
    <p:extLst>
      <p:ext uri="{BB962C8B-B14F-4D97-AF65-F5344CB8AC3E}">
        <p14:creationId xmlns:p14="http://schemas.microsoft.com/office/powerpoint/2010/main" val="1824818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xfrm>
            <a:off x="2459038" y="741363"/>
            <a:ext cx="0" cy="0"/>
          </a:xfrm>
        </p:spPr>
      </p:sp>
      <p:sp>
        <p:nvSpPr>
          <p:cNvPr id="159747" name="Rectangle 3"/>
          <p:cNvSpPr>
            <a:spLocks noGrp="1" noChangeArrowheads="1"/>
          </p:cNvSpPr>
          <p:nvPr>
            <p:ph type="body" idx="1"/>
          </p:nvPr>
        </p:nvSpPr>
        <p:spPr/>
        <p:txBody>
          <a:bodyPr/>
          <a:lstStyle/>
          <a:p>
            <a:r>
              <a:rPr lang="en-GB" altLang="en-US">
                <a:hlinkClick r:id="rId3"/>
              </a:rPr>
              <a:t>http://www.bristol.ac.uk/phys-pharm/research/staffresearch/mattjones.html</a:t>
            </a:r>
            <a:r>
              <a:rPr lang="en-GB" altLang="en-US"/>
              <a:t> </a:t>
            </a:r>
          </a:p>
          <a:p>
            <a:endParaRPr lang="en-GB" altLang="en-US"/>
          </a:p>
        </p:txBody>
      </p:sp>
    </p:spTree>
    <p:extLst>
      <p:ext uri="{BB962C8B-B14F-4D97-AF65-F5344CB8AC3E}">
        <p14:creationId xmlns:p14="http://schemas.microsoft.com/office/powerpoint/2010/main" val="2542721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2459038" y="741363"/>
            <a:ext cx="0" cy="0"/>
          </a:xfrm>
        </p:spPr>
      </p:sp>
      <p:sp>
        <p:nvSpPr>
          <p:cNvPr id="161795" name="Rectangle 3"/>
          <p:cNvSpPr>
            <a:spLocks noGrp="1" noChangeArrowheads="1"/>
          </p:cNvSpPr>
          <p:nvPr>
            <p:ph type="body" idx="1"/>
          </p:nvPr>
        </p:nvSpPr>
        <p:spPr/>
        <p:txBody>
          <a:bodyPr/>
          <a:lstStyle/>
          <a:p>
            <a:r>
              <a:rPr lang="en-GB" altLang="en-US">
                <a:hlinkClick r:id="rId3"/>
              </a:rPr>
              <a:t>http://www.youtube.com/watch?v=lfNVv0A8QvI</a:t>
            </a:r>
            <a:r>
              <a:rPr lang="en-GB" altLang="en-US"/>
              <a:t> </a:t>
            </a:r>
          </a:p>
        </p:txBody>
      </p:sp>
    </p:spTree>
    <p:extLst>
      <p:ext uri="{BB962C8B-B14F-4D97-AF65-F5344CB8AC3E}">
        <p14:creationId xmlns:p14="http://schemas.microsoft.com/office/powerpoint/2010/main" val="729526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992188" y="731838"/>
            <a:ext cx="4872037" cy="3654425"/>
          </a:xfrm>
        </p:spPr>
      </p:sp>
      <p:sp>
        <p:nvSpPr>
          <p:cNvPr id="149507" name="Rectangle 3"/>
          <p:cNvSpPr>
            <a:spLocks noGrp="1" noChangeArrowheads="1"/>
          </p:cNvSpPr>
          <p:nvPr>
            <p:ph type="body" idx="1"/>
          </p:nvPr>
        </p:nvSpPr>
        <p:spPr>
          <a:xfrm>
            <a:off x="685800" y="4630738"/>
            <a:ext cx="5483225" cy="4386262"/>
          </a:xfrm>
        </p:spPr>
        <p:txBody>
          <a:bodyPr/>
          <a:lstStyle/>
          <a:p>
            <a:endParaRPr lang="en-US" altLang="en-US"/>
          </a:p>
        </p:txBody>
      </p:sp>
    </p:spTree>
    <p:extLst>
      <p:ext uri="{BB962C8B-B14F-4D97-AF65-F5344CB8AC3E}">
        <p14:creationId xmlns:p14="http://schemas.microsoft.com/office/powerpoint/2010/main" val="831275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xfrm>
            <a:off x="2459038" y="741363"/>
            <a:ext cx="0" cy="0"/>
          </a:xfrm>
        </p:spPr>
      </p:sp>
      <p:sp>
        <p:nvSpPr>
          <p:cNvPr id="203779" name="Rectangle 3"/>
          <p:cNvSpPr>
            <a:spLocks noGrp="1" noChangeArrowheads="1"/>
          </p:cNvSpPr>
          <p:nvPr>
            <p:ph type="body" idx="1"/>
          </p:nvPr>
        </p:nvSpPr>
        <p:spPr/>
        <p:txBody>
          <a:bodyPr/>
          <a:lstStyle/>
          <a:p>
            <a:r>
              <a:rPr lang="en-GB" altLang="en-US">
                <a:hlinkClick r:id="rId3"/>
              </a:rPr>
              <a:t>http://www.oasas.state.ny.us/AdMed/FYI/wernickefyi.cfm</a:t>
            </a:r>
            <a:r>
              <a:rPr lang="en-GB" altLang="en-US"/>
              <a:t> </a:t>
            </a:r>
          </a:p>
        </p:txBody>
      </p:sp>
    </p:spTree>
    <p:extLst>
      <p:ext uri="{BB962C8B-B14F-4D97-AF65-F5344CB8AC3E}">
        <p14:creationId xmlns:p14="http://schemas.microsoft.com/office/powerpoint/2010/main" val="3198794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xfrm>
            <a:off x="2459038" y="741363"/>
            <a:ext cx="0" cy="0"/>
          </a:xfrm>
        </p:spPr>
      </p:sp>
      <p:sp>
        <p:nvSpPr>
          <p:cNvPr id="205827" name="Rectangle 3"/>
          <p:cNvSpPr>
            <a:spLocks noGrp="1" noChangeArrowheads="1"/>
          </p:cNvSpPr>
          <p:nvPr>
            <p:ph type="body" idx="1"/>
          </p:nvPr>
        </p:nvSpPr>
        <p:spPr/>
        <p:txBody>
          <a:bodyPr/>
          <a:lstStyle/>
          <a:p>
            <a:r>
              <a:rPr lang="en-GB" altLang="en-US">
                <a:hlinkClick r:id="rId3"/>
              </a:rPr>
              <a:t>http://www.oasas.state.ny.us/AdMed/FYI/wernickefyi.cfm</a:t>
            </a:r>
            <a:r>
              <a:rPr lang="en-GB" altLang="en-US"/>
              <a:t> </a:t>
            </a:r>
          </a:p>
        </p:txBody>
      </p:sp>
    </p:spTree>
    <p:extLst>
      <p:ext uri="{BB962C8B-B14F-4D97-AF65-F5344CB8AC3E}">
        <p14:creationId xmlns:p14="http://schemas.microsoft.com/office/powerpoint/2010/main" val="494459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1400175" y="974725"/>
            <a:ext cx="4052888" cy="3343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76131" name="Text Box 3"/>
          <p:cNvSpPr txBox="1">
            <a:spLocks noGrp="1" noChangeArrowheads="1"/>
          </p:cNvSpPr>
          <p:nvPr>
            <p:ph type="body"/>
          </p:nvPr>
        </p:nvSpPr>
        <p:spPr>
          <a:xfrm>
            <a:off x="1046163" y="4640263"/>
            <a:ext cx="4768850" cy="3708400"/>
          </a:xfrm>
          <a:ln/>
        </p:spPr>
        <p:txBody>
          <a:bodyPr/>
          <a:lstStyle/>
          <a:p>
            <a:pPr marL="85725" indent="-85725" defTabSz="457200"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rPr>
              <a:t>Task design and </a:t>
            </a:r>
            <a:r>
              <a:rPr lang="en-GB" altLang="en-US" dirty="0" err="1">
                <a:latin typeface="Arial" panose="020B0604020202020204" pitchFamily="34" charset="0"/>
              </a:rPr>
              <a:t>behavior</a:t>
            </a:r>
            <a:r>
              <a:rPr lang="en-GB" altLang="en-US" dirty="0">
                <a:latin typeface="Arial" panose="020B0604020202020204" pitchFamily="34" charset="0"/>
              </a:rPr>
              <a:t>. (A) A sample was followed by a delay and a test stimulus. If the sample and test stimulus were the same category (a match), monkeys were required to release a lever before the test disappeared. If they were not, there was another delay followed by a match. Equal numbers of match and </a:t>
            </a:r>
            <a:r>
              <a:rPr lang="en-GB" altLang="en-US" dirty="0" err="1">
                <a:latin typeface="Arial" panose="020B0604020202020204" pitchFamily="34" charset="0"/>
              </a:rPr>
              <a:t>nonmatch</a:t>
            </a:r>
            <a:r>
              <a:rPr lang="en-GB" altLang="en-US" dirty="0">
                <a:latin typeface="Arial" panose="020B0604020202020204" pitchFamily="34" charset="0"/>
              </a:rPr>
              <a:t> trials were randomly interleaved. (B) Average performance of both monkeys. Red and blue bars indicate percentages of samples classified as “dog” and “cat,” respectively.</a:t>
            </a:r>
          </a:p>
        </p:txBody>
      </p:sp>
    </p:spTree>
    <p:extLst>
      <p:ext uri="{BB962C8B-B14F-4D97-AF65-F5344CB8AC3E}">
        <p14:creationId xmlns:p14="http://schemas.microsoft.com/office/powerpoint/2010/main" val="749125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xfrm>
            <a:off x="2459038" y="741363"/>
            <a:ext cx="0" cy="0"/>
          </a:xfrm>
        </p:spPr>
      </p:sp>
      <p:sp>
        <p:nvSpPr>
          <p:cNvPr id="207875" name="Rectangle 3"/>
          <p:cNvSpPr>
            <a:spLocks noGrp="1" noChangeArrowheads="1"/>
          </p:cNvSpPr>
          <p:nvPr>
            <p:ph type="body" idx="1"/>
          </p:nvPr>
        </p:nvSpPr>
        <p:spPr/>
        <p:txBody>
          <a:bodyPr/>
          <a:lstStyle/>
          <a:p>
            <a:r>
              <a:rPr lang="en-GB" altLang="en-US">
                <a:hlinkClick r:id="rId3"/>
              </a:rPr>
              <a:t>http://www.pharmas.co.uk/blog/understanding-alzheimers-disease</a:t>
            </a:r>
            <a:r>
              <a:rPr lang="en-GB" altLang="en-US"/>
              <a:t> </a:t>
            </a:r>
          </a:p>
          <a:p>
            <a:r>
              <a:rPr lang="en-GB" altLang="en-US">
                <a:hlinkClick r:id="rId4"/>
              </a:rPr>
              <a:t>http://www.intelligentdental.com/2010/08/23/cold-sores-and-alzheimers-disease/</a:t>
            </a:r>
            <a:r>
              <a:rPr lang="en-GB" altLang="en-US"/>
              <a:t> </a:t>
            </a:r>
          </a:p>
        </p:txBody>
      </p:sp>
    </p:spTree>
    <p:extLst>
      <p:ext uri="{BB962C8B-B14F-4D97-AF65-F5344CB8AC3E}">
        <p14:creationId xmlns:p14="http://schemas.microsoft.com/office/powerpoint/2010/main" val="3839538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2459038" y="741363"/>
            <a:ext cx="0" cy="0"/>
          </a:xfrm>
        </p:spPr>
      </p:sp>
      <p:sp>
        <p:nvSpPr>
          <p:cNvPr id="2222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86381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xfrm>
            <a:off x="2459038" y="741363"/>
            <a:ext cx="0" cy="0"/>
          </a:xfrm>
        </p:spPr>
      </p:sp>
      <p:sp>
        <p:nvSpPr>
          <p:cNvPr id="2232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89190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xfrm>
            <a:off x="2459038" y="741363"/>
            <a:ext cx="0" cy="0"/>
          </a:xfrm>
        </p:spPr>
      </p:sp>
      <p:sp>
        <p:nvSpPr>
          <p:cNvPr id="2242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24760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2459038" y="741363"/>
            <a:ext cx="0" cy="0"/>
          </a:xfrm>
        </p:spPr>
      </p:sp>
      <p:sp>
        <p:nvSpPr>
          <p:cNvPr id="2252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16243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a:xfrm>
            <a:off x="2459038" y="741363"/>
            <a:ext cx="0" cy="0"/>
          </a:xfrm>
        </p:spPr>
      </p:sp>
      <p:sp>
        <p:nvSpPr>
          <p:cNvPr id="2580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4994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xfrm>
            <a:off x="2459038" y="741363"/>
            <a:ext cx="0" cy="0"/>
          </a:xfrm>
        </p:spPr>
      </p:sp>
      <p:sp>
        <p:nvSpPr>
          <p:cNvPr id="2457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72167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2459038" y="741363"/>
            <a:ext cx="0" cy="0"/>
          </a:xfrm>
        </p:spPr>
      </p:sp>
      <p:sp>
        <p:nvSpPr>
          <p:cNvPr id="2478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88082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xfrm>
            <a:off x="2459038" y="741363"/>
            <a:ext cx="0" cy="0"/>
          </a:xfrm>
        </p:spPr>
      </p:sp>
      <p:sp>
        <p:nvSpPr>
          <p:cNvPr id="2549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05848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xfrm>
            <a:off x="992188" y="731838"/>
            <a:ext cx="4872037" cy="3654425"/>
          </a:xfrm>
        </p:spPr>
      </p:sp>
      <p:sp>
        <p:nvSpPr>
          <p:cNvPr id="241667" name="Rectangle 3"/>
          <p:cNvSpPr>
            <a:spLocks noGrp="1" noChangeArrowheads="1"/>
          </p:cNvSpPr>
          <p:nvPr>
            <p:ph type="body" idx="1"/>
          </p:nvPr>
        </p:nvSpPr>
        <p:spPr>
          <a:xfrm>
            <a:off x="685800" y="4630738"/>
            <a:ext cx="5483225" cy="4386262"/>
          </a:xfrm>
        </p:spPr>
        <p:txBody>
          <a:bodyPr/>
          <a:lstStyle/>
          <a:p>
            <a:endParaRPr lang="en-US" altLang="en-US"/>
          </a:p>
        </p:txBody>
      </p:sp>
    </p:spTree>
    <p:extLst>
      <p:ext uri="{BB962C8B-B14F-4D97-AF65-F5344CB8AC3E}">
        <p14:creationId xmlns:p14="http://schemas.microsoft.com/office/powerpoint/2010/main" val="257836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1400175" y="974725"/>
            <a:ext cx="4052888" cy="3343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74083" name="Text Box 3"/>
          <p:cNvSpPr txBox="1">
            <a:spLocks noGrp="1" noChangeArrowheads="1"/>
          </p:cNvSpPr>
          <p:nvPr>
            <p:ph type="body"/>
          </p:nvPr>
        </p:nvSpPr>
        <p:spPr>
          <a:xfrm>
            <a:off x="1046163" y="4640263"/>
            <a:ext cx="4768850" cy="3708400"/>
          </a:xfrm>
          <a:ln/>
        </p:spPr>
        <p:txBody>
          <a:bodyPr/>
          <a:lstStyle/>
          <a:p>
            <a:pPr marL="85725" indent="-85725" defTabSz="457200"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rPr>
              <a:t>Recording locations and single neuron example. (A) Recording locations in both monkeys. A, anterior; P, posterior; D, dorsal; V, ventral. There was no obvious topography to task-related neurons. (B) The average activity of a single neuron in response to stimuli at the six morph blends. The vertical lines correspond (from left to right) to sample onset, offset, and test stimulus onset. The inset shows the neuron's delay activity in response to stimuli along each of the nine between-class morph lines (see Fig. 1). The prototypes (C1, C2, C3, D1, D2, and D3) are represented in the outermost columns; each appears in three morph lines. A </a:t>
            </a:r>
            <a:r>
              <a:rPr lang="en-GB" altLang="en-US" dirty="0" err="1">
                <a:latin typeface="Arial" panose="020B0604020202020204" pitchFamily="34" charset="0"/>
              </a:rPr>
              <a:t>color</a:t>
            </a:r>
            <a:r>
              <a:rPr lang="en-GB" altLang="en-US" dirty="0">
                <a:latin typeface="Arial" panose="020B0604020202020204" pitchFamily="34" charset="0"/>
              </a:rPr>
              <a:t> scale indicates the activity level.</a:t>
            </a:r>
          </a:p>
        </p:txBody>
      </p:sp>
    </p:spTree>
    <p:extLst>
      <p:ext uri="{BB962C8B-B14F-4D97-AF65-F5344CB8AC3E}">
        <p14:creationId xmlns:p14="http://schemas.microsoft.com/office/powerpoint/2010/main" val="350039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xfrm>
            <a:off x="992188" y="731838"/>
            <a:ext cx="4872037" cy="3654425"/>
          </a:xfrm>
        </p:spPr>
      </p:sp>
      <p:sp>
        <p:nvSpPr>
          <p:cNvPr id="243715" name="Rectangle 3"/>
          <p:cNvSpPr>
            <a:spLocks noGrp="1" noChangeArrowheads="1"/>
          </p:cNvSpPr>
          <p:nvPr>
            <p:ph type="body" idx="1"/>
          </p:nvPr>
        </p:nvSpPr>
        <p:spPr>
          <a:xfrm>
            <a:off x="685800" y="4630738"/>
            <a:ext cx="5483225" cy="4386262"/>
          </a:xfrm>
        </p:spPr>
        <p:txBody>
          <a:bodyPr/>
          <a:lstStyle/>
          <a:p>
            <a:endParaRPr lang="en-US" altLang="en-US"/>
          </a:p>
        </p:txBody>
      </p:sp>
    </p:spTree>
    <p:extLst>
      <p:ext uri="{BB962C8B-B14F-4D97-AF65-F5344CB8AC3E}">
        <p14:creationId xmlns:p14="http://schemas.microsoft.com/office/powerpoint/2010/main" val="1199489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xfrm>
            <a:off x="2459038" y="741363"/>
            <a:ext cx="0" cy="0"/>
          </a:xfrm>
        </p:spPr>
      </p:sp>
      <p:sp>
        <p:nvSpPr>
          <p:cNvPr id="2498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44169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992188" y="731838"/>
            <a:ext cx="4872037" cy="3654425"/>
          </a:xfrm>
        </p:spPr>
      </p:sp>
      <p:sp>
        <p:nvSpPr>
          <p:cNvPr id="229379" name="Rectangle 3"/>
          <p:cNvSpPr>
            <a:spLocks noGrp="1" noChangeArrowheads="1"/>
          </p:cNvSpPr>
          <p:nvPr>
            <p:ph type="body" idx="1"/>
          </p:nvPr>
        </p:nvSpPr>
        <p:spPr>
          <a:xfrm>
            <a:off x="685800" y="4630738"/>
            <a:ext cx="5483225" cy="4386262"/>
          </a:xfrm>
        </p:spPr>
        <p:txBody>
          <a:bodyPr/>
          <a:lstStyle/>
          <a:p>
            <a:endParaRPr lang="en-US" altLang="en-US"/>
          </a:p>
        </p:txBody>
      </p:sp>
    </p:spTree>
    <p:extLst>
      <p:ext uri="{BB962C8B-B14F-4D97-AF65-F5344CB8AC3E}">
        <p14:creationId xmlns:p14="http://schemas.microsoft.com/office/powerpoint/2010/main" val="3259580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xfrm>
            <a:off x="992188" y="731838"/>
            <a:ext cx="4872037" cy="3654425"/>
          </a:xfrm>
        </p:spPr>
      </p:sp>
      <p:sp>
        <p:nvSpPr>
          <p:cNvPr id="231427" name="Rectangle 3"/>
          <p:cNvSpPr>
            <a:spLocks noGrp="1" noChangeArrowheads="1"/>
          </p:cNvSpPr>
          <p:nvPr>
            <p:ph type="body" idx="1"/>
          </p:nvPr>
        </p:nvSpPr>
        <p:spPr>
          <a:xfrm>
            <a:off x="685800" y="4630738"/>
            <a:ext cx="5483225" cy="4386262"/>
          </a:xfrm>
        </p:spPr>
        <p:txBody>
          <a:bodyPr/>
          <a:lstStyle/>
          <a:p>
            <a:endParaRPr lang="en-US" altLang="en-US"/>
          </a:p>
        </p:txBody>
      </p:sp>
    </p:spTree>
    <p:extLst>
      <p:ext uri="{BB962C8B-B14F-4D97-AF65-F5344CB8AC3E}">
        <p14:creationId xmlns:p14="http://schemas.microsoft.com/office/powerpoint/2010/main" val="3398014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xfrm>
            <a:off x="992188" y="731838"/>
            <a:ext cx="4872037" cy="3654425"/>
          </a:xfrm>
        </p:spPr>
      </p:sp>
      <p:sp>
        <p:nvSpPr>
          <p:cNvPr id="233475" name="Rectangle 3"/>
          <p:cNvSpPr>
            <a:spLocks noGrp="1" noChangeArrowheads="1"/>
          </p:cNvSpPr>
          <p:nvPr>
            <p:ph type="body" idx="1"/>
          </p:nvPr>
        </p:nvSpPr>
        <p:spPr>
          <a:xfrm>
            <a:off x="685800" y="4630738"/>
            <a:ext cx="5483225" cy="4386262"/>
          </a:xfrm>
        </p:spPr>
        <p:txBody>
          <a:bodyPr/>
          <a:lstStyle/>
          <a:p>
            <a:endParaRPr lang="en-US" altLang="en-US"/>
          </a:p>
        </p:txBody>
      </p:sp>
    </p:spTree>
    <p:extLst>
      <p:ext uri="{BB962C8B-B14F-4D97-AF65-F5344CB8AC3E}">
        <p14:creationId xmlns:p14="http://schemas.microsoft.com/office/powerpoint/2010/main" val="4245377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2459038" y="741363"/>
            <a:ext cx="0" cy="0"/>
          </a:xfrm>
        </p:spPr>
      </p:sp>
      <p:sp>
        <p:nvSpPr>
          <p:cNvPr id="2478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0774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xfrm>
            <a:off x="2459038" y="741363"/>
            <a:ext cx="0" cy="0"/>
          </a:xfrm>
        </p:spPr>
      </p:sp>
      <p:sp>
        <p:nvSpPr>
          <p:cNvPr id="2498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5163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xfrm>
            <a:off x="2459038" y="741363"/>
            <a:ext cx="0" cy="0"/>
          </a:xfrm>
        </p:spPr>
      </p:sp>
      <p:sp>
        <p:nvSpPr>
          <p:cNvPr id="200707" name="Rectangle 3"/>
          <p:cNvSpPr>
            <a:spLocks noGrp="1" noChangeArrowheads="1"/>
          </p:cNvSpPr>
          <p:nvPr>
            <p:ph type="body" idx="1"/>
          </p:nvPr>
        </p:nvSpPr>
        <p:spPr/>
        <p:txBody>
          <a:bodyPr/>
          <a:lstStyle/>
          <a:p>
            <a:r>
              <a:rPr lang="en-GB" altLang="en-US"/>
              <a:t>Source of macaque brain </a:t>
            </a:r>
            <a:r>
              <a:rPr lang="en-GB" altLang="en-US">
                <a:hlinkClick r:id="rId3"/>
              </a:rPr>
              <a:t>http://chronicle.uchicago.edu/040429/brainsize.shtml</a:t>
            </a:r>
            <a:r>
              <a:rPr lang="en-GB" altLang="en-US"/>
              <a:t> </a:t>
            </a:r>
          </a:p>
          <a:p>
            <a:r>
              <a:rPr lang="en-GB" altLang="en-US"/>
              <a:t>Source of recording data </a:t>
            </a:r>
            <a:r>
              <a:rPr lang="en-GB" altLang="en-US">
                <a:hlinkClick r:id="rId4"/>
              </a:rPr>
              <a:t>http://neuro.cjb.net/content/23/12/5235/F3.expansion.html</a:t>
            </a:r>
            <a:r>
              <a:rPr lang="en-GB" altLang="en-US"/>
              <a:t> </a:t>
            </a:r>
          </a:p>
        </p:txBody>
      </p:sp>
    </p:spTree>
    <p:extLst>
      <p:ext uri="{BB962C8B-B14F-4D97-AF65-F5344CB8AC3E}">
        <p14:creationId xmlns:p14="http://schemas.microsoft.com/office/powerpoint/2010/main" val="55099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xfrm>
            <a:off x="2459038" y="741363"/>
            <a:ext cx="0" cy="0"/>
          </a:xfrm>
        </p:spPr>
      </p:sp>
      <p:sp>
        <p:nvSpPr>
          <p:cNvPr id="163843" name="Rectangle 3"/>
          <p:cNvSpPr>
            <a:spLocks noGrp="1" noChangeArrowheads="1"/>
          </p:cNvSpPr>
          <p:nvPr>
            <p:ph type="body" idx="1"/>
          </p:nvPr>
        </p:nvSpPr>
        <p:spPr/>
        <p:txBody>
          <a:bodyPr/>
          <a:lstStyle/>
          <a:p>
            <a:r>
              <a:rPr lang="en-GB" altLang="en-US"/>
              <a:t>Gray 739</a:t>
            </a:r>
          </a:p>
          <a:p>
            <a:r>
              <a:rPr lang="en-GB" altLang="en-US"/>
              <a:t>Wikipedia seahorse image</a:t>
            </a:r>
          </a:p>
          <a:p>
            <a:r>
              <a:rPr lang="en-GB" altLang="en-US"/>
              <a:t>Macaque brain slice image from  brainmaps.org via </a:t>
            </a:r>
            <a:r>
              <a:rPr lang="en-GB" altLang="en-US">
                <a:hlinkClick r:id="rId3"/>
              </a:rPr>
              <a:t>http://www.websters-online-dictionary.org/definitions/Hippocampus?cx=partner-pub-0939450753529744%3Av0qd01-tdlq&amp;cof=FORID%3A9&amp;ie=UTF-8&amp;q=Hippocampus&amp;sa=Search#922</a:t>
            </a:r>
            <a:r>
              <a:rPr lang="en-GB" altLang="en-US"/>
              <a:t> </a:t>
            </a:r>
          </a:p>
          <a:p>
            <a:endParaRPr lang="en-GB" altLang="en-US"/>
          </a:p>
        </p:txBody>
      </p:sp>
    </p:spTree>
    <p:extLst>
      <p:ext uri="{BB962C8B-B14F-4D97-AF65-F5344CB8AC3E}">
        <p14:creationId xmlns:p14="http://schemas.microsoft.com/office/powerpoint/2010/main" val="406336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xfrm>
            <a:off x="2459038" y="741363"/>
            <a:ext cx="0" cy="0"/>
          </a:xfrm>
        </p:spPr>
      </p:sp>
      <p:sp>
        <p:nvSpPr>
          <p:cNvPr id="165891" name="Rectangle 3"/>
          <p:cNvSpPr>
            <a:spLocks noGrp="1" noChangeArrowheads="1"/>
          </p:cNvSpPr>
          <p:nvPr>
            <p:ph type="body" idx="1"/>
          </p:nvPr>
        </p:nvSpPr>
        <p:spPr/>
        <p:txBody>
          <a:bodyPr/>
          <a:lstStyle/>
          <a:p>
            <a:r>
              <a:rPr lang="en-GB" altLang="en-US"/>
              <a:t>Cajal hippocamous from </a:t>
            </a:r>
            <a:r>
              <a:rPr lang="en-GB" altLang="en-US">
                <a:hlinkClick r:id="rId3"/>
              </a:rPr>
              <a:t>http://en.wikipedia.org/wiki/File:CajalHippocampus_(modified).png</a:t>
            </a:r>
            <a:r>
              <a:rPr lang="en-GB" altLang="en-US"/>
              <a:t> </a:t>
            </a:r>
          </a:p>
        </p:txBody>
      </p:sp>
    </p:spTree>
    <p:extLst>
      <p:ext uri="{BB962C8B-B14F-4D97-AF65-F5344CB8AC3E}">
        <p14:creationId xmlns:p14="http://schemas.microsoft.com/office/powerpoint/2010/main" val="2918276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xfrm>
            <a:off x="2459038" y="741363"/>
            <a:ext cx="0" cy="0"/>
          </a:xfrm>
        </p:spPr>
      </p:sp>
      <p:sp>
        <p:nvSpPr>
          <p:cNvPr id="216067" name="Rectangle 3"/>
          <p:cNvSpPr>
            <a:spLocks noGrp="1" noChangeArrowheads="1"/>
          </p:cNvSpPr>
          <p:nvPr>
            <p:ph type="body" idx="1"/>
          </p:nvPr>
        </p:nvSpPr>
        <p:spPr/>
        <p:txBody>
          <a:bodyPr/>
          <a:lstStyle/>
          <a:p>
            <a:r>
              <a:rPr lang="en-GB" altLang="en-US"/>
              <a:t>From  From “Memory and the Hippocampus,” p. 227, by L. R. Squire, A. P. Shimamura, and D. G. Amaral, in </a:t>
            </a:r>
            <a:r>
              <a:rPr lang="en-GB" altLang="en-US" i="1"/>
              <a:t>Neural Models of Plasticity: Experimental and Theoretical Approaches,</a:t>
            </a:r>
            <a:r>
              <a:rPr lang="en-GB" altLang="en-US"/>
              <a:t> edited by J. H. Byrne and W. O. Berry, 1989, New York: Academic Press. Copyright 1989 by Academic Press, Inc. </a:t>
            </a:r>
          </a:p>
          <a:p>
            <a:r>
              <a:rPr lang="en-GB" altLang="en-US"/>
              <a:t>Via </a:t>
            </a:r>
            <a:r>
              <a:rPr lang="en-GB" altLang="en-US">
                <a:hlinkClick r:id="rId3"/>
              </a:rPr>
              <a:t>http://psycnet.apa.org/journals/rev/102/3/419.html</a:t>
            </a:r>
            <a:r>
              <a:rPr lang="en-GB" altLang="en-US"/>
              <a:t> </a:t>
            </a:r>
          </a:p>
        </p:txBody>
      </p:sp>
    </p:spTree>
    <p:extLst>
      <p:ext uri="{BB962C8B-B14F-4D97-AF65-F5344CB8AC3E}">
        <p14:creationId xmlns:p14="http://schemas.microsoft.com/office/powerpoint/2010/main" val="1646737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992188" y="731838"/>
            <a:ext cx="4872037" cy="3654425"/>
          </a:xfrm>
        </p:spPr>
      </p:sp>
      <p:sp>
        <p:nvSpPr>
          <p:cNvPr id="145411" name="Rectangle 3"/>
          <p:cNvSpPr>
            <a:spLocks noGrp="1" noChangeArrowheads="1"/>
          </p:cNvSpPr>
          <p:nvPr>
            <p:ph type="body" idx="1"/>
          </p:nvPr>
        </p:nvSpPr>
        <p:spPr>
          <a:xfrm>
            <a:off x="685800" y="4630738"/>
            <a:ext cx="5483225" cy="4386262"/>
          </a:xfrm>
        </p:spPr>
        <p:txBody>
          <a:bodyPr/>
          <a:lstStyle/>
          <a:p>
            <a:endParaRPr lang="en-US" altLang="en-US"/>
          </a:p>
        </p:txBody>
      </p:sp>
    </p:spTree>
    <p:extLst>
      <p:ext uri="{BB962C8B-B14F-4D97-AF65-F5344CB8AC3E}">
        <p14:creationId xmlns:p14="http://schemas.microsoft.com/office/powerpoint/2010/main" val="3436326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992188" y="731838"/>
            <a:ext cx="4872037" cy="3654425"/>
          </a:xfrm>
        </p:spPr>
      </p:sp>
      <p:sp>
        <p:nvSpPr>
          <p:cNvPr id="147459" name="Rectangle 3"/>
          <p:cNvSpPr>
            <a:spLocks noGrp="1" noChangeArrowheads="1"/>
          </p:cNvSpPr>
          <p:nvPr>
            <p:ph type="body" idx="1"/>
          </p:nvPr>
        </p:nvSpPr>
        <p:spPr>
          <a:xfrm>
            <a:off x="685800" y="4630738"/>
            <a:ext cx="5483225" cy="4386262"/>
          </a:xfrm>
        </p:spPr>
        <p:txBody>
          <a:bodyPr/>
          <a:lstStyle/>
          <a:p>
            <a:endParaRPr lang="en-US" altLang="en-US"/>
          </a:p>
        </p:txBody>
      </p:sp>
    </p:spTree>
    <p:extLst>
      <p:ext uri="{BB962C8B-B14F-4D97-AF65-F5344CB8AC3E}">
        <p14:creationId xmlns:p14="http://schemas.microsoft.com/office/powerpoint/2010/main" val="2309203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99A3CD03-0862-426C-82F5-423AB1A935BD}" type="slidenum">
              <a:rPr lang="en-GB" altLang="en-US"/>
              <a:pPr/>
              <a:t>‹#›</a:t>
            </a:fld>
            <a:endParaRPr lang="en-GB" altLang="en-US"/>
          </a:p>
        </p:txBody>
      </p:sp>
    </p:spTree>
    <p:extLst>
      <p:ext uri="{BB962C8B-B14F-4D97-AF65-F5344CB8AC3E}">
        <p14:creationId xmlns:p14="http://schemas.microsoft.com/office/powerpoint/2010/main" val="1208218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15F87297-76A7-4153-841F-9C8CD683FB13}" type="slidenum">
              <a:rPr lang="en-GB" altLang="en-US"/>
              <a:pPr/>
              <a:t>‹#›</a:t>
            </a:fld>
            <a:endParaRPr lang="en-GB" altLang="en-US"/>
          </a:p>
        </p:txBody>
      </p:sp>
    </p:spTree>
    <p:extLst>
      <p:ext uri="{BB962C8B-B14F-4D97-AF65-F5344CB8AC3E}">
        <p14:creationId xmlns:p14="http://schemas.microsoft.com/office/powerpoint/2010/main" val="416480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D0C474D-E974-4C13-BC61-73AD7F38BA9F}" type="slidenum">
              <a:rPr lang="en-GB" altLang="en-US"/>
              <a:pPr/>
              <a:t>‹#›</a:t>
            </a:fld>
            <a:endParaRPr lang="en-GB" altLang="en-US"/>
          </a:p>
        </p:txBody>
      </p:sp>
    </p:spTree>
    <p:extLst>
      <p:ext uri="{BB962C8B-B14F-4D97-AF65-F5344CB8AC3E}">
        <p14:creationId xmlns:p14="http://schemas.microsoft.com/office/powerpoint/2010/main" val="5300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GB"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GB"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4B512FC-B45D-4F7B-A898-20846FC9AAAF}" type="slidenum">
              <a:rPr lang="en-GB" altLang="en-US"/>
              <a:pPr/>
              <a:t>‹#›</a:t>
            </a:fld>
            <a:endParaRPr lang="en-GB" altLang="en-US"/>
          </a:p>
        </p:txBody>
      </p:sp>
    </p:spTree>
    <p:extLst>
      <p:ext uri="{BB962C8B-B14F-4D97-AF65-F5344CB8AC3E}">
        <p14:creationId xmlns:p14="http://schemas.microsoft.com/office/powerpoint/2010/main" val="497670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09A4B34C-A673-4C0E-9070-16E2920866AB}" type="slidenum">
              <a:rPr lang="en-GB" altLang="en-US"/>
              <a:pPr/>
              <a:t>‹#›</a:t>
            </a:fld>
            <a:endParaRPr lang="en-GB" altLang="en-US"/>
          </a:p>
        </p:txBody>
      </p:sp>
    </p:spTree>
    <p:extLst>
      <p:ext uri="{BB962C8B-B14F-4D97-AF65-F5344CB8AC3E}">
        <p14:creationId xmlns:p14="http://schemas.microsoft.com/office/powerpoint/2010/main" val="180874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2F716AD4-FBAF-4193-BBAD-CB83270989C9}" type="slidenum">
              <a:rPr lang="en-GB" altLang="en-US"/>
              <a:pPr/>
              <a:t>‹#›</a:t>
            </a:fld>
            <a:endParaRPr lang="en-GB" altLang="en-US"/>
          </a:p>
        </p:txBody>
      </p:sp>
    </p:spTree>
    <p:extLst>
      <p:ext uri="{BB962C8B-B14F-4D97-AF65-F5344CB8AC3E}">
        <p14:creationId xmlns:p14="http://schemas.microsoft.com/office/powerpoint/2010/main" val="3933483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4E1D0971-9803-4BA9-8687-B6E12D76E39C}" type="slidenum">
              <a:rPr lang="en-GB" altLang="en-US"/>
              <a:pPr/>
              <a:t>‹#›</a:t>
            </a:fld>
            <a:endParaRPr lang="en-GB" altLang="en-US"/>
          </a:p>
        </p:txBody>
      </p:sp>
    </p:spTree>
    <p:extLst>
      <p:ext uri="{BB962C8B-B14F-4D97-AF65-F5344CB8AC3E}">
        <p14:creationId xmlns:p14="http://schemas.microsoft.com/office/powerpoint/2010/main" val="265323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9CB48DC3-7BFA-4A81-BA01-A31DC7568763}" type="slidenum">
              <a:rPr lang="en-GB" altLang="en-US"/>
              <a:pPr/>
              <a:t>‹#›</a:t>
            </a:fld>
            <a:endParaRPr lang="en-GB" altLang="en-US"/>
          </a:p>
        </p:txBody>
      </p:sp>
    </p:spTree>
    <p:extLst>
      <p:ext uri="{BB962C8B-B14F-4D97-AF65-F5344CB8AC3E}">
        <p14:creationId xmlns:p14="http://schemas.microsoft.com/office/powerpoint/2010/main" val="3544704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9421DDBF-5ABC-4036-938A-596A2A4C4370}" type="slidenum">
              <a:rPr lang="en-GB" altLang="en-US"/>
              <a:pPr/>
              <a:t>‹#›</a:t>
            </a:fld>
            <a:endParaRPr lang="en-GB" altLang="en-US"/>
          </a:p>
        </p:txBody>
      </p:sp>
    </p:spTree>
    <p:extLst>
      <p:ext uri="{BB962C8B-B14F-4D97-AF65-F5344CB8AC3E}">
        <p14:creationId xmlns:p14="http://schemas.microsoft.com/office/powerpoint/2010/main" val="41833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D1C1F59B-B95E-4273-841D-216B4E2A7DF9}" type="slidenum">
              <a:rPr lang="en-GB" altLang="en-US"/>
              <a:pPr/>
              <a:t>‹#›</a:t>
            </a:fld>
            <a:endParaRPr lang="en-GB" altLang="en-US"/>
          </a:p>
        </p:txBody>
      </p:sp>
    </p:spTree>
    <p:extLst>
      <p:ext uri="{BB962C8B-B14F-4D97-AF65-F5344CB8AC3E}">
        <p14:creationId xmlns:p14="http://schemas.microsoft.com/office/powerpoint/2010/main" val="268459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A629F987-34FD-4002-977B-B034704C4007}" type="slidenum">
              <a:rPr lang="en-GB" altLang="en-US"/>
              <a:pPr/>
              <a:t>‹#›</a:t>
            </a:fld>
            <a:endParaRPr lang="en-GB" altLang="en-US"/>
          </a:p>
        </p:txBody>
      </p:sp>
    </p:spTree>
    <p:extLst>
      <p:ext uri="{BB962C8B-B14F-4D97-AF65-F5344CB8AC3E}">
        <p14:creationId xmlns:p14="http://schemas.microsoft.com/office/powerpoint/2010/main" val="1736676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2F17EAAE-A6B6-48D3-8A5A-022C5792B0BF}" type="slidenum">
              <a:rPr lang="en-GB" altLang="en-US"/>
              <a:pPr/>
              <a:t>‹#›</a:t>
            </a:fld>
            <a:endParaRPr lang="en-GB" altLang="en-US"/>
          </a:p>
        </p:txBody>
      </p:sp>
    </p:spTree>
    <p:extLst>
      <p:ext uri="{BB962C8B-B14F-4D97-AF65-F5344CB8AC3E}">
        <p14:creationId xmlns:p14="http://schemas.microsoft.com/office/powerpoint/2010/main" val="3181176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55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buClrTx/>
              <a:buSzTx/>
              <a:buFontTx/>
              <a:buNone/>
              <a:defRPr sz="1400">
                <a:solidFill>
                  <a:schemeClr val="tx1"/>
                </a:solidFill>
                <a:latin typeface="+mn-lt"/>
                <a:cs typeface="+mn-cs"/>
              </a:defRPr>
            </a:lvl1pPr>
          </a:lstStyle>
          <a:p>
            <a:endParaRPr lang="en-GB" altLang="en-US"/>
          </a:p>
        </p:txBody>
      </p:sp>
      <p:sp>
        <p:nvSpPr>
          <p:cNvPr id="655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buClrTx/>
              <a:buSzTx/>
              <a:buFontTx/>
              <a:buNone/>
              <a:defRPr sz="1400">
                <a:solidFill>
                  <a:schemeClr val="tx1"/>
                </a:solidFill>
                <a:latin typeface="+mn-lt"/>
                <a:cs typeface="+mn-cs"/>
              </a:defRPr>
            </a:lvl1pPr>
          </a:lstStyle>
          <a:p>
            <a:endParaRPr lang="en-GB" altLang="en-US"/>
          </a:p>
        </p:txBody>
      </p:sp>
      <p:sp>
        <p:nvSpPr>
          <p:cNvPr id="655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buClrTx/>
              <a:buSzTx/>
              <a:buFontTx/>
              <a:buNone/>
              <a:defRPr sz="1400">
                <a:solidFill>
                  <a:schemeClr val="tx1"/>
                </a:solidFill>
                <a:latin typeface="+mn-lt"/>
                <a:cs typeface="+mn-cs"/>
              </a:defRPr>
            </a:lvl1pPr>
          </a:lstStyle>
          <a:p>
            <a:fld id="{680E2266-3D5D-4E68-B819-0B0B382AD6D6}"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an.schnupp@dpag.ox.ac.uk"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684213" y="1484313"/>
            <a:ext cx="7632700"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nchorCtr="1"/>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lgn="r" eaLnBrk="1" hangingPunct="1">
              <a:buSzPct val="100000"/>
            </a:pPr>
            <a:r>
              <a:rPr lang="en-GB" altLang="en-US" sz="4000" dirty="0">
                <a:solidFill>
                  <a:srgbClr val="000000"/>
                </a:solidFill>
              </a:rPr>
              <a:t>Memory, Attention and </a:t>
            </a:r>
            <a:br>
              <a:rPr lang="en-GB" altLang="en-US" sz="4000" dirty="0">
                <a:solidFill>
                  <a:srgbClr val="000000"/>
                </a:solidFill>
              </a:rPr>
            </a:br>
            <a:r>
              <a:rPr lang="en-GB" altLang="en-US" sz="4000" dirty="0">
                <a:solidFill>
                  <a:srgbClr val="000000"/>
                </a:solidFill>
              </a:rPr>
              <a:t>Summing Up</a:t>
            </a:r>
            <a:endParaRPr lang="en-US" altLang="en-US" sz="4000" dirty="0">
              <a:solidFill>
                <a:srgbClr val="000000"/>
              </a:solidFill>
            </a:endParaRPr>
          </a:p>
        </p:txBody>
      </p:sp>
      <p:sp>
        <p:nvSpPr>
          <p:cNvPr id="3075" name="Text Box 2"/>
          <p:cNvSpPr txBox="1">
            <a:spLocks noChangeArrowheads="1"/>
          </p:cNvSpPr>
          <p:nvPr/>
        </p:nvSpPr>
        <p:spPr bwMode="auto">
          <a:xfrm>
            <a:off x="-107950" y="3500438"/>
            <a:ext cx="6400800" cy="2671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1"/>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ts val="600"/>
              </a:spcBef>
              <a:buSzPct val="100000"/>
            </a:pPr>
            <a:r>
              <a:rPr lang="en-GB" altLang="en-US" sz="2400" dirty="0">
                <a:solidFill>
                  <a:srgbClr val="000000"/>
                </a:solidFill>
              </a:rPr>
              <a:t>How Your Brain Works - Week 13</a:t>
            </a:r>
          </a:p>
          <a:p>
            <a:pPr algn="r" eaLnBrk="1" hangingPunct="1">
              <a:lnSpc>
                <a:spcPct val="80000"/>
              </a:lnSpc>
              <a:spcBef>
                <a:spcPts val="800"/>
              </a:spcBef>
              <a:buSzPct val="100000"/>
            </a:pPr>
            <a:endParaRPr lang="en-US" altLang="en-US" sz="3200" dirty="0">
              <a:solidFill>
                <a:srgbClr val="000000"/>
              </a:solidFill>
            </a:endParaRPr>
          </a:p>
          <a:p>
            <a:pPr algn="r" eaLnBrk="1" hangingPunct="1">
              <a:lnSpc>
                <a:spcPct val="80000"/>
              </a:lnSpc>
              <a:spcBef>
                <a:spcPts val="800"/>
              </a:spcBef>
              <a:buSzPct val="100000"/>
            </a:pPr>
            <a:r>
              <a:rPr lang="en-US" altLang="en-US" sz="3200" dirty="0">
                <a:solidFill>
                  <a:srgbClr val="000000"/>
                </a:solidFill>
              </a:rPr>
              <a:t>Prof. Jan Schnupp</a:t>
            </a:r>
          </a:p>
          <a:p>
            <a:pPr algn="r" eaLnBrk="1" hangingPunct="1">
              <a:lnSpc>
                <a:spcPct val="80000"/>
              </a:lnSpc>
              <a:spcBef>
                <a:spcPts val="800"/>
              </a:spcBef>
              <a:buSzPct val="100000"/>
            </a:pPr>
            <a:r>
              <a:rPr lang="en-US" altLang="en-US" sz="3200" dirty="0">
                <a:solidFill>
                  <a:srgbClr val="009999"/>
                </a:solidFill>
                <a:hlinkClick r:id="rId3"/>
              </a:rPr>
              <a:t>wschnupp@cityu.edu.hk</a:t>
            </a:r>
          </a:p>
          <a:p>
            <a:pPr algn="r" eaLnBrk="1" hangingPunct="1">
              <a:lnSpc>
                <a:spcPct val="80000"/>
              </a:lnSpc>
              <a:spcBef>
                <a:spcPts val="600"/>
              </a:spcBef>
              <a:buSzPct val="100000"/>
            </a:pPr>
            <a:endParaRPr lang="en-US" altLang="en-US" sz="2200" dirty="0">
              <a:solidFill>
                <a:srgbClr val="000000"/>
              </a:solidFill>
            </a:endParaRPr>
          </a:p>
          <a:p>
            <a:pPr algn="r" eaLnBrk="1" hangingPunct="1">
              <a:lnSpc>
                <a:spcPct val="80000"/>
              </a:lnSpc>
              <a:spcBef>
                <a:spcPts val="600"/>
              </a:spcBef>
              <a:buSzPct val="100000"/>
            </a:pPr>
            <a:r>
              <a:rPr lang="en-US" altLang="en-US" sz="2200" dirty="0">
                <a:solidFill>
                  <a:srgbClr val="000000"/>
                </a:solidFill>
              </a:rPr>
              <a:t>HowYourBrainWorks.net</a:t>
            </a:r>
          </a:p>
        </p:txBody>
      </p:sp>
      <p:pic>
        <p:nvPicPr>
          <p:cNvPr id="30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163" y="4713288"/>
            <a:ext cx="2168525" cy="1163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570227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274638"/>
            <a:ext cx="4690864" cy="923925"/>
          </a:xfrm>
        </p:spPr>
        <p:txBody>
          <a:bodyPr/>
          <a:lstStyle/>
          <a:p>
            <a:r>
              <a:rPr lang="en-GB" altLang="en-US" dirty="0"/>
              <a:t>The hippocampus</a:t>
            </a:r>
          </a:p>
        </p:txBody>
      </p:sp>
      <p:sp>
        <p:nvSpPr>
          <p:cNvPr id="162819" name="Rectangle 3"/>
          <p:cNvSpPr>
            <a:spLocks noGrp="1" noChangeArrowheads="1"/>
          </p:cNvSpPr>
          <p:nvPr>
            <p:ph type="body" idx="1"/>
          </p:nvPr>
        </p:nvSpPr>
        <p:spPr/>
        <p:txBody>
          <a:bodyPr/>
          <a:lstStyle/>
          <a:p>
            <a:endParaRPr lang="en-US" altLang="en-US" dirty="0"/>
          </a:p>
        </p:txBody>
      </p:sp>
      <p:pic>
        <p:nvPicPr>
          <p:cNvPr id="1628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205038"/>
            <a:ext cx="5472113" cy="43227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260350"/>
            <a:ext cx="1771650" cy="25812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125538"/>
            <a:ext cx="3960813" cy="2994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16632"/>
            <a:ext cx="8229600" cy="1143000"/>
          </a:xfrm>
        </p:spPr>
        <p:txBody>
          <a:bodyPr/>
          <a:lstStyle/>
          <a:p>
            <a:r>
              <a:rPr lang="en-GB" altLang="en-US" dirty="0"/>
              <a:t>Patient HM</a:t>
            </a:r>
          </a:p>
        </p:txBody>
      </p:sp>
      <p:sp>
        <p:nvSpPr>
          <p:cNvPr id="182275" name="Rectangle 3"/>
          <p:cNvSpPr>
            <a:spLocks noGrp="1" noChangeArrowheads="1"/>
          </p:cNvSpPr>
          <p:nvPr>
            <p:ph type="body" idx="1"/>
          </p:nvPr>
        </p:nvSpPr>
        <p:spPr>
          <a:xfrm>
            <a:off x="457200" y="1196752"/>
            <a:ext cx="8229600" cy="4525963"/>
          </a:xfrm>
        </p:spPr>
        <p:txBody>
          <a:bodyPr/>
          <a:lstStyle/>
          <a:p>
            <a:r>
              <a:rPr lang="en-GB" altLang="en-US" sz="2800" dirty="0"/>
              <a:t>The surgery successfully cured his epilepsy, but left him with severe </a:t>
            </a:r>
            <a:r>
              <a:rPr lang="en-GB" altLang="en-US" sz="2800" i="1" dirty="0"/>
              <a:t>anterograde amnesia. </a:t>
            </a:r>
          </a:p>
          <a:p>
            <a:r>
              <a:rPr lang="en-GB" altLang="en-US" sz="2800" dirty="0"/>
              <a:t>He could no longer form new episodic memories. For example, he would not be able to remember people he met just hours before.</a:t>
            </a:r>
          </a:p>
          <a:p>
            <a:r>
              <a:rPr lang="en-GB" altLang="en-US" sz="2800" dirty="0"/>
              <a:t>He could not learn new landmarks to help him orient in a new environment.</a:t>
            </a:r>
          </a:p>
          <a:p>
            <a:r>
              <a:rPr lang="en-GB" altLang="en-US" sz="2800" dirty="0"/>
              <a:t>But his ability for procedural learning remained in tact. He learned to play ping-pong after his surgery. Could not remember ever having played it, but became quite good at 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16632"/>
            <a:ext cx="8229600" cy="1143000"/>
          </a:xfrm>
        </p:spPr>
        <p:txBody>
          <a:bodyPr/>
          <a:lstStyle/>
          <a:p>
            <a:r>
              <a:rPr lang="en-GB" altLang="en-US" sz="4000" dirty="0"/>
              <a:t>What does the hippocampus do?</a:t>
            </a:r>
          </a:p>
        </p:txBody>
      </p:sp>
      <p:sp>
        <p:nvSpPr>
          <p:cNvPr id="182275" name="Rectangle 3"/>
          <p:cNvSpPr>
            <a:spLocks noGrp="1" noChangeArrowheads="1"/>
          </p:cNvSpPr>
          <p:nvPr>
            <p:ph type="body" idx="1"/>
          </p:nvPr>
        </p:nvSpPr>
        <p:spPr>
          <a:xfrm>
            <a:off x="457200" y="1196752"/>
            <a:ext cx="8229600" cy="4525963"/>
          </a:xfrm>
        </p:spPr>
        <p:txBody>
          <a:bodyPr/>
          <a:lstStyle/>
          <a:p>
            <a:r>
              <a:rPr lang="en-GB" altLang="en-US" sz="2800" dirty="0"/>
              <a:t>The hippocampus probably has “limbic” roles related to anxiety and depression too, but in this lecture we focus on episodic and spatial memory roles. </a:t>
            </a:r>
          </a:p>
          <a:p>
            <a:r>
              <a:rPr lang="en-GB" altLang="en-US" sz="2800" dirty="0"/>
              <a:t>It is generally thought that Long Term Potentiation (LTP) following “Hebb’s Rule” is an essential ingredient for the hippocampus’ key role in memory formation.</a:t>
            </a:r>
          </a:p>
        </p:txBody>
      </p:sp>
    </p:spTree>
    <p:extLst>
      <p:ext uri="{BB962C8B-B14F-4D97-AF65-F5344CB8AC3E}">
        <p14:creationId xmlns:p14="http://schemas.microsoft.com/office/powerpoint/2010/main" val="2386818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ctrTitle"/>
          </p:nvPr>
        </p:nvSpPr>
        <p:spPr>
          <a:xfrm>
            <a:off x="611560" y="260648"/>
            <a:ext cx="7772400" cy="938535"/>
          </a:xfrm>
        </p:spPr>
        <p:txBody>
          <a:bodyPr anchor="ctr"/>
          <a:lstStyle/>
          <a:p>
            <a:r>
              <a:rPr lang="en-GB" altLang="en-US" sz="4400" dirty="0"/>
              <a:t>Hebb’s Rule</a:t>
            </a:r>
          </a:p>
        </p:txBody>
      </p:sp>
      <p:sp>
        <p:nvSpPr>
          <p:cNvPr id="190469" name="Rectangle 5"/>
          <p:cNvSpPr>
            <a:spLocks noGrp="1" noChangeArrowheads="1"/>
          </p:cNvSpPr>
          <p:nvPr>
            <p:ph type="subTitle" idx="1"/>
          </p:nvPr>
        </p:nvSpPr>
        <p:spPr>
          <a:xfrm>
            <a:off x="989385" y="1196504"/>
            <a:ext cx="7016750" cy="648320"/>
          </a:xfrm>
        </p:spPr>
        <p:txBody>
          <a:bodyPr/>
          <a:lstStyle/>
          <a:p>
            <a:r>
              <a:rPr lang="en-GB" altLang="en-US" sz="3200" dirty="0"/>
              <a:t>“Cells that fire together, wire together”</a:t>
            </a:r>
          </a:p>
        </p:txBody>
      </p:sp>
      <p:sp>
        <p:nvSpPr>
          <p:cNvPr id="4" name="Rectangle 5"/>
          <p:cNvSpPr txBox="1">
            <a:spLocks noChangeArrowheads="1"/>
          </p:cNvSpPr>
          <p:nvPr/>
        </p:nvSpPr>
        <p:spPr bwMode="auto">
          <a:xfrm>
            <a:off x="755576" y="2132856"/>
            <a:ext cx="7920880" cy="396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defTabSz="914400">
              <a:buClrTx/>
              <a:buSzTx/>
              <a:buFont typeface="Arial" panose="020B0604020202020204" pitchFamily="34" charset="0"/>
              <a:buChar char="•"/>
            </a:pPr>
            <a:r>
              <a:rPr lang="en-GB" altLang="en-US" dirty="0"/>
              <a:t>Psychologist Donald Hebb first suggested that connections between neurons that are simultaneously active might be strengthened. </a:t>
            </a:r>
          </a:p>
          <a:p>
            <a:pPr marL="342900" indent="-342900" algn="l" defTabSz="914400">
              <a:buClrTx/>
              <a:buSzTx/>
              <a:buFont typeface="Arial" panose="020B0604020202020204" pitchFamily="34" charset="0"/>
              <a:buChar char="•"/>
            </a:pPr>
            <a:r>
              <a:rPr lang="en-GB" altLang="en-US" dirty="0"/>
              <a:t>This is advantageous for “associative learning”. (Associations form between things that are simultaneously signalled in the brain.)</a:t>
            </a:r>
          </a:p>
          <a:p>
            <a:pPr marL="342900" indent="-342900" algn="l" defTabSz="914400">
              <a:buClrTx/>
              <a:buSzTx/>
              <a:buFont typeface="Arial" panose="020B0604020202020204" pitchFamily="34" charset="0"/>
              <a:buChar char="•"/>
            </a:pPr>
            <a:r>
              <a:rPr lang="en-GB" altLang="en-US" dirty="0"/>
              <a:t>Strengthening (or “long-term potentiation” - LTP) of simultaneously activated synapses has been observed in hippocampus (and later many other brain structures).</a:t>
            </a:r>
            <a:r>
              <a:rPr lang="en-GB" altLang="en-US" sz="3200" dirty="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GB" altLang="en-US"/>
              <a:t>Structure of the hippocampus</a:t>
            </a:r>
          </a:p>
        </p:txBody>
      </p:sp>
      <p:pic>
        <p:nvPicPr>
          <p:cNvPr id="164869" name="Picture 5" descr="250px-CajalHippocampus_(modif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66839"/>
            <a:ext cx="5007361" cy="27102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txBox="1">
            <a:spLocks noChangeArrowheads="1"/>
          </p:cNvSpPr>
          <p:nvPr/>
        </p:nvSpPr>
        <p:spPr bwMode="auto">
          <a:xfrm>
            <a:off x="737592" y="4149079"/>
            <a:ext cx="7920880" cy="232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defTabSz="914400">
              <a:buClrTx/>
              <a:buSzTx/>
              <a:buFont typeface="Arial" panose="020B0604020202020204" pitchFamily="34" charset="0"/>
              <a:buChar char="•"/>
            </a:pPr>
            <a:r>
              <a:rPr lang="en-GB" altLang="en-US" dirty="0"/>
              <a:t>Hippocampus receives high level multisensory information via </a:t>
            </a:r>
            <a:r>
              <a:rPr lang="en-GB" altLang="en-US" dirty="0" err="1"/>
              <a:t>enthorinal</a:t>
            </a:r>
            <a:r>
              <a:rPr lang="en-GB" altLang="en-US" dirty="0"/>
              <a:t> cortex (EC)</a:t>
            </a:r>
          </a:p>
          <a:p>
            <a:pPr marL="342900" indent="-342900" algn="l" defTabSz="914400">
              <a:buClrTx/>
              <a:buSzTx/>
              <a:buFont typeface="Arial" panose="020B0604020202020204" pitchFamily="34" charset="0"/>
              <a:buChar char="•"/>
            </a:pPr>
            <a:r>
              <a:rPr lang="en-GB" altLang="en-US" dirty="0"/>
              <a:t>Inputs go to dentate gyrus (DG), then </a:t>
            </a:r>
            <a:r>
              <a:rPr lang="en-GB" altLang="en-US" dirty="0" err="1"/>
              <a:t>cornus</a:t>
            </a:r>
            <a:r>
              <a:rPr lang="en-GB" altLang="en-US" dirty="0"/>
              <a:t> </a:t>
            </a:r>
            <a:r>
              <a:rPr lang="en-GB" altLang="en-US" dirty="0" err="1"/>
              <a:t>ammonis</a:t>
            </a:r>
            <a:r>
              <a:rPr lang="en-GB" altLang="en-US" dirty="0"/>
              <a:t> (CA) region 3 then CA1 and then back to EC via the subiculum.</a:t>
            </a:r>
          </a:p>
          <a:p>
            <a:pPr marL="342900" indent="-342900" algn="l" defTabSz="914400">
              <a:buClrTx/>
              <a:buSzTx/>
              <a:buFont typeface="Arial" panose="020B0604020202020204" pitchFamily="34" charset="0"/>
              <a:buChar char="•"/>
            </a:pPr>
            <a:r>
              <a:rPr lang="en-GB" altLang="en-US" dirty="0"/>
              <a:t>The synapses are glutamatergic and plastic.</a:t>
            </a:r>
          </a:p>
          <a:p>
            <a:pPr marL="342900" indent="-342900" algn="l" defTabSz="914400">
              <a:buClrTx/>
              <a:buSzTx/>
              <a:buFont typeface="Arial" panose="020B0604020202020204" pitchFamily="34" charset="0"/>
              <a:buChar char="•"/>
            </a:pPr>
            <a:endParaRPr lang="en-GB" altLang="en-US" sz="3200" dirty="0"/>
          </a:p>
          <a:p>
            <a:pPr algn="l" defTabSz="914400">
              <a:buClrTx/>
              <a:buSzTx/>
            </a:pPr>
            <a:endParaRPr lang="en-GB" altLang="en-US" sz="3200" dirty="0"/>
          </a:p>
          <a:p>
            <a:pPr algn="l" defTabSz="914400">
              <a:buClrTx/>
              <a:buSzTx/>
            </a:pPr>
            <a:endParaRPr lang="en-GB" alt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274638"/>
            <a:ext cx="2674938" cy="4594225"/>
          </a:xfrm>
        </p:spPr>
        <p:txBody>
          <a:bodyPr/>
          <a:lstStyle/>
          <a:p>
            <a:r>
              <a:rPr lang="en-GB" altLang="en-US"/>
              <a:t>Inputs and outputs from hippo-campus</a:t>
            </a:r>
          </a:p>
        </p:txBody>
      </p:sp>
      <p:pic>
        <p:nvPicPr>
          <p:cNvPr id="215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263" y="238125"/>
            <a:ext cx="4972050" cy="64293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body" idx="1"/>
          </p:nvPr>
        </p:nvSpPr>
        <p:spPr>
          <a:xfrm>
            <a:off x="457200" y="4524375"/>
            <a:ext cx="8229600" cy="1601788"/>
          </a:xfrm>
        </p:spPr>
        <p:txBody>
          <a:bodyPr/>
          <a:lstStyle/>
          <a:p>
            <a:r>
              <a:rPr lang="en-US" altLang="en-US" sz="2200"/>
              <a:t>EPSPs recorded in hippocampal CA1 cell. </a:t>
            </a:r>
          </a:p>
          <a:p>
            <a:r>
              <a:rPr lang="en-US" altLang="en-US" sz="2200"/>
              <a:t>100 Hz stimulus bursts applied to “Schaeffer collateral” inputs, either under voltage clamp or with simultaneous depolarisation.</a:t>
            </a:r>
          </a:p>
          <a:p>
            <a:r>
              <a:rPr lang="en-US" altLang="en-US" sz="2200"/>
              <a:t>If the input bursts are paired with depolarisation, the EPSPs are “potentiated” (i.e. larger).</a:t>
            </a:r>
            <a:endParaRPr lang="en-GB" altLang="en-US" sz="2200"/>
          </a:p>
        </p:txBody>
      </p:sp>
      <p:sp>
        <p:nvSpPr>
          <p:cNvPr id="144387" name="Text Box 3"/>
          <p:cNvSpPr txBox="1">
            <a:spLocks noChangeArrowheads="1"/>
          </p:cNvSpPr>
          <p:nvPr/>
        </p:nvSpPr>
        <p:spPr bwMode="auto">
          <a:xfrm>
            <a:off x="4495800" y="3810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Tx/>
              <a:buSzTx/>
              <a:buFontTx/>
              <a:buNone/>
            </a:pPr>
            <a:endParaRPr lang="en-US" altLang="en-US">
              <a:solidFill>
                <a:schemeClr val="tx1"/>
              </a:solidFill>
            </a:endParaRPr>
          </a:p>
        </p:txBody>
      </p:sp>
      <p:grpSp>
        <p:nvGrpSpPr>
          <p:cNvPr id="144388" name="Group 4"/>
          <p:cNvGrpSpPr>
            <a:grpSpLocks/>
          </p:cNvGrpSpPr>
          <p:nvPr/>
        </p:nvGrpSpPr>
        <p:grpSpPr bwMode="auto">
          <a:xfrm>
            <a:off x="4932363" y="1268413"/>
            <a:ext cx="3944937" cy="2905125"/>
            <a:chOff x="240" y="528"/>
            <a:chExt cx="3468" cy="2203"/>
          </a:xfrm>
        </p:grpSpPr>
        <p:pic>
          <p:nvPicPr>
            <p:cNvPr id="144389" name="Picture 5" descr="LT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 y="528"/>
              <a:ext cx="3120" cy="1993"/>
            </a:xfrm>
            <a:prstGeom prst="rect">
              <a:avLst/>
            </a:prstGeom>
            <a:noFill/>
            <a:extLst>
              <a:ext uri="{909E8E84-426E-40DD-AFC4-6F175D3DCCD1}">
                <a14:hiddenFill xmlns:a14="http://schemas.microsoft.com/office/drawing/2010/main">
                  <a:solidFill>
                    <a:srgbClr val="FFFFFF"/>
                  </a:solidFill>
                </a14:hiddenFill>
              </a:ext>
            </a:extLst>
          </p:spPr>
        </p:pic>
        <p:sp>
          <p:nvSpPr>
            <p:cNvPr id="144390" name="Text Box 6"/>
            <p:cNvSpPr txBox="1">
              <a:spLocks noChangeArrowheads="1"/>
            </p:cNvSpPr>
            <p:nvPr/>
          </p:nvSpPr>
          <p:spPr bwMode="auto">
            <a:xfrm>
              <a:off x="2640" y="2476"/>
              <a:ext cx="1068" cy="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Tx/>
                <a:buSzTx/>
                <a:buFontTx/>
                <a:buNone/>
              </a:pPr>
              <a:r>
                <a:rPr lang="en-US" altLang="en-US" sz="1600" b="1">
                  <a:solidFill>
                    <a:schemeClr val="tx1"/>
                  </a:solidFill>
                  <a:latin typeface="Arial Unicode MS" panose="020B0604020202020204" pitchFamily="34" charset="-128"/>
                </a:rPr>
                <a:t>Time (min)</a:t>
              </a:r>
              <a:endParaRPr lang="en-GB" altLang="en-US" sz="1600" b="1">
                <a:solidFill>
                  <a:schemeClr val="tx1"/>
                </a:solidFill>
                <a:latin typeface="Arial Unicode MS" panose="020B0604020202020204" pitchFamily="34" charset="-128"/>
              </a:endParaRPr>
            </a:p>
          </p:txBody>
        </p:sp>
      </p:grpSp>
      <p:sp>
        <p:nvSpPr>
          <p:cNvPr id="144391" name="Rectangle 7"/>
          <p:cNvSpPr>
            <a:spLocks noGrp="1" noChangeArrowheads="1"/>
          </p:cNvSpPr>
          <p:nvPr>
            <p:ph type="title"/>
          </p:nvPr>
        </p:nvSpPr>
        <p:spPr>
          <a:xfrm>
            <a:off x="304800" y="304800"/>
            <a:ext cx="8382000" cy="588963"/>
          </a:xfrm>
        </p:spPr>
        <p:txBody>
          <a:bodyPr/>
          <a:lstStyle/>
          <a:p>
            <a:r>
              <a:rPr lang="en-US" altLang="en-US" dirty="0"/>
              <a:t>An Example of Hippocampal LTP</a:t>
            </a:r>
            <a:endParaRPr lang="en-GB" altLang="en-US" dirty="0"/>
          </a:p>
        </p:txBody>
      </p:sp>
      <p:pic>
        <p:nvPicPr>
          <p:cNvPr id="144392" name="Picture 8"/>
          <p:cNvPicPr>
            <a:picLocks noChangeAspect="1" noChangeArrowheads="1"/>
          </p:cNvPicPr>
          <p:nvPr/>
        </p:nvPicPr>
        <p:blipFill>
          <a:blip r:embed="rId4">
            <a:extLst>
              <a:ext uri="{28A0092B-C50C-407E-A947-70E740481C1C}">
                <a14:useLocalDpi xmlns:a14="http://schemas.microsoft.com/office/drawing/2010/main" val="0"/>
              </a:ext>
            </a:extLst>
          </a:blip>
          <a:srcRect b="47514"/>
          <a:stretch>
            <a:fillRect/>
          </a:stretch>
        </p:blipFill>
        <p:spPr bwMode="auto">
          <a:xfrm>
            <a:off x="684213" y="1341438"/>
            <a:ext cx="3903662"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1116632" y="-27384"/>
            <a:ext cx="8229600" cy="1143000"/>
          </a:xfrm>
        </p:spPr>
        <p:txBody>
          <a:bodyPr/>
          <a:lstStyle/>
          <a:p>
            <a:r>
              <a:rPr lang="en-US" altLang="en-US" dirty="0"/>
              <a:t>The NMDA Receptor</a:t>
            </a:r>
            <a:endParaRPr lang="en-GB" altLang="en-US" dirty="0"/>
          </a:p>
        </p:txBody>
      </p:sp>
      <p:sp>
        <p:nvSpPr>
          <p:cNvPr id="146435" name="Rectangle 3"/>
          <p:cNvSpPr>
            <a:spLocks noGrp="1" noChangeArrowheads="1"/>
          </p:cNvSpPr>
          <p:nvPr>
            <p:ph type="body" idx="1"/>
          </p:nvPr>
        </p:nvSpPr>
        <p:spPr>
          <a:xfrm>
            <a:off x="4419600" y="908720"/>
            <a:ext cx="4495800" cy="4953000"/>
          </a:xfrm>
        </p:spPr>
        <p:txBody>
          <a:bodyPr/>
          <a:lstStyle/>
          <a:p>
            <a:r>
              <a:rPr lang="en-US" altLang="en-US" sz="2400" dirty="0"/>
              <a:t>NMDA receptors appear to be critically involved in LTP at glutamatergic synapses.</a:t>
            </a:r>
          </a:p>
          <a:p>
            <a:r>
              <a:rPr lang="en-US" altLang="en-US" sz="2400" dirty="0"/>
              <a:t>NMDA receptor channels open only if glutamate binds AND </a:t>
            </a:r>
            <a:r>
              <a:rPr lang="en-US" altLang="en-US" sz="2400" dirty="0" err="1"/>
              <a:t>depolarisation</a:t>
            </a:r>
            <a:r>
              <a:rPr lang="en-US" altLang="en-US" sz="2400" dirty="0"/>
              <a:t> removes a Mg++ from the channel’s pore. This implements Hebb’s rule. The postsynaptic neuron must be active already for the synapse to be modified.</a:t>
            </a:r>
          </a:p>
          <a:p>
            <a:r>
              <a:rPr lang="en-US" altLang="en-US" sz="2400" dirty="0"/>
              <a:t>Drugs that block the NMDA receptor (AP-5, MK-801, ketamine) prevent LTP.</a:t>
            </a:r>
            <a:endParaRPr lang="en-GB" altLang="en-US" sz="2400" dirty="0"/>
          </a:p>
        </p:txBody>
      </p:sp>
      <p:pic>
        <p:nvPicPr>
          <p:cNvPr id="146436" name="Picture 4" descr="NMDArecep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4006850" cy="510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4213" y="333375"/>
            <a:ext cx="7796212" cy="528638"/>
          </a:xfrm>
        </p:spPr>
        <p:txBody>
          <a:bodyPr/>
          <a:lstStyle/>
          <a:p>
            <a:r>
              <a:rPr lang="en-GB" altLang="en-US" sz="3600"/>
              <a:t>NMDA receptor activation lets Ca</a:t>
            </a:r>
            <a:r>
              <a:rPr lang="en-GB" altLang="en-US" sz="3600" baseline="30000"/>
              <a:t>++</a:t>
            </a:r>
            <a:r>
              <a:rPr lang="en-GB" altLang="en-US" sz="3600"/>
              <a:t> in</a:t>
            </a:r>
          </a:p>
        </p:txBody>
      </p:sp>
      <p:sp>
        <p:nvSpPr>
          <p:cNvPr id="150531" name="Rectangle 3"/>
          <p:cNvSpPr>
            <a:spLocks noGrp="1" noChangeArrowheads="1"/>
          </p:cNvSpPr>
          <p:nvPr>
            <p:ph type="body" idx="1"/>
          </p:nvPr>
        </p:nvSpPr>
        <p:spPr>
          <a:xfrm>
            <a:off x="4932363" y="1676400"/>
            <a:ext cx="3859212" cy="3552825"/>
          </a:xfrm>
        </p:spPr>
        <p:txBody>
          <a:bodyPr/>
          <a:lstStyle/>
          <a:p>
            <a:r>
              <a:rPr lang="en-GB" altLang="en-US" sz="2400"/>
              <a:t>Dendrite filled with Ca</a:t>
            </a:r>
            <a:r>
              <a:rPr lang="en-GB" altLang="en-US" sz="2400" baseline="30000"/>
              <a:t>++</a:t>
            </a:r>
            <a:r>
              <a:rPr lang="en-GB" altLang="en-US" sz="2400"/>
              <a:t> indicator “calcium green” emits a flash of fluoresecent light at synaptic spine when synapse is activated.</a:t>
            </a:r>
          </a:p>
          <a:p>
            <a:r>
              <a:rPr lang="en-GB" altLang="en-US" sz="2400"/>
              <a:t>The fluorescence is inhibited by NMDA receptor blocker AP5  </a:t>
            </a:r>
          </a:p>
        </p:txBody>
      </p:sp>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4248150"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3" name="Text Box 5"/>
          <p:cNvSpPr txBox="1">
            <a:spLocks noChangeArrowheads="1"/>
          </p:cNvSpPr>
          <p:nvPr/>
        </p:nvSpPr>
        <p:spPr bwMode="auto">
          <a:xfrm>
            <a:off x="1763688" y="6093296"/>
            <a:ext cx="7207250"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Tx/>
              <a:buSzTx/>
              <a:buFontTx/>
              <a:buNone/>
            </a:pPr>
            <a:r>
              <a:rPr lang="en-GB" altLang="en-US" dirty="0">
                <a:solidFill>
                  <a:schemeClr val="tx1"/>
                </a:solidFill>
              </a:rPr>
              <a:t>Fig 7 of </a:t>
            </a:r>
            <a:r>
              <a:rPr lang="en-GB" altLang="en-US" dirty="0" err="1">
                <a:solidFill>
                  <a:schemeClr val="tx1"/>
                </a:solidFill>
              </a:rPr>
              <a:t>Lisman</a:t>
            </a:r>
            <a:r>
              <a:rPr lang="en-GB" altLang="en-US" dirty="0">
                <a:solidFill>
                  <a:schemeClr val="tx1"/>
                </a:solidFill>
              </a:rPr>
              <a:t> et al Nat Rev </a:t>
            </a:r>
            <a:r>
              <a:rPr lang="en-GB" altLang="en-US" dirty="0" err="1">
                <a:solidFill>
                  <a:schemeClr val="tx1"/>
                </a:solidFill>
              </a:rPr>
              <a:t>Neurosci</a:t>
            </a:r>
            <a:r>
              <a:rPr lang="en-GB" altLang="en-US" dirty="0">
                <a:solidFill>
                  <a:schemeClr val="tx1"/>
                </a:solidFill>
              </a:rPr>
              <a:t> 2002 Vol 3 p 175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116632"/>
            <a:ext cx="8229600" cy="1143000"/>
          </a:xfrm>
        </p:spPr>
        <p:txBody>
          <a:bodyPr/>
          <a:lstStyle/>
          <a:p>
            <a:r>
              <a:rPr lang="en-GB" altLang="en-US" dirty="0"/>
              <a:t>LTP increases AMPA currents </a:t>
            </a:r>
          </a:p>
        </p:txBody>
      </p:sp>
      <p:sp>
        <p:nvSpPr>
          <p:cNvPr id="152579" name="Rectangle 3"/>
          <p:cNvSpPr>
            <a:spLocks noGrp="1" noChangeArrowheads="1"/>
          </p:cNvSpPr>
          <p:nvPr>
            <p:ph type="body" idx="1"/>
          </p:nvPr>
        </p:nvSpPr>
        <p:spPr>
          <a:xfrm>
            <a:off x="611188" y="3932238"/>
            <a:ext cx="8066087" cy="1944687"/>
          </a:xfrm>
        </p:spPr>
        <p:txBody>
          <a:bodyPr/>
          <a:lstStyle/>
          <a:p>
            <a:pPr>
              <a:lnSpc>
                <a:spcPct val="80000"/>
              </a:lnSpc>
            </a:pPr>
            <a:r>
              <a:rPr lang="en-GB" altLang="en-US" sz="2400"/>
              <a:t>Ca++ activates Calcium/Calmodulin Kinase II (CaMKII)</a:t>
            </a:r>
          </a:p>
          <a:p>
            <a:pPr>
              <a:lnSpc>
                <a:spcPct val="80000"/>
              </a:lnSpc>
            </a:pPr>
            <a:r>
              <a:rPr lang="en-GB" altLang="en-US" sz="2400"/>
              <a:t>CaMKII increases AMPA currents in 3 ways:</a:t>
            </a:r>
          </a:p>
          <a:p>
            <a:pPr>
              <a:lnSpc>
                <a:spcPct val="80000"/>
              </a:lnSpc>
            </a:pPr>
            <a:r>
              <a:rPr lang="en-GB" altLang="en-US" sz="2400"/>
              <a:t>It phosphoryaltes AMPA channels</a:t>
            </a:r>
          </a:p>
          <a:p>
            <a:pPr>
              <a:lnSpc>
                <a:spcPct val="80000"/>
              </a:lnSpc>
            </a:pPr>
            <a:r>
              <a:rPr lang="en-GB" altLang="en-US" sz="2400"/>
              <a:t>It anchors AMPA channels at the postsynaptic membrane</a:t>
            </a:r>
          </a:p>
          <a:p>
            <a:pPr>
              <a:lnSpc>
                <a:spcPct val="80000"/>
              </a:lnSpc>
            </a:pPr>
            <a:r>
              <a:rPr lang="en-GB" altLang="en-US" sz="2400"/>
              <a:t>It favours the insertion of further AMPA receptors in the membrane</a:t>
            </a:r>
          </a:p>
        </p:txBody>
      </p:sp>
      <p:pic>
        <p:nvPicPr>
          <p:cNvPr id="152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1052513"/>
            <a:ext cx="8558212"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1" name="Text Box 5"/>
          <p:cNvSpPr txBox="1">
            <a:spLocks noChangeArrowheads="1"/>
          </p:cNvSpPr>
          <p:nvPr/>
        </p:nvSpPr>
        <p:spPr bwMode="auto">
          <a:xfrm>
            <a:off x="1809750" y="6350000"/>
            <a:ext cx="71215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Tx/>
              <a:buSzTx/>
              <a:buFontTx/>
              <a:buNone/>
            </a:pPr>
            <a:r>
              <a:rPr lang="en-GB" altLang="en-US">
                <a:solidFill>
                  <a:schemeClr val="tx1"/>
                </a:solidFill>
              </a:rPr>
              <a:t>Fig 7 of Lisman et al Nat RevNeurosci 2002 Vol 3 p 175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457200" y="274638"/>
            <a:ext cx="2243138" cy="1714500"/>
          </a:xfrm>
        </p:spPr>
        <p:txBody>
          <a:bodyPr/>
          <a:lstStyle/>
          <a:p>
            <a:r>
              <a:rPr lang="en-GB" altLang="en-US" sz="4000"/>
              <a:t>Types of Memory</a:t>
            </a:r>
          </a:p>
        </p:txBody>
      </p:sp>
      <p:sp>
        <p:nvSpPr>
          <p:cNvPr id="156676" name="AutoShape 4"/>
          <p:cNvSpPr>
            <a:spLocks noChangeArrowheads="1"/>
          </p:cNvSpPr>
          <p:nvPr/>
        </p:nvSpPr>
        <p:spPr bwMode="auto">
          <a:xfrm>
            <a:off x="1403350" y="2060575"/>
            <a:ext cx="1944688" cy="1081088"/>
          </a:xfrm>
          <a:prstGeom prst="flowChartAlternateProcess">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Short Term or</a:t>
            </a:r>
            <a:br>
              <a:rPr lang="en-GB" altLang="en-US"/>
            </a:br>
            <a:r>
              <a:rPr lang="en-GB" altLang="en-US"/>
              <a:t>“Working”</a:t>
            </a:r>
          </a:p>
        </p:txBody>
      </p:sp>
      <p:sp>
        <p:nvSpPr>
          <p:cNvPr id="156677" name="AutoShape 5"/>
          <p:cNvSpPr>
            <a:spLocks noChangeArrowheads="1"/>
          </p:cNvSpPr>
          <p:nvPr/>
        </p:nvSpPr>
        <p:spPr bwMode="auto">
          <a:xfrm>
            <a:off x="3635375" y="549275"/>
            <a:ext cx="1944688" cy="792163"/>
          </a:xfrm>
          <a:prstGeom prst="flowChartAlternateProcess">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Memory</a:t>
            </a:r>
          </a:p>
        </p:txBody>
      </p:sp>
      <p:sp>
        <p:nvSpPr>
          <p:cNvPr id="156678" name="AutoShape 6"/>
          <p:cNvSpPr>
            <a:spLocks noChangeArrowheads="1"/>
          </p:cNvSpPr>
          <p:nvPr/>
        </p:nvSpPr>
        <p:spPr bwMode="auto">
          <a:xfrm>
            <a:off x="5508625" y="2133600"/>
            <a:ext cx="1944688" cy="792163"/>
          </a:xfrm>
          <a:prstGeom prst="flowChartAlternateProcess">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Long Term</a:t>
            </a:r>
          </a:p>
        </p:txBody>
      </p:sp>
      <p:sp>
        <p:nvSpPr>
          <p:cNvPr id="156680" name="AutoShape 8"/>
          <p:cNvSpPr>
            <a:spLocks noChangeArrowheads="1"/>
          </p:cNvSpPr>
          <p:nvPr/>
        </p:nvSpPr>
        <p:spPr bwMode="auto">
          <a:xfrm>
            <a:off x="4716463" y="3429000"/>
            <a:ext cx="1944687" cy="792163"/>
          </a:xfrm>
          <a:prstGeom prst="flowChartAlternateProcess">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Procedural</a:t>
            </a:r>
          </a:p>
        </p:txBody>
      </p:sp>
      <p:sp>
        <p:nvSpPr>
          <p:cNvPr id="156681" name="AutoShape 9"/>
          <p:cNvSpPr>
            <a:spLocks noChangeArrowheads="1"/>
          </p:cNvSpPr>
          <p:nvPr/>
        </p:nvSpPr>
        <p:spPr bwMode="auto">
          <a:xfrm>
            <a:off x="7019925" y="3429000"/>
            <a:ext cx="1944688" cy="792163"/>
          </a:xfrm>
          <a:prstGeom prst="flowChartAlternateProcess">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Declarative</a:t>
            </a:r>
          </a:p>
        </p:txBody>
      </p:sp>
      <p:cxnSp>
        <p:nvCxnSpPr>
          <p:cNvPr id="156682" name="AutoShape 10"/>
          <p:cNvCxnSpPr>
            <a:cxnSpLocks noChangeShapeType="1"/>
            <a:stCxn id="156677" idx="2"/>
            <a:endCxn id="156678" idx="0"/>
          </p:cNvCxnSpPr>
          <p:nvPr/>
        </p:nvCxnSpPr>
        <p:spPr bwMode="auto">
          <a:xfrm>
            <a:off x="4608513" y="1341438"/>
            <a:ext cx="1873250" cy="7921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683" name="AutoShape 11"/>
          <p:cNvCxnSpPr>
            <a:cxnSpLocks noChangeShapeType="1"/>
            <a:stCxn id="156678" idx="2"/>
            <a:endCxn id="156681" idx="0"/>
          </p:cNvCxnSpPr>
          <p:nvPr/>
        </p:nvCxnSpPr>
        <p:spPr bwMode="auto">
          <a:xfrm>
            <a:off x="6481763" y="2925763"/>
            <a:ext cx="1511300" cy="50323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684" name="AutoShape 12"/>
          <p:cNvCxnSpPr>
            <a:cxnSpLocks noChangeShapeType="1"/>
            <a:stCxn id="156678" idx="2"/>
            <a:endCxn id="156680" idx="0"/>
          </p:cNvCxnSpPr>
          <p:nvPr/>
        </p:nvCxnSpPr>
        <p:spPr bwMode="auto">
          <a:xfrm flipH="1">
            <a:off x="5689600" y="2925763"/>
            <a:ext cx="792163" cy="50323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6685" name="AutoShape 13"/>
          <p:cNvSpPr>
            <a:spLocks noChangeArrowheads="1"/>
          </p:cNvSpPr>
          <p:nvPr/>
        </p:nvSpPr>
        <p:spPr bwMode="auto">
          <a:xfrm>
            <a:off x="7019925" y="5157788"/>
            <a:ext cx="1944688" cy="792162"/>
          </a:xfrm>
          <a:prstGeom prst="flowChartAlternateProcess">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Episodic</a:t>
            </a:r>
          </a:p>
        </p:txBody>
      </p:sp>
      <p:sp>
        <p:nvSpPr>
          <p:cNvPr id="156686" name="AutoShape 14"/>
          <p:cNvSpPr>
            <a:spLocks noChangeArrowheads="1"/>
          </p:cNvSpPr>
          <p:nvPr/>
        </p:nvSpPr>
        <p:spPr bwMode="auto">
          <a:xfrm>
            <a:off x="4641850" y="5157788"/>
            <a:ext cx="1944688" cy="792162"/>
          </a:xfrm>
          <a:prstGeom prst="flowChartAlternateProcess">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Semantic</a:t>
            </a:r>
          </a:p>
        </p:txBody>
      </p:sp>
      <p:cxnSp>
        <p:nvCxnSpPr>
          <p:cNvPr id="156687" name="AutoShape 15"/>
          <p:cNvCxnSpPr>
            <a:cxnSpLocks noChangeShapeType="1"/>
            <a:stCxn id="156681" idx="2"/>
            <a:endCxn id="156685" idx="0"/>
          </p:cNvCxnSpPr>
          <p:nvPr/>
        </p:nvCxnSpPr>
        <p:spPr bwMode="auto">
          <a:xfrm>
            <a:off x="7993063" y="4221163"/>
            <a:ext cx="0" cy="93662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688" name="AutoShape 16"/>
          <p:cNvCxnSpPr>
            <a:cxnSpLocks noChangeShapeType="1"/>
            <a:stCxn id="156686" idx="0"/>
            <a:endCxn id="156681" idx="2"/>
          </p:cNvCxnSpPr>
          <p:nvPr/>
        </p:nvCxnSpPr>
        <p:spPr bwMode="auto">
          <a:xfrm flipV="1">
            <a:off x="5614988" y="4221163"/>
            <a:ext cx="2378075" cy="93662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689" name="AutoShape 17"/>
          <p:cNvCxnSpPr>
            <a:cxnSpLocks noChangeShapeType="1"/>
            <a:stCxn id="156677" idx="2"/>
            <a:endCxn id="156676" idx="0"/>
          </p:cNvCxnSpPr>
          <p:nvPr/>
        </p:nvCxnSpPr>
        <p:spPr bwMode="auto">
          <a:xfrm flipH="1">
            <a:off x="2376488" y="1341438"/>
            <a:ext cx="2232025" cy="71913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6690" name="AutoShape 18"/>
          <p:cNvSpPr>
            <a:spLocks noChangeArrowheads="1"/>
          </p:cNvSpPr>
          <p:nvPr/>
        </p:nvSpPr>
        <p:spPr bwMode="auto">
          <a:xfrm>
            <a:off x="179388" y="4221163"/>
            <a:ext cx="1944687" cy="792162"/>
          </a:xfrm>
          <a:prstGeom prst="flowChartAlternateProcess">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Visuo-Spatial</a:t>
            </a:r>
          </a:p>
        </p:txBody>
      </p:sp>
      <p:sp>
        <p:nvSpPr>
          <p:cNvPr id="156691" name="AutoShape 19"/>
          <p:cNvSpPr>
            <a:spLocks noChangeArrowheads="1"/>
          </p:cNvSpPr>
          <p:nvPr/>
        </p:nvSpPr>
        <p:spPr bwMode="auto">
          <a:xfrm>
            <a:off x="2339975" y="4221163"/>
            <a:ext cx="1944688" cy="792162"/>
          </a:xfrm>
          <a:prstGeom prst="flowChartAlternateProcess">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Phonological</a:t>
            </a:r>
          </a:p>
        </p:txBody>
      </p:sp>
      <p:cxnSp>
        <p:nvCxnSpPr>
          <p:cNvPr id="156692" name="AutoShape 20"/>
          <p:cNvCxnSpPr>
            <a:cxnSpLocks noChangeShapeType="1"/>
            <a:stCxn id="156676" idx="2"/>
            <a:endCxn id="156691" idx="0"/>
          </p:cNvCxnSpPr>
          <p:nvPr/>
        </p:nvCxnSpPr>
        <p:spPr bwMode="auto">
          <a:xfrm>
            <a:off x="2376488" y="3141663"/>
            <a:ext cx="936625" cy="1079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693" name="AutoShape 21"/>
          <p:cNvCxnSpPr>
            <a:cxnSpLocks noChangeShapeType="1"/>
            <a:stCxn id="156676" idx="2"/>
            <a:endCxn id="156690" idx="0"/>
          </p:cNvCxnSpPr>
          <p:nvPr/>
        </p:nvCxnSpPr>
        <p:spPr bwMode="auto">
          <a:xfrm flipH="1">
            <a:off x="1152525" y="3141663"/>
            <a:ext cx="1223963" cy="1079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ctrTitle"/>
          </p:nvPr>
        </p:nvSpPr>
        <p:spPr>
          <a:xfrm>
            <a:off x="611560" y="260648"/>
            <a:ext cx="7772400" cy="938535"/>
          </a:xfrm>
        </p:spPr>
        <p:txBody>
          <a:bodyPr anchor="ctr"/>
          <a:lstStyle/>
          <a:p>
            <a:r>
              <a:rPr lang="en-GB" altLang="en-US" sz="3600" dirty="0"/>
              <a:t>Why might Hebb’s Rule be useful?</a:t>
            </a:r>
          </a:p>
        </p:txBody>
      </p:sp>
      <p:sp>
        <p:nvSpPr>
          <p:cNvPr id="4" name="Rectangle 5"/>
          <p:cNvSpPr txBox="1">
            <a:spLocks noChangeArrowheads="1"/>
          </p:cNvSpPr>
          <p:nvPr/>
        </p:nvSpPr>
        <p:spPr bwMode="auto">
          <a:xfrm>
            <a:off x="755576" y="2116475"/>
            <a:ext cx="7920880" cy="396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defTabSz="914400">
              <a:buClrTx/>
              <a:buSzTx/>
              <a:buFont typeface="Arial" panose="020B0604020202020204" pitchFamily="34" charset="0"/>
              <a:buChar char="•"/>
            </a:pPr>
            <a:r>
              <a:rPr lang="en-GB" altLang="en-US" dirty="0"/>
              <a:t>Let’s consider how “associative learning” via the Hebb Rule in a neural network might support “recognition memory” where seeing only a part of something (e.g. your friend’s favourite t-shirt) might remind you of the whole.</a:t>
            </a:r>
            <a:endParaRPr lang="en-GB" altLang="en-US" sz="3200" dirty="0"/>
          </a:p>
          <a:p>
            <a:pPr algn="l" defTabSz="914400">
              <a:buClrTx/>
              <a:buSzTx/>
            </a:pPr>
            <a:endParaRPr lang="en-GB" altLang="en-US" sz="3200" dirty="0"/>
          </a:p>
          <a:p>
            <a:pPr algn="l" defTabSz="914400">
              <a:buClrTx/>
              <a:buSzTx/>
            </a:pPr>
            <a:endParaRPr lang="en-GB" altLang="en-US" sz="3200" dirty="0"/>
          </a:p>
        </p:txBody>
      </p:sp>
    </p:spTree>
    <p:extLst>
      <p:ext uri="{BB962C8B-B14F-4D97-AF65-F5344CB8AC3E}">
        <p14:creationId xmlns:p14="http://schemas.microsoft.com/office/powerpoint/2010/main" val="1012966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endParaRPr lang="en-US" altLang="en-US"/>
          </a:p>
        </p:txBody>
      </p:sp>
      <p:sp>
        <p:nvSpPr>
          <p:cNvPr id="192515" name="Rectangle 3"/>
          <p:cNvSpPr>
            <a:spLocks noGrp="1" noChangeArrowheads="1"/>
          </p:cNvSpPr>
          <p:nvPr>
            <p:ph type="body" idx="1"/>
          </p:nvPr>
        </p:nvSpPr>
        <p:spPr/>
        <p:txBody>
          <a:bodyPr/>
          <a:lstStyle/>
          <a:p>
            <a:endParaRPr lang="en-US" altLang="en-US"/>
          </a:p>
        </p:txBody>
      </p:sp>
      <p:pic>
        <p:nvPicPr>
          <p:cNvPr id="192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4423"/>
            <a:ext cx="8210550" cy="65341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endParaRPr lang="en-US" altLang="en-US"/>
          </a:p>
        </p:txBody>
      </p:sp>
      <p:sp>
        <p:nvSpPr>
          <p:cNvPr id="193539" name="Rectangle 3"/>
          <p:cNvSpPr>
            <a:spLocks noGrp="1" noChangeArrowheads="1"/>
          </p:cNvSpPr>
          <p:nvPr>
            <p:ph type="body" idx="1"/>
          </p:nvPr>
        </p:nvSpPr>
        <p:spPr/>
        <p:txBody>
          <a:bodyPr/>
          <a:lstStyle/>
          <a:p>
            <a:endParaRPr lang="en-US" altLang="en-US"/>
          </a:p>
        </p:txBody>
      </p:sp>
      <p:pic>
        <p:nvPicPr>
          <p:cNvPr id="1935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8913"/>
            <a:ext cx="7858125" cy="63531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endParaRPr lang="en-US" altLang="en-US"/>
          </a:p>
        </p:txBody>
      </p:sp>
      <p:sp>
        <p:nvSpPr>
          <p:cNvPr id="194563" name="Rectangle 3"/>
          <p:cNvSpPr>
            <a:spLocks noGrp="1" noChangeArrowheads="1"/>
          </p:cNvSpPr>
          <p:nvPr>
            <p:ph type="body" idx="1"/>
          </p:nvPr>
        </p:nvSpPr>
        <p:spPr/>
        <p:txBody>
          <a:bodyPr/>
          <a:lstStyle/>
          <a:p>
            <a:endParaRPr lang="en-US" altLang="en-US"/>
          </a:p>
        </p:txBody>
      </p:sp>
      <p:pic>
        <p:nvPicPr>
          <p:cNvPr id="1945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80975"/>
            <a:ext cx="8801100" cy="64960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endParaRPr lang="en-US" altLang="en-US"/>
          </a:p>
        </p:txBody>
      </p:sp>
      <p:sp>
        <p:nvSpPr>
          <p:cNvPr id="195587" name="Rectangle 3"/>
          <p:cNvSpPr>
            <a:spLocks noGrp="1" noChangeArrowheads="1"/>
          </p:cNvSpPr>
          <p:nvPr>
            <p:ph type="body" idx="1"/>
          </p:nvPr>
        </p:nvSpPr>
        <p:spPr/>
        <p:txBody>
          <a:bodyPr/>
          <a:lstStyle/>
          <a:p>
            <a:endParaRPr lang="en-US" altLang="en-US"/>
          </a:p>
        </p:txBody>
      </p:sp>
      <p:pic>
        <p:nvPicPr>
          <p:cNvPr id="1955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119063"/>
            <a:ext cx="8124825" cy="6619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endParaRPr lang="en-US" altLang="en-US"/>
          </a:p>
        </p:txBody>
      </p:sp>
      <p:sp>
        <p:nvSpPr>
          <p:cNvPr id="196611" name="Rectangle 3"/>
          <p:cNvSpPr>
            <a:spLocks noGrp="1" noChangeArrowheads="1"/>
          </p:cNvSpPr>
          <p:nvPr>
            <p:ph type="body" idx="1"/>
          </p:nvPr>
        </p:nvSpPr>
        <p:spPr/>
        <p:txBody>
          <a:bodyPr/>
          <a:lstStyle/>
          <a:p>
            <a:endParaRPr lang="en-US" altLang="en-US"/>
          </a:p>
        </p:txBody>
      </p:sp>
      <p:pic>
        <p:nvPicPr>
          <p:cNvPr id="1966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16632"/>
            <a:ext cx="8181975" cy="6505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endParaRPr lang="en-US" altLang="en-US"/>
          </a:p>
        </p:txBody>
      </p:sp>
      <p:sp>
        <p:nvSpPr>
          <p:cNvPr id="197635" name="Rectangle 3"/>
          <p:cNvSpPr>
            <a:spLocks noGrp="1" noChangeArrowheads="1"/>
          </p:cNvSpPr>
          <p:nvPr>
            <p:ph type="body" idx="1"/>
          </p:nvPr>
        </p:nvSpPr>
        <p:spPr/>
        <p:txBody>
          <a:bodyPr/>
          <a:lstStyle/>
          <a:p>
            <a:endParaRPr lang="en-US" altLang="en-US"/>
          </a:p>
        </p:txBody>
      </p:sp>
      <p:pic>
        <p:nvPicPr>
          <p:cNvPr id="197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8100"/>
            <a:ext cx="8505825" cy="6781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1" name="Picture 5" descr="250px-CajalHippocampus_(modif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916113"/>
            <a:ext cx="7620000" cy="4124325"/>
          </a:xfrm>
          <a:prstGeom prst="rect">
            <a:avLst/>
          </a:prstGeom>
          <a:noFill/>
          <a:extLst>
            <a:ext uri="{909E8E84-426E-40DD-AFC4-6F175D3DCCD1}">
              <a14:hiddenFill xmlns:a14="http://schemas.microsoft.com/office/drawing/2010/main">
                <a:solidFill>
                  <a:srgbClr val="FFFFFF"/>
                </a:solidFill>
              </a14:hiddenFill>
            </a:ext>
          </a:extLst>
        </p:spPr>
      </p:pic>
      <p:sp>
        <p:nvSpPr>
          <p:cNvPr id="183298" name="Rectangle 2"/>
          <p:cNvSpPr>
            <a:spLocks noGrp="1" noChangeArrowheads="1"/>
          </p:cNvSpPr>
          <p:nvPr>
            <p:ph type="title"/>
          </p:nvPr>
        </p:nvSpPr>
        <p:spPr/>
        <p:txBody>
          <a:bodyPr/>
          <a:lstStyle/>
          <a:p>
            <a:r>
              <a:rPr lang="en-GB" altLang="en-US"/>
              <a:t>Auto-associative nets</a:t>
            </a:r>
          </a:p>
        </p:txBody>
      </p:sp>
      <p:pic>
        <p:nvPicPr>
          <p:cNvPr id="183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38300"/>
            <a:ext cx="5292725" cy="4508500"/>
          </a:xfrm>
          <a:prstGeom prst="rect">
            <a:avLst/>
          </a:prstGeom>
          <a:noFill/>
          <a:ln w="19050">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rgbClr val="00B8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endParaRPr lang="en-US" altLang="en-US"/>
          </a:p>
        </p:txBody>
      </p:sp>
      <p:sp>
        <p:nvSpPr>
          <p:cNvPr id="186371" name="Rectangle 3"/>
          <p:cNvSpPr>
            <a:spLocks noGrp="1" noChangeArrowheads="1"/>
          </p:cNvSpPr>
          <p:nvPr>
            <p:ph type="body" idx="1"/>
          </p:nvPr>
        </p:nvSpPr>
        <p:spPr/>
        <p:txBody>
          <a:bodyPr/>
          <a:lstStyle/>
          <a:p>
            <a:endParaRPr lang="en-US" altLang="en-US"/>
          </a:p>
        </p:txBody>
      </p:sp>
      <p:pic>
        <p:nvPicPr>
          <p:cNvPr id="186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0350"/>
            <a:ext cx="7056437" cy="63515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a:xfrm>
            <a:off x="457200" y="836712"/>
            <a:ext cx="3426222" cy="4341540"/>
          </a:xfrm>
        </p:spPr>
        <p:txBody>
          <a:bodyPr/>
          <a:lstStyle/>
          <a:p>
            <a:r>
              <a:rPr lang="en-US" altLang="en-US" sz="2400" dirty="0"/>
              <a:t>Computer simulations using artificial neural networks illustrate the pattern completion and noise robustness properties that can be achieved with auto-associative memory networks.</a:t>
            </a:r>
          </a:p>
          <a:p>
            <a:endParaRPr lang="en-US" altLang="en-US" sz="2000" dirty="0"/>
          </a:p>
          <a:p>
            <a:r>
              <a:rPr lang="en-US" altLang="en-US" sz="2000" dirty="0"/>
              <a:t>Source: Hertz, Krogh and Palmer “Theory of Neural Computation”</a:t>
            </a:r>
          </a:p>
        </p:txBody>
      </p:sp>
      <p:pic>
        <p:nvPicPr>
          <p:cNvPr id="185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69590"/>
            <a:ext cx="4578350" cy="57531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p:cNvSpPr>
            <a:spLocks noGrp="1" noChangeArrowheads="1"/>
          </p:cNvSpPr>
          <p:nvPr>
            <p:ph type="ctrTitle"/>
          </p:nvPr>
        </p:nvSpPr>
        <p:spPr>
          <a:xfrm>
            <a:off x="685800" y="1196752"/>
            <a:ext cx="7772400" cy="1470025"/>
          </a:xfrm>
        </p:spPr>
        <p:txBody>
          <a:bodyPr anchor="ctr"/>
          <a:lstStyle/>
          <a:p>
            <a:r>
              <a:rPr lang="en-GB" altLang="en-US" sz="4400"/>
              <a:t>Working Memory</a:t>
            </a:r>
          </a:p>
        </p:txBody>
      </p:sp>
      <p:sp>
        <p:nvSpPr>
          <p:cNvPr id="177157" name="Rectangle 5"/>
          <p:cNvSpPr>
            <a:spLocks noGrp="1" noChangeArrowheads="1"/>
          </p:cNvSpPr>
          <p:nvPr>
            <p:ph type="subTitle" idx="1"/>
          </p:nvPr>
        </p:nvSpPr>
        <p:spPr>
          <a:xfrm>
            <a:off x="1371600" y="2952527"/>
            <a:ext cx="6400800" cy="1752600"/>
          </a:xfrm>
        </p:spPr>
        <p:txBody>
          <a:bodyPr/>
          <a:lstStyle/>
          <a:p>
            <a:r>
              <a:rPr lang="en-US" altLang="en-US" sz="2800" dirty="0"/>
              <a:t>Working memory is thought to be mediated by sustained activity of neurons in prefrontal cortex (PFC) as illustrated in the experiment by Freedman et al discussed over the next few slides.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44450"/>
            <a:ext cx="8229600" cy="1143000"/>
          </a:xfrm>
        </p:spPr>
        <p:txBody>
          <a:bodyPr/>
          <a:lstStyle/>
          <a:p>
            <a:r>
              <a:rPr lang="en-GB" altLang="en-US"/>
              <a:t>What does this remind you of</a:t>
            </a:r>
          </a:p>
        </p:txBody>
      </p:sp>
      <p:sp>
        <p:nvSpPr>
          <p:cNvPr id="210947" name="Rectangle 3"/>
          <p:cNvSpPr>
            <a:spLocks noGrp="1" noChangeArrowheads="1"/>
          </p:cNvSpPr>
          <p:nvPr>
            <p:ph type="body" idx="1"/>
          </p:nvPr>
        </p:nvSpPr>
        <p:spPr>
          <a:xfrm>
            <a:off x="395288" y="5949950"/>
            <a:ext cx="8229600" cy="4165600"/>
          </a:xfrm>
        </p:spPr>
        <p:txBody>
          <a:bodyPr/>
          <a:lstStyle/>
          <a:p>
            <a:r>
              <a:rPr lang="en-GB" altLang="en-US"/>
              <a:t>A Rorschach Blot</a:t>
            </a:r>
          </a:p>
        </p:txBody>
      </p:sp>
      <p:pic>
        <p:nvPicPr>
          <p:cNvPr id="210949" name="Picture 5" descr="Rorschach_blot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981075"/>
            <a:ext cx="7094537" cy="4789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6" name="Rectangle 4"/>
          <p:cNvSpPr>
            <a:spLocks noGrp="1" noChangeArrowheads="1"/>
          </p:cNvSpPr>
          <p:nvPr>
            <p:ph type="ctrTitle"/>
          </p:nvPr>
        </p:nvSpPr>
        <p:spPr>
          <a:xfrm>
            <a:off x="685800" y="2130425"/>
            <a:ext cx="7772400" cy="1470025"/>
          </a:xfrm>
        </p:spPr>
        <p:txBody>
          <a:bodyPr anchor="ctr"/>
          <a:lstStyle/>
          <a:p>
            <a:r>
              <a:rPr lang="en-GB" altLang="en-US" sz="4400"/>
              <a:t>Break</a:t>
            </a:r>
          </a:p>
        </p:txBody>
      </p:sp>
      <p:sp>
        <p:nvSpPr>
          <p:cNvPr id="212997" name="Rectangle 5"/>
          <p:cNvSpPr>
            <a:spLocks noGrp="1" noChangeArrowheads="1"/>
          </p:cNvSpPr>
          <p:nvPr>
            <p:ph type="subTitle" idx="1"/>
          </p:nvPr>
        </p:nvSpPr>
        <p:spPr>
          <a:xfrm>
            <a:off x="1371600" y="3886200"/>
            <a:ext cx="6400800" cy="1752600"/>
          </a:xfrm>
        </p:spPr>
        <p:txBody>
          <a:bodyPr/>
          <a:lstStyle/>
          <a:p>
            <a:endParaRPr lang="en-US" altLang="en-US" sz="3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ctrTitle"/>
          </p:nvPr>
        </p:nvSpPr>
        <p:spPr>
          <a:xfrm>
            <a:off x="611560" y="260648"/>
            <a:ext cx="7772400" cy="938535"/>
          </a:xfrm>
        </p:spPr>
        <p:txBody>
          <a:bodyPr anchor="ctr"/>
          <a:lstStyle/>
          <a:p>
            <a:r>
              <a:rPr lang="en-GB" altLang="en-US" sz="3600" dirty="0"/>
              <a:t>“Distributed representations”</a:t>
            </a:r>
          </a:p>
        </p:txBody>
      </p:sp>
      <p:sp>
        <p:nvSpPr>
          <p:cNvPr id="4" name="Rectangle 5"/>
          <p:cNvSpPr txBox="1">
            <a:spLocks noChangeArrowheads="1"/>
          </p:cNvSpPr>
          <p:nvPr/>
        </p:nvSpPr>
        <p:spPr bwMode="auto">
          <a:xfrm>
            <a:off x="467544" y="1199183"/>
            <a:ext cx="8280920" cy="48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defTabSz="914400">
              <a:buClrTx/>
              <a:buSzTx/>
              <a:buFont typeface="Arial" panose="020B0604020202020204" pitchFamily="34" charset="0"/>
              <a:buChar char="•"/>
            </a:pPr>
            <a:r>
              <a:rPr lang="en-GB" altLang="en-US" dirty="0"/>
              <a:t>In artificial neural networks trained to recognize or recall images, the information is not “stored” in any one place, but distributed widely across the connection pattern between the artificial neurons. </a:t>
            </a:r>
          </a:p>
          <a:p>
            <a:pPr marL="342900" indent="-342900" algn="l" defTabSz="914400">
              <a:buClrTx/>
              <a:buSzTx/>
              <a:buFont typeface="Arial" panose="020B0604020202020204" pitchFamily="34" charset="0"/>
              <a:buChar char="•"/>
            </a:pPr>
            <a:r>
              <a:rPr lang="en-GB" altLang="en-US" dirty="0"/>
              <a:t>No individual synapse or neuron plays a particularly important role, the activity patterns of individual neurons in the network can be very hard to interpret, and in fact a fair proportion of neurons can be removed without obvious loss of performance (“graceful degeneration”).</a:t>
            </a:r>
          </a:p>
          <a:p>
            <a:pPr marL="342900" indent="-342900" algn="l" defTabSz="914400">
              <a:buClrTx/>
              <a:buSzTx/>
              <a:buFont typeface="Arial" panose="020B0604020202020204" pitchFamily="34" charset="0"/>
              <a:buChar char="•"/>
            </a:pPr>
            <a:r>
              <a:rPr lang="en-GB" altLang="en-US" dirty="0"/>
              <a:t>So you don’t need, or expect, so called “grandmother cells”: single neurons which “represent” or “recognize” highly specific concepts or objects.</a:t>
            </a:r>
          </a:p>
          <a:p>
            <a:pPr marL="342900" indent="-342900" algn="l" defTabSz="914400">
              <a:buClrTx/>
              <a:buSzTx/>
              <a:buFont typeface="Arial" panose="020B0604020202020204" pitchFamily="34" charset="0"/>
              <a:buChar char="•"/>
            </a:pPr>
            <a:r>
              <a:rPr lang="en-GB" altLang="en-US" dirty="0"/>
              <a:t>So who asked for Jennifer Aniston neurons?</a:t>
            </a:r>
          </a:p>
          <a:p>
            <a:pPr algn="l" defTabSz="914400">
              <a:buClrTx/>
              <a:buSzTx/>
            </a:pPr>
            <a:endParaRPr lang="en-GB" altLang="en-US" sz="3200" dirty="0"/>
          </a:p>
          <a:p>
            <a:pPr algn="l" defTabSz="914400">
              <a:buClrTx/>
              <a:buSzTx/>
            </a:pPr>
            <a:endParaRPr lang="en-GB" altLang="en-US" sz="3200" dirty="0"/>
          </a:p>
          <a:p>
            <a:pPr algn="l" defTabSz="914400">
              <a:buClrTx/>
              <a:buSzTx/>
            </a:pPr>
            <a:endParaRPr lang="en-GB" altLang="en-US" sz="3200" dirty="0"/>
          </a:p>
        </p:txBody>
      </p:sp>
    </p:spTree>
    <p:extLst>
      <p:ext uri="{BB962C8B-B14F-4D97-AF65-F5344CB8AC3E}">
        <p14:creationId xmlns:p14="http://schemas.microsoft.com/office/powerpoint/2010/main" val="2286867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552919"/>
            <a:ext cx="5302362" cy="54639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txBox="1">
            <a:spLocks noChangeArrowheads="1"/>
          </p:cNvSpPr>
          <p:nvPr/>
        </p:nvSpPr>
        <p:spPr bwMode="auto">
          <a:xfrm>
            <a:off x="5508104" y="274638"/>
            <a:ext cx="3456384" cy="3955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defTabSz="914400">
              <a:buClrTx/>
              <a:buSzTx/>
              <a:buFont typeface="Arial" panose="020B0604020202020204" pitchFamily="34" charset="0"/>
              <a:buChar char="•"/>
            </a:pPr>
            <a:r>
              <a:rPr lang="en-GB" altLang="en-US" dirty="0"/>
              <a:t>“Jennifer Aniston neurons” were discovered by Rodrigo </a:t>
            </a:r>
            <a:r>
              <a:rPr lang="en-GB" altLang="en-US" dirty="0" err="1"/>
              <a:t>Quan-Quiroga</a:t>
            </a:r>
            <a:r>
              <a:rPr lang="en-GB" altLang="en-US" dirty="0"/>
              <a:t> in hippocampal recordings obtained from human epilepsy sufferers in the clinic of </a:t>
            </a:r>
            <a:r>
              <a:rPr lang="en-GB" altLang="en-US" dirty="0" err="1"/>
              <a:t>Yitzak</a:t>
            </a:r>
            <a:r>
              <a:rPr lang="en-GB" altLang="en-US" dirty="0"/>
              <a:t> Fried.</a:t>
            </a:r>
          </a:p>
          <a:p>
            <a:pPr marL="342900" indent="-342900" algn="l" defTabSz="914400">
              <a:buClrTx/>
              <a:buSzTx/>
              <a:buFont typeface="Arial" panose="020B0604020202020204" pitchFamily="34" charset="0"/>
              <a:buChar char="•"/>
            </a:pPr>
            <a:r>
              <a:rPr lang="en-GB" altLang="en-US" dirty="0"/>
              <a:t>Note that Quan-Quiroga does not think of his neurons as “one-</a:t>
            </a:r>
            <a:r>
              <a:rPr lang="en-GB" altLang="en-US" dirty="0" err="1"/>
              <a:t>ofs</a:t>
            </a:r>
            <a:r>
              <a:rPr lang="en-GB" altLang="en-US" dirty="0"/>
              <a:t>”.</a:t>
            </a:r>
          </a:p>
          <a:p>
            <a:pPr algn="l" defTabSz="914400">
              <a:buClrTx/>
              <a:buSzTx/>
            </a:pPr>
            <a:endParaRPr lang="en-GB" altLang="en-US" sz="3200" dirty="0"/>
          </a:p>
          <a:p>
            <a:pPr algn="l" defTabSz="914400">
              <a:buClrTx/>
              <a:buSzTx/>
            </a:pPr>
            <a:endParaRPr lang="en-GB" altLang="en-US" sz="3200" dirty="0"/>
          </a:p>
          <a:p>
            <a:pPr algn="l" defTabSz="914400">
              <a:buClrTx/>
              <a:buSzTx/>
            </a:pPr>
            <a:endParaRPr lang="en-GB" altLang="en-US" sz="3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274638"/>
            <a:ext cx="8003232" cy="850106"/>
          </a:xfrm>
        </p:spPr>
        <p:txBody>
          <a:bodyPr/>
          <a:lstStyle/>
          <a:p>
            <a:r>
              <a:rPr lang="en-US" altLang="en-US" sz="3200" dirty="0"/>
              <a:t>A “Halle Berry” neuron </a:t>
            </a:r>
          </a:p>
        </p:txBody>
      </p:sp>
      <p:sp>
        <p:nvSpPr>
          <p:cNvPr id="169987" name="Rectangle 3"/>
          <p:cNvSpPr>
            <a:spLocks noGrp="1" noChangeArrowheads="1"/>
          </p:cNvSpPr>
          <p:nvPr>
            <p:ph type="body" idx="1"/>
          </p:nvPr>
        </p:nvSpPr>
        <p:spPr/>
        <p:txBody>
          <a:bodyPr/>
          <a:lstStyle/>
          <a:p>
            <a:endParaRPr lang="en-US" altLang="en-US"/>
          </a:p>
        </p:txBody>
      </p:sp>
      <p:pic>
        <p:nvPicPr>
          <p:cNvPr id="169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8686800" cy="56773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ctrTitle"/>
          </p:nvPr>
        </p:nvSpPr>
        <p:spPr>
          <a:xfrm>
            <a:off x="611560" y="260648"/>
            <a:ext cx="7772400" cy="938535"/>
          </a:xfrm>
        </p:spPr>
        <p:txBody>
          <a:bodyPr anchor="ctr"/>
          <a:lstStyle/>
          <a:p>
            <a:r>
              <a:rPr lang="en-GB" altLang="en-US" sz="3600" dirty="0"/>
              <a:t>Episodic memories</a:t>
            </a:r>
          </a:p>
        </p:txBody>
      </p:sp>
      <p:sp>
        <p:nvSpPr>
          <p:cNvPr id="4" name="Rectangle 5"/>
          <p:cNvSpPr txBox="1">
            <a:spLocks noChangeArrowheads="1"/>
          </p:cNvSpPr>
          <p:nvPr/>
        </p:nvSpPr>
        <p:spPr bwMode="auto">
          <a:xfrm>
            <a:off x="467544" y="1199183"/>
            <a:ext cx="8280920" cy="48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defTabSz="914400">
              <a:buClrTx/>
              <a:buSzTx/>
              <a:buFont typeface="Arial" panose="020B0604020202020204" pitchFamily="34" charset="0"/>
              <a:buChar char="•"/>
            </a:pPr>
            <a:r>
              <a:rPr lang="en-GB" altLang="en-US" dirty="0"/>
              <a:t>It is probably best not to think of “Jenifer Aniston” neurons as proof that the brain works with “grandmother cells”. Rather, they show that the hippocampus receives “sparse, high level, multisensory feature representations” of the environment, and it can combine these with spatial information to form memories of what happened when and with whom. </a:t>
            </a:r>
          </a:p>
          <a:p>
            <a:pPr marL="342900" indent="-342900" algn="l" defTabSz="914400">
              <a:buClrTx/>
              <a:buSzTx/>
              <a:buFont typeface="Arial" panose="020B0604020202020204" pitchFamily="34" charset="0"/>
              <a:buChar char="•"/>
            </a:pPr>
            <a:r>
              <a:rPr lang="en-GB" altLang="en-US" dirty="0"/>
              <a:t>Hippocampal “place cells” are thought to represent spatial location. They were discovered by John O’Keefe, using “tetrode” recordings from the hippocampus of freely moving rats.</a:t>
            </a:r>
          </a:p>
          <a:p>
            <a:pPr marL="342900" indent="-342900" algn="l" defTabSz="914400">
              <a:buClrTx/>
              <a:buSzTx/>
              <a:buFont typeface="Arial" panose="020B0604020202020204" pitchFamily="34" charset="0"/>
              <a:buChar char="•"/>
            </a:pPr>
            <a:r>
              <a:rPr lang="en-GB" altLang="en-US" dirty="0"/>
              <a:t>The discovery won him the Nobel prize.</a:t>
            </a:r>
            <a:endParaRPr lang="en-GB" altLang="en-US" sz="3200" dirty="0"/>
          </a:p>
        </p:txBody>
      </p:sp>
    </p:spTree>
    <p:extLst>
      <p:ext uri="{BB962C8B-B14F-4D97-AF65-F5344CB8AC3E}">
        <p14:creationId xmlns:p14="http://schemas.microsoft.com/office/powerpoint/2010/main" val="336327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ctrTitle"/>
          </p:nvPr>
        </p:nvSpPr>
        <p:spPr>
          <a:xfrm>
            <a:off x="611560" y="260648"/>
            <a:ext cx="7772400" cy="938535"/>
          </a:xfrm>
        </p:spPr>
        <p:txBody>
          <a:bodyPr anchor="ctr"/>
          <a:lstStyle/>
          <a:p>
            <a:r>
              <a:rPr lang="en-GB" altLang="en-US" sz="3600" dirty="0"/>
              <a:t>Combining Objects with Places as a Memory-Trick</a:t>
            </a:r>
          </a:p>
        </p:txBody>
      </p:sp>
      <p:sp>
        <p:nvSpPr>
          <p:cNvPr id="4" name="Rectangle 5"/>
          <p:cNvSpPr txBox="1">
            <a:spLocks noChangeArrowheads="1"/>
          </p:cNvSpPr>
          <p:nvPr/>
        </p:nvSpPr>
        <p:spPr bwMode="auto">
          <a:xfrm>
            <a:off x="467544" y="1415207"/>
            <a:ext cx="8280920" cy="48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defTabSz="914400">
              <a:buClrTx/>
              <a:buSzTx/>
              <a:buFont typeface="Arial" panose="020B0604020202020204" pitchFamily="34" charset="0"/>
              <a:buChar char="•"/>
            </a:pPr>
            <a:r>
              <a:rPr lang="en-GB" altLang="en-US" dirty="0"/>
              <a:t>In the “memory palace” or “method of loci” technique, people imagine a list of objects that they want to remember as placed along a path through a familiar environment, such as their family home.</a:t>
            </a:r>
          </a:p>
          <a:p>
            <a:pPr marL="342900" indent="-342900" algn="l" defTabSz="914400">
              <a:buClrTx/>
              <a:buSzTx/>
              <a:buFont typeface="Arial" panose="020B0604020202020204" pitchFamily="34" charset="0"/>
              <a:buChar char="•"/>
            </a:pPr>
            <a:r>
              <a:rPr lang="en-GB" altLang="en-US" dirty="0"/>
              <a:t>In your imagination you walk through the chosen place and imagine the objects in prominent locations. When you later wish to recall the list, just imagine walking through the same route and “see” the objects where you had placed them in your imagination.</a:t>
            </a:r>
          </a:p>
          <a:p>
            <a:pPr algn="l" defTabSz="914400">
              <a:buClrTx/>
              <a:buSzTx/>
            </a:pPr>
            <a:endParaRPr lang="en-GB" altLang="en-US" sz="3200" dirty="0"/>
          </a:p>
        </p:txBody>
      </p:sp>
    </p:spTree>
    <p:extLst>
      <p:ext uri="{BB962C8B-B14F-4D97-AF65-F5344CB8AC3E}">
        <p14:creationId xmlns:p14="http://schemas.microsoft.com/office/powerpoint/2010/main" val="941913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274638"/>
            <a:ext cx="4114800" cy="1930400"/>
          </a:xfrm>
        </p:spPr>
        <p:txBody>
          <a:bodyPr/>
          <a:lstStyle/>
          <a:p>
            <a:r>
              <a:rPr lang="en-GB" altLang="en-US"/>
              <a:t>Tetrode </a:t>
            </a:r>
            <a:br>
              <a:rPr lang="en-GB" altLang="en-US"/>
            </a:br>
            <a:r>
              <a:rPr lang="en-GB" altLang="en-US"/>
              <a:t>recordings</a:t>
            </a:r>
          </a:p>
        </p:txBody>
      </p:sp>
      <p:sp>
        <p:nvSpPr>
          <p:cNvPr id="158723" name="Rectangle 3"/>
          <p:cNvSpPr>
            <a:spLocks noGrp="1" noChangeArrowheads="1"/>
          </p:cNvSpPr>
          <p:nvPr>
            <p:ph type="body" idx="1"/>
          </p:nvPr>
        </p:nvSpPr>
        <p:spPr>
          <a:xfrm>
            <a:off x="1116013" y="4508500"/>
            <a:ext cx="7570787" cy="1617663"/>
          </a:xfrm>
        </p:spPr>
        <p:txBody>
          <a:bodyPr/>
          <a:lstStyle/>
          <a:p>
            <a:endParaRPr lang="en-US" altLang="en-US"/>
          </a:p>
        </p:txBody>
      </p:sp>
      <p:pic>
        <p:nvPicPr>
          <p:cNvPr id="158725" name="Picture 5"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068638"/>
            <a:ext cx="381000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1587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222250"/>
            <a:ext cx="2924175" cy="65976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79512" y="331788"/>
            <a:ext cx="2376240" cy="1498600"/>
          </a:xfrm>
        </p:spPr>
        <p:txBody>
          <a:bodyPr/>
          <a:lstStyle/>
          <a:p>
            <a:pPr algn="l"/>
            <a:r>
              <a:rPr lang="en-GB" altLang="en-US" dirty="0"/>
              <a:t>Place </a:t>
            </a:r>
            <a:br>
              <a:rPr lang="en-GB" altLang="en-US" dirty="0"/>
            </a:br>
            <a:r>
              <a:rPr lang="en-GB" altLang="en-US" dirty="0"/>
              <a:t>cells</a:t>
            </a:r>
          </a:p>
        </p:txBody>
      </p:sp>
      <p:sp>
        <p:nvSpPr>
          <p:cNvPr id="160771" name="Rectangle 3"/>
          <p:cNvSpPr>
            <a:spLocks noGrp="1" noChangeArrowheads="1"/>
          </p:cNvSpPr>
          <p:nvPr>
            <p:ph type="body" idx="1"/>
          </p:nvPr>
        </p:nvSpPr>
        <p:spPr>
          <a:xfrm>
            <a:off x="468313" y="4293096"/>
            <a:ext cx="8229600" cy="1112837"/>
          </a:xfrm>
        </p:spPr>
        <p:txBody>
          <a:bodyPr/>
          <a:lstStyle/>
          <a:p>
            <a:pPr>
              <a:lnSpc>
                <a:spcPct val="80000"/>
              </a:lnSpc>
            </a:pPr>
            <a:r>
              <a:rPr lang="en-GB" altLang="en-US" sz="2000" dirty="0"/>
              <a:t>Place cells were discovered by John O’Keefe and Bruce McNaughton in the early 70s. John O’Keefe won the Nobel Prize for this discovery.</a:t>
            </a:r>
          </a:p>
          <a:p>
            <a:pPr>
              <a:lnSpc>
                <a:spcPct val="80000"/>
              </a:lnSpc>
            </a:pPr>
            <a:r>
              <a:rPr lang="en-GB" altLang="en-US" sz="2000" dirty="0"/>
              <a:t>The video shows recordings of rat hippocampal place cells made in Matt Wilson’s lab at MIT.</a:t>
            </a:r>
          </a:p>
          <a:p>
            <a:pPr>
              <a:lnSpc>
                <a:spcPct val="80000"/>
              </a:lnSpc>
            </a:pPr>
            <a:r>
              <a:rPr lang="en-GB" altLang="en-US" sz="2000" dirty="0"/>
              <a:t>Remarkably, recordings from sleeping rats from Wilson’s lab suggest that rats “revisit” places they have explored in their dreams, as place cells fire in sequence when they sleep. This may be related to memory consolidation during sleep.</a:t>
            </a:r>
          </a:p>
          <a:p>
            <a:pPr>
              <a:lnSpc>
                <a:spcPct val="80000"/>
              </a:lnSpc>
            </a:pPr>
            <a:endParaRPr lang="en-GB" altLang="en-US" sz="1800" dirty="0"/>
          </a:p>
        </p:txBody>
      </p:sp>
      <p:pic>
        <p:nvPicPr>
          <p:cNvPr id="2" name="HippocampalPlaceCellsRecordedInWilsonLabAtM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86576" y="188640"/>
            <a:ext cx="6528725" cy="367240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ctrTitle"/>
          </p:nvPr>
        </p:nvSpPr>
        <p:spPr>
          <a:xfrm>
            <a:off x="611560" y="260648"/>
            <a:ext cx="7772400" cy="938535"/>
          </a:xfrm>
        </p:spPr>
        <p:txBody>
          <a:bodyPr anchor="ctr"/>
          <a:lstStyle/>
          <a:p>
            <a:r>
              <a:rPr lang="en-GB" altLang="en-US" sz="3600" dirty="0"/>
              <a:t>Testing Spatial Memory with a “Morris Water Maze”</a:t>
            </a:r>
          </a:p>
        </p:txBody>
      </p:sp>
      <p:sp>
        <p:nvSpPr>
          <p:cNvPr id="4" name="Rectangle 5"/>
          <p:cNvSpPr txBox="1">
            <a:spLocks noChangeArrowheads="1"/>
          </p:cNvSpPr>
          <p:nvPr/>
        </p:nvSpPr>
        <p:spPr bwMode="auto">
          <a:xfrm>
            <a:off x="467544" y="1415207"/>
            <a:ext cx="8280920" cy="48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defTabSz="914400">
              <a:buClrTx/>
              <a:buSzTx/>
              <a:buFont typeface="Arial" panose="020B0604020202020204" pitchFamily="34" charset="0"/>
              <a:buChar char="•"/>
            </a:pPr>
            <a:r>
              <a:rPr lang="en-GB" altLang="en-US" dirty="0"/>
              <a:t>The Morris Water Maze is a popular technique to test spatial memory in rodents (rats or mice).</a:t>
            </a:r>
          </a:p>
          <a:p>
            <a:pPr marL="342900" indent="-342900" algn="l" defTabSz="914400">
              <a:buClrTx/>
              <a:buSzTx/>
              <a:buFont typeface="Arial" panose="020B0604020202020204" pitchFamily="34" charset="0"/>
              <a:buChar char="•"/>
            </a:pPr>
            <a:r>
              <a:rPr lang="en-GB" altLang="en-US" dirty="0"/>
              <a:t>The “maze” consists of a basin filled with “milky” water (water that has a dye in it to make it opaque).</a:t>
            </a:r>
          </a:p>
          <a:p>
            <a:pPr marL="342900" indent="-342900" algn="l" defTabSz="914400">
              <a:buClrTx/>
              <a:buSzTx/>
              <a:buFont typeface="Arial" panose="020B0604020202020204" pitchFamily="34" charset="0"/>
              <a:buChar char="•"/>
            </a:pPr>
            <a:r>
              <a:rPr lang="en-GB" altLang="en-US" dirty="0"/>
              <a:t>The water is too deep for the animals to stand, except at one point where a small platform is hidden, submerged just below the water surface.</a:t>
            </a:r>
          </a:p>
          <a:p>
            <a:pPr marL="342900" indent="-342900" algn="l" defTabSz="914400">
              <a:buClrTx/>
              <a:buSzTx/>
              <a:buFont typeface="Arial" panose="020B0604020202020204" pitchFamily="34" charset="0"/>
              <a:buChar char="•"/>
            </a:pPr>
            <a:r>
              <a:rPr lang="en-GB" altLang="en-US" dirty="0"/>
              <a:t>If made to swim repeatedly in the basin, animals with good memory usually learn to remember quickly where the platform is hidden and will search for the platform in the appropriate quadrant. Animals with poor memory will continue to swim aimlessly through the basin even after repeated experience.</a:t>
            </a:r>
          </a:p>
          <a:p>
            <a:pPr algn="l" defTabSz="914400">
              <a:buClrTx/>
              <a:buSzTx/>
            </a:pPr>
            <a:endParaRPr lang="en-GB" altLang="en-US" sz="3200" dirty="0"/>
          </a:p>
        </p:txBody>
      </p:sp>
    </p:spTree>
    <p:extLst>
      <p:ext uri="{BB962C8B-B14F-4D97-AF65-F5344CB8AC3E}">
        <p14:creationId xmlns:p14="http://schemas.microsoft.com/office/powerpoint/2010/main" val="1773684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32656"/>
            <a:ext cx="6279927" cy="38770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09" name="Text Box 5"/>
          <p:cNvSpPr txBox="1">
            <a:spLocks noChangeArrowheads="1"/>
          </p:cNvSpPr>
          <p:nvPr/>
        </p:nvSpPr>
        <p:spPr bwMode="auto">
          <a:xfrm>
            <a:off x="251520" y="4365104"/>
            <a:ext cx="8784976"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sz="2400">
                <a:solidFill>
                  <a:srgbClr val="545472"/>
                </a:solidFill>
                <a:latin typeface="Times New Roman" panose="02020603050405020304" pitchFamily="18" charset="0"/>
              </a:defRPr>
            </a:lvl1pPr>
            <a:lvl2pPr marL="392113" indent="-196850" defTabSz="414338">
              <a:tabLst>
                <a:tab pos="657225" algn="l"/>
                <a:tab pos="1312863" algn="l"/>
                <a:tab pos="1970088" algn="l"/>
                <a:tab pos="2627313" algn="l"/>
                <a:tab pos="3282950" algn="l"/>
              </a:tabLst>
              <a:defRPr sz="2400">
                <a:solidFill>
                  <a:srgbClr val="545472"/>
                </a:solidFill>
                <a:latin typeface="Times New Roman" panose="02020603050405020304" pitchFamily="18" charset="0"/>
              </a:defRPr>
            </a:lvl2pPr>
            <a:lvl3pPr marL="587375" indent="-195263" defTabSz="414338">
              <a:tabLst>
                <a:tab pos="657225" algn="l"/>
                <a:tab pos="1312863" algn="l"/>
                <a:tab pos="1970088" algn="l"/>
                <a:tab pos="2627313" algn="l"/>
                <a:tab pos="3282950" algn="l"/>
              </a:tabLst>
              <a:defRPr sz="2400">
                <a:solidFill>
                  <a:srgbClr val="545472"/>
                </a:solidFill>
                <a:latin typeface="Times New Roman" panose="02020603050405020304" pitchFamily="18" charset="0"/>
              </a:defRPr>
            </a:lvl3pPr>
            <a:lvl4pPr marL="782638" indent="-195263" defTabSz="414338">
              <a:tabLst>
                <a:tab pos="657225" algn="l"/>
                <a:tab pos="1312863" algn="l"/>
                <a:tab pos="1970088" algn="l"/>
                <a:tab pos="2627313" algn="l"/>
                <a:tab pos="3282950" algn="l"/>
              </a:tabLst>
              <a:defRPr sz="2400">
                <a:solidFill>
                  <a:srgbClr val="545472"/>
                </a:solidFill>
                <a:latin typeface="Times New Roman" panose="02020603050405020304" pitchFamily="18" charset="0"/>
              </a:defRPr>
            </a:lvl4pPr>
            <a:lvl5pPr marL="979488" indent="-196850" defTabSz="414338">
              <a:tabLst>
                <a:tab pos="657225" algn="l"/>
                <a:tab pos="1312863" algn="l"/>
                <a:tab pos="1970088" algn="l"/>
                <a:tab pos="2627313" algn="l"/>
                <a:tab pos="3282950" algn="l"/>
              </a:tabLst>
              <a:defRPr sz="2400">
                <a:solidFill>
                  <a:srgbClr val="545472"/>
                </a:solidFill>
                <a:latin typeface="Times New Roman" panose="02020603050405020304" pitchFamily="18" charset="0"/>
              </a:defRPr>
            </a:lvl5pPr>
            <a:lvl6pPr marL="1436688" indent="-196850" defTabSz="414338" fontAlgn="base">
              <a:spcBef>
                <a:spcPct val="0"/>
              </a:spcBef>
              <a:spcAft>
                <a:spcPct val="0"/>
              </a:spcAft>
              <a:buClr>
                <a:srgbClr val="000000"/>
              </a:buClr>
              <a:buSzPct val="100000"/>
              <a:buFont typeface="Times New Roman" panose="02020603050405020304" pitchFamily="18" charset="0"/>
              <a:tabLst>
                <a:tab pos="657225" algn="l"/>
                <a:tab pos="1312863" algn="l"/>
                <a:tab pos="1970088" algn="l"/>
                <a:tab pos="2627313" algn="l"/>
                <a:tab pos="3282950" algn="l"/>
              </a:tabLst>
              <a:defRPr sz="2400">
                <a:solidFill>
                  <a:srgbClr val="545472"/>
                </a:solidFill>
                <a:latin typeface="Times New Roman" panose="02020603050405020304" pitchFamily="18" charset="0"/>
              </a:defRPr>
            </a:lvl6pPr>
            <a:lvl7pPr marL="1893888" indent="-196850" defTabSz="414338" fontAlgn="base">
              <a:spcBef>
                <a:spcPct val="0"/>
              </a:spcBef>
              <a:spcAft>
                <a:spcPct val="0"/>
              </a:spcAft>
              <a:buClr>
                <a:srgbClr val="000000"/>
              </a:buClr>
              <a:buSzPct val="100000"/>
              <a:buFont typeface="Times New Roman" panose="02020603050405020304" pitchFamily="18" charset="0"/>
              <a:tabLst>
                <a:tab pos="657225" algn="l"/>
                <a:tab pos="1312863" algn="l"/>
                <a:tab pos="1970088" algn="l"/>
                <a:tab pos="2627313" algn="l"/>
                <a:tab pos="3282950" algn="l"/>
              </a:tabLst>
              <a:defRPr sz="2400">
                <a:solidFill>
                  <a:srgbClr val="545472"/>
                </a:solidFill>
                <a:latin typeface="Times New Roman" panose="02020603050405020304" pitchFamily="18" charset="0"/>
              </a:defRPr>
            </a:lvl7pPr>
            <a:lvl8pPr marL="2351088" indent="-196850" defTabSz="414338" fontAlgn="base">
              <a:spcBef>
                <a:spcPct val="0"/>
              </a:spcBef>
              <a:spcAft>
                <a:spcPct val="0"/>
              </a:spcAft>
              <a:buClr>
                <a:srgbClr val="000000"/>
              </a:buClr>
              <a:buSzPct val="100000"/>
              <a:buFont typeface="Times New Roman" panose="02020603050405020304" pitchFamily="18" charset="0"/>
              <a:tabLst>
                <a:tab pos="657225" algn="l"/>
                <a:tab pos="1312863" algn="l"/>
                <a:tab pos="1970088" algn="l"/>
                <a:tab pos="2627313" algn="l"/>
                <a:tab pos="3282950" algn="l"/>
              </a:tabLst>
              <a:defRPr sz="2400">
                <a:solidFill>
                  <a:srgbClr val="545472"/>
                </a:solidFill>
                <a:latin typeface="Times New Roman" panose="02020603050405020304" pitchFamily="18" charset="0"/>
              </a:defRPr>
            </a:lvl8pPr>
            <a:lvl9pPr marL="2808288" indent="-196850" defTabSz="414338" fontAlgn="base">
              <a:spcBef>
                <a:spcPct val="0"/>
              </a:spcBef>
              <a:spcAft>
                <a:spcPct val="0"/>
              </a:spcAft>
              <a:buClr>
                <a:srgbClr val="000000"/>
              </a:buClr>
              <a:buSzPct val="100000"/>
              <a:buFont typeface="Times New Roman" panose="02020603050405020304" pitchFamily="18" charset="0"/>
              <a:tabLst>
                <a:tab pos="657225" algn="l"/>
                <a:tab pos="1312863" algn="l"/>
                <a:tab pos="1970088" algn="l"/>
                <a:tab pos="2627313" algn="l"/>
                <a:tab pos="3282950" algn="l"/>
              </a:tabLst>
              <a:defRPr sz="2400">
                <a:solidFill>
                  <a:srgbClr val="545472"/>
                </a:solidFill>
                <a:latin typeface="Times New Roman" panose="02020603050405020304" pitchFamily="18" charset="0"/>
              </a:defRPr>
            </a:lvl9pPr>
          </a:lstStyle>
          <a:p>
            <a:pPr hangingPunct="0">
              <a:lnSpc>
                <a:spcPct val="93000"/>
              </a:lnSpc>
              <a:buSzPct val="45000"/>
              <a:buFont typeface="Wingdings" panose="05000000000000000000" pitchFamily="2" charset="2"/>
              <a:buNone/>
            </a:pPr>
            <a:r>
              <a:rPr lang="en-GB" altLang="en-US" sz="1800" b="1" dirty="0">
                <a:solidFill>
                  <a:srgbClr val="000000"/>
                </a:solidFill>
                <a:latin typeface="Arial" panose="020B0604020202020204" pitchFamily="34" charset="0"/>
              </a:rPr>
              <a:t>D J Freedman et al. Science 2001;291:312-316, Figure 2:</a:t>
            </a:r>
            <a:br>
              <a:rPr lang="en-GB" altLang="en-US" sz="1800" b="1" dirty="0">
                <a:solidFill>
                  <a:srgbClr val="000000"/>
                </a:solidFill>
                <a:latin typeface="Arial" panose="020B0604020202020204" pitchFamily="34" charset="0"/>
              </a:rPr>
            </a:br>
            <a:r>
              <a:rPr lang="en-GB" altLang="en-US" sz="1800" dirty="0">
                <a:latin typeface="Arial" panose="020B0604020202020204" pitchFamily="34" charset="0"/>
              </a:rPr>
              <a:t>Task design and </a:t>
            </a:r>
            <a:r>
              <a:rPr lang="en-GB" altLang="en-US" sz="1800" dirty="0" err="1">
                <a:latin typeface="Arial" panose="020B0604020202020204" pitchFamily="34" charset="0"/>
              </a:rPr>
              <a:t>behavior</a:t>
            </a:r>
            <a:r>
              <a:rPr lang="en-GB" altLang="en-US" sz="1800" dirty="0">
                <a:latin typeface="Arial" panose="020B0604020202020204" pitchFamily="34" charset="0"/>
              </a:rPr>
              <a:t>. Monkeys were trained to categorize computer images of cats or dogs in a delayed match-to-sample task. To vary difficulty, the images could be “morphed” to be, say, 70% dog and 30% cat. (A) A sample was followed by a delay and a test stimulus. If the sample and test stimulus were the same category (a match), monkeys had to release a lever before the test disappeared. Otherwise, there was another delay followed by a match. Equal numbers of match and non-match trials were randomly interleaved. (B) Average performance of both monkeys. Red and blue bars indicate percentages of samples classified as “dog” and “cat,” respectively.</a:t>
            </a:r>
            <a:endParaRPr lang="en-GB" altLang="en-US" sz="1800" b="1"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250825" y="188913"/>
            <a:ext cx="8424863" cy="955675"/>
          </a:xfrm>
        </p:spPr>
        <p:txBody>
          <a:bodyPr/>
          <a:lstStyle/>
          <a:p>
            <a:pPr algn="l"/>
            <a:r>
              <a:rPr lang="en-GB" altLang="en-US" sz="3200" dirty="0"/>
              <a:t>NMDA receptor antagonists can impair the ability to learn spatial landmarks</a:t>
            </a:r>
          </a:p>
        </p:txBody>
      </p:sp>
      <p:sp>
        <p:nvSpPr>
          <p:cNvPr id="148483" name="Rectangle 3"/>
          <p:cNvSpPr>
            <a:spLocks noGrp="1" noChangeArrowheads="1"/>
          </p:cNvSpPr>
          <p:nvPr>
            <p:ph type="body" idx="1"/>
          </p:nvPr>
        </p:nvSpPr>
        <p:spPr>
          <a:xfrm>
            <a:off x="5652120" y="1412875"/>
            <a:ext cx="3168030" cy="4683125"/>
          </a:xfrm>
        </p:spPr>
        <p:txBody>
          <a:bodyPr/>
          <a:lstStyle/>
          <a:p>
            <a:r>
              <a:rPr lang="en-GB" altLang="en-US" sz="2200" dirty="0"/>
              <a:t>Rat brains injected with either saline (control) or NMDA antagonist AP5. </a:t>
            </a:r>
          </a:p>
          <a:p>
            <a:r>
              <a:rPr lang="en-GB" altLang="en-US" sz="2200" dirty="0"/>
              <a:t>Rats trained in </a:t>
            </a:r>
            <a:r>
              <a:rPr lang="en-GB" altLang="en-US" sz="2200" b="1" dirty="0"/>
              <a:t>Morris water maze </a:t>
            </a:r>
            <a:r>
              <a:rPr lang="en-GB" altLang="en-US" sz="2200" dirty="0"/>
              <a:t>task.</a:t>
            </a:r>
          </a:p>
          <a:p>
            <a:r>
              <a:rPr lang="en-GB" altLang="en-US" sz="2200" dirty="0"/>
              <a:t>Control rats learn to remember where the submerged platform is, AP5 treated rats don’t.</a:t>
            </a:r>
          </a:p>
        </p:txBody>
      </p:sp>
      <p:pic>
        <p:nvPicPr>
          <p:cNvPr id="148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5248275" cy="4391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5" name="Text Box 5"/>
          <p:cNvSpPr txBox="1">
            <a:spLocks noChangeArrowheads="1"/>
          </p:cNvSpPr>
          <p:nvPr/>
        </p:nvSpPr>
        <p:spPr bwMode="auto">
          <a:xfrm>
            <a:off x="3203575" y="6400800"/>
            <a:ext cx="525303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Tx/>
              <a:buSzTx/>
              <a:buFontTx/>
              <a:buNone/>
            </a:pPr>
            <a:r>
              <a:rPr lang="en-GB" altLang="en-US">
                <a:solidFill>
                  <a:schemeClr val="tx1"/>
                </a:solidFill>
              </a:rPr>
              <a:t>Morris et al </a:t>
            </a:r>
            <a:r>
              <a:rPr lang="fr-FR" altLang="en-US">
                <a:solidFill>
                  <a:schemeClr val="tx1"/>
                </a:solidFill>
              </a:rPr>
              <a:t>Nature 319, 774 - 776 (1986)</a:t>
            </a:r>
            <a:endParaRPr lang="en-GB" altLang="en-US">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GB" altLang="en-US" sz="4000"/>
              <a:t>Sleep and memory consolidation</a:t>
            </a:r>
          </a:p>
        </p:txBody>
      </p:sp>
      <p:sp>
        <p:nvSpPr>
          <p:cNvPr id="208899" name="Rectangle 3"/>
          <p:cNvSpPr>
            <a:spLocks noGrp="1" noChangeArrowheads="1"/>
          </p:cNvSpPr>
          <p:nvPr>
            <p:ph type="body" idx="1"/>
          </p:nvPr>
        </p:nvSpPr>
        <p:spPr>
          <a:xfrm>
            <a:off x="395288" y="5267920"/>
            <a:ext cx="8229600" cy="1041400"/>
          </a:xfrm>
        </p:spPr>
        <p:txBody>
          <a:bodyPr/>
          <a:lstStyle/>
          <a:p>
            <a:r>
              <a:rPr lang="en-GB" sz="2000" dirty="0"/>
              <a:t>Participants in a motor sequence finger-tapping task show similar sleep-dependent improvement, correlated with late-night stage 2 non-REM sleep.</a:t>
            </a:r>
            <a:endParaRPr lang="en-GB" altLang="en-US" sz="2000" dirty="0"/>
          </a:p>
          <a:p>
            <a:r>
              <a:rPr lang="en-GB" altLang="en-US" sz="2400" dirty="0"/>
              <a:t>From </a:t>
            </a:r>
            <a:r>
              <a:rPr lang="en-GB" altLang="en-US" sz="2400" dirty="0" err="1"/>
              <a:t>Stickgold</a:t>
            </a:r>
            <a:r>
              <a:rPr lang="en-GB" altLang="en-US" sz="2400" dirty="0"/>
              <a:t> (2005) Nature</a:t>
            </a:r>
          </a:p>
        </p:txBody>
      </p:sp>
      <p:pic>
        <p:nvPicPr>
          <p:cNvPr id="2089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388" y="1124371"/>
            <a:ext cx="3887788" cy="39608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GB" altLang="en-US"/>
              <a:t>Sleep phases and memory</a:t>
            </a:r>
          </a:p>
        </p:txBody>
      </p:sp>
      <p:sp>
        <p:nvSpPr>
          <p:cNvPr id="209923" name="Rectangle 3"/>
          <p:cNvSpPr>
            <a:spLocks noGrp="1" noChangeArrowheads="1"/>
          </p:cNvSpPr>
          <p:nvPr>
            <p:ph type="body" idx="1"/>
          </p:nvPr>
        </p:nvSpPr>
        <p:spPr>
          <a:xfrm>
            <a:off x="468313" y="3611563"/>
            <a:ext cx="8229600" cy="3057525"/>
          </a:xfrm>
        </p:spPr>
        <p:txBody>
          <a:bodyPr/>
          <a:lstStyle/>
          <a:p>
            <a:pPr>
              <a:lnSpc>
                <a:spcPct val="90000"/>
              </a:lnSpc>
            </a:pPr>
            <a:r>
              <a:rPr lang="en-GB" altLang="en-US" sz="2800"/>
              <a:t>Procedural memory (such as finger sequence tasks) benefits from slow wave and REM sleep.</a:t>
            </a:r>
          </a:p>
          <a:p>
            <a:pPr>
              <a:lnSpc>
                <a:spcPct val="90000"/>
              </a:lnSpc>
            </a:pPr>
            <a:r>
              <a:rPr lang="en-GB" altLang="en-US" sz="2800"/>
              <a:t>Declarative maze running or water maze performance benefits particularly from REM sleep.</a:t>
            </a:r>
          </a:p>
          <a:p>
            <a:pPr>
              <a:lnSpc>
                <a:spcPct val="90000"/>
              </a:lnSpc>
            </a:pPr>
            <a:r>
              <a:rPr lang="en-GB" altLang="en-US" sz="2800"/>
              <a:t>The role of sleep in learning declarative items such as vocabulary is less clear.</a:t>
            </a:r>
          </a:p>
        </p:txBody>
      </p:sp>
      <p:pic>
        <p:nvPicPr>
          <p:cNvPr id="2099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8413"/>
            <a:ext cx="5688013" cy="23653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GB" altLang="en-US"/>
              <a:t>Forgetting</a:t>
            </a:r>
          </a:p>
        </p:txBody>
      </p:sp>
      <p:sp>
        <p:nvSpPr>
          <p:cNvPr id="201731" name="Rectangle 3"/>
          <p:cNvSpPr>
            <a:spLocks noGrp="1" noChangeArrowheads="1"/>
          </p:cNvSpPr>
          <p:nvPr>
            <p:ph type="body" idx="1"/>
          </p:nvPr>
        </p:nvSpPr>
        <p:spPr/>
        <p:txBody>
          <a:bodyPr/>
          <a:lstStyle/>
          <a:p>
            <a:r>
              <a:rPr lang="en-GB" altLang="en-US"/>
              <a:t>Memory is due to widely distributed patterns of changed synaptic connectivity. </a:t>
            </a:r>
          </a:p>
          <a:p>
            <a:r>
              <a:rPr lang="en-GB" altLang="en-US"/>
              <a:t>Memories can be lost either through </a:t>
            </a:r>
            <a:r>
              <a:rPr lang="en-GB" altLang="en-US" i="1"/>
              <a:t>degradation </a:t>
            </a:r>
            <a:r>
              <a:rPr lang="en-GB" altLang="en-US"/>
              <a:t>or through </a:t>
            </a:r>
            <a:r>
              <a:rPr lang="en-GB" altLang="en-US" i="1"/>
              <a:t>interference.</a:t>
            </a:r>
          </a:p>
          <a:p>
            <a:r>
              <a:rPr lang="en-GB" altLang="en-US"/>
              <a:t>Some degradation is normal, but certain pathological conditions can hasten memory loss and cause retrograde amnesia or dementia.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GB" altLang="en-US"/>
              <a:t>Korsakoff’s Syndrome</a:t>
            </a:r>
          </a:p>
        </p:txBody>
      </p:sp>
      <p:sp>
        <p:nvSpPr>
          <p:cNvPr id="202755" name="Rectangle 3"/>
          <p:cNvSpPr>
            <a:spLocks noGrp="1" noChangeArrowheads="1"/>
          </p:cNvSpPr>
          <p:nvPr>
            <p:ph type="body" idx="1"/>
          </p:nvPr>
        </p:nvSpPr>
        <p:spPr/>
        <p:txBody>
          <a:bodyPr/>
          <a:lstStyle/>
          <a:p>
            <a:pPr>
              <a:lnSpc>
                <a:spcPct val="90000"/>
              </a:lnSpc>
            </a:pPr>
            <a:r>
              <a:rPr lang="en-GB" altLang="en-US"/>
              <a:t>Between 10% and 24% of cases of dementia in the UK are estimated to be alcohol related (Kopelman et al  Alcohol and Alcoholism Jan 2009).</a:t>
            </a:r>
          </a:p>
          <a:p>
            <a:pPr>
              <a:lnSpc>
                <a:spcPct val="90000"/>
              </a:lnSpc>
            </a:pPr>
            <a:r>
              <a:rPr lang="en-GB" altLang="en-US"/>
              <a:t>Alcohol can damage the brain directly as well as by inducing thiamine (vitamin B1) deficiency. </a:t>
            </a:r>
          </a:p>
          <a:p>
            <a:pPr>
              <a:lnSpc>
                <a:spcPct val="90000"/>
              </a:lnSpc>
            </a:pPr>
            <a:r>
              <a:rPr lang="en-GB" altLang="en-US"/>
              <a:t>The mammillary bodies are often particularly affected.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3419475" y="274638"/>
            <a:ext cx="5267325" cy="1143000"/>
          </a:xfrm>
        </p:spPr>
        <p:txBody>
          <a:bodyPr/>
          <a:lstStyle/>
          <a:p>
            <a:r>
              <a:rPr lang="en-GB" altLang="en-US" sz="4000"/>
              <a:t>The Mammilary</a:t>
            </a:r>
            <a:br>
              <a:rPr lang="en-GB" altLang="en-US" sz="4000"/>
            </a:br>
            <a:r>
              <a:rPr lang="en-GB" altLang="en-US" sz="4000"/>
              <a:t>Bodies</a:t>
            </a:r>
          </a:p>
        </p:txBody>
      </p:sp>
      <p:sp>
        <p:nvSpPr>
          <p:cNvPr id="204803" name="Rectangle 3"/>
          <p:cNvSpPr>
            <a:spLocks noGrp="1" noChangeArrowheads="1"/>
          </p:cNvSpPr>
          <p:nvPr>
            <p:ph type="body" idx="1"/>
          </p:nvPr>
        </p:nvSpPr>
        <p:spPr/>
        <p:txBody>
          <a:bodyPr/>
          <a:lstStyle/>
          <a:p>
            <a:endParaRPr lang="en-US" altLang="en-US"/>
          </a:p>
        </p:txBody>
      </p:sp>
      <p:pic>
        <p:nvPicPr>
          <p:cNvPr id="2048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557338"/>
            <a:ext cx="3238500" cy="21526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908050"/>
            <a:ext cx="3017837" cy="204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141663"/>
            <a:ext cx="3095625" cy="3095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0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3860800"/>
            <a:ext cx="3810000" cy="26860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44450"/>
            <a:ext cx="8229600" cy="1143000"/>
          </a:xfrm>
        </p:spPr>
        <p:txBody>
          <a:bodyPr/>
          <a:lstStyle/>
          <a:p>
            <a:r>
              <a:rPr lang="en-GB" altLang="en-US"/>
              <a:t>Alzheimer’s Disease</a:t>
            </a:r>
          </a:p>
        </p:txBody>
      </p:sp>
      <p:sp>
        <p:nvSpPr>
          <p:cNvPr id="206851" name="Rectangle 3"/>
          <p:cNvSpPr>
            <a:spLocks noGrp="1" noChangeArrowheads="1"/>
          </p:cNvSpPr>
          <p:nvPr>
            <p:ph type="body" idx="1"/>
          </p:nvPr>
        </p:nvSpPr>
        <p:spPr>
          <a:xfrm>
            <a:off x="468313" y="5661025"/>
            <a:ext cx="8229600" cy="1008063"/>
          </a:xfrm>
        </p:spPr>
        <p:txBody>
          <a:bodyPr/>
          <a:lstStyle/>
          <a:p>
            <a:pPr>
              <a:lnSpc>
                <a:spcPct val="80000"/>
              </a:lnSpc>
            </a:pPr>
            <a:r>
              <a:rPr lang="en-GB" altLang="en-US" sz="2000" dirty="0"/>
              <a:t>Thought to affect 10% of over 60 year olds and 20% of over 80 year olds.</a:t>
            </a:r>
          </a:p>
          <a:p>
            <a:pPr>
              <a:lnSpc>
                <a:spcPct val="80000"/>
              </a:lnSpc>
            </a:pPr>
            <a:r>
              <a:rPr lang="en-GB" altLang="en-US" sz="2000" dirty="0"/>
              <a:t>Cause unclear. Treatment accordingly extremely difficult.</a:t>
            </a:r>
          </a:p>
          <a:p>
            <a:pPr marL="0" indent="0">
              <a:lnSpc>
                <a:spcPct val="80000"/>
              </a:lnSpc>
              <a:buNone/>
            </a:pPr>
            <a:endParaRPr lang="en-GB" altLang="en-US" sz="2000" dirty="0"/>
          </a:p>
        </p:txBody>
      </p:sp>
      <p:pic>
        <p:nvPicPr>
          <p:cNvPr id="206853" name="Picture 5" descr="beforeafterbrain-290x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11250"/>
            <a:ext cx="4106863" cy="4248150"/>
          </a:xfrm>
          <a:prstGeom prst="rect">
            <a:avLst/>
          </a:prstGeom>
          <a:noFill/>
          <a:extLst>
            <a:ext uri="{909E8E84-426E-40DD-AFC4-6F175D3DCCD1}">
              <a14:hiddenFill xmlns:a14="http://schemas.microsoft.com/office/drawing/2010/main">
                <a:solidFill>
                  <a:srgbClr val="FFFFFF"/>
                </a:solidFill>
              </a14:hiddenFill>
            </a:ext>
          </a:extLst>
        </p:spPr>
      </p:pic>
      <p:pic>
        <p:nvPicPr>
          <p:cNvPr id="2068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58950"/>
            <a:ext cx="4300538" cy="3225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EA59C-A1B6-47BD-ADEF-50A1DAFC8E17}"/>
              </a:ext>
            </a:extLst>
          </p:cNvPr>
          <p:cNvSpPr>
            <a:spLocks noGrp="1"/>
          </p:cNvSpPr>
          <p:nvPr>
            <p:ph type="title"/>
          </p:nvPr>
        </p:nvSpPr>
        <p:spPr/>
        <p:txBody>
          <a:bodyPr/>
          <a:lstStyle/>
          <a:p>
            <a:r>
              <a:rPr lang="en-HK" dirty="0"/>
              <a:t>How the Brain Works</a:t>
            </a:r>
            <a:br>
              <a:rPr lang="en-HK" dirty="0"/>
            </a:br>
            <a:r>
              <a:rPr lang="en-HK" dirty="0"/>
              <a:t>(putting it all together)</a:t>
            </a:r>
          </a:p>
        </p:txBody>
      </p:sp>
      <p:sp>
        <p:nvSpPr>
          <p:cNvPr id="3" name="Text Placeholder 2">
            <a:extLst>
              <a:ext uri="{FF2B5EF4-FFF2-40B4-BE49-F238E27FC236}">
                <a16:creationId xmlns:a16="http://schemas.microsoft.com/office/drawing/2014/main" id="{69182889-414F-4DF2-978E-7D250D721931}"/>
              </a:ext>
            </a:extLst>
          </p:cNvPr>
          <p:cNvSpPr>
            <a:spLocks noGrp="1"/>
          </p:cNvSpPr>
          <p:nvPr>
            <p:ph type="body" idx="1"/>
          </p:nvPr>
        </p:nvSpPr>
        <p:spPr/>
        <p:txBody>
          <a:bodyPr/>
          <a:lstStyle/>
          <a:p>
            <a:endParaRPr lang="en-HK"/>
          </a:p>
        </p:txBody>
      </p:sp>
    </p:spTree>
    <p:extLst>
      <p:ext uri="{BB962C8B-B14F-4D97-AF65-F5344CB8AC3E}">
        <p14:creationId xmlns:p14="http://schemas.microsoft.com/office/powerpoint/2010/main" val="4051554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GB" altLang="en-US" sz="4000"/>
              <a:t>Recapping from Previous Lectures</a:t>
            </a:r>
          </a:p>
        </p:txBody>
      </p:sp>
      <p:sp>
        <p:nvSpPr>
          <p:cNvPr id="217091" name="Rectangle 3"/>
          <p:cNvSpPr>
            <a:spLocks noGrp="1" noChangeArrowheads="1"/>
          </p:cNvSpPr>
          <p:nvPr>
            <p:ph type="body" idx="1"/>
          </p:nvPr>
        </p:nvSpPr>
        <p:spPr>
          <a:xfrm>
            <a:off x="468313" y="1268413"/>
            <a:ext cx="8424862" cy="2232025"/>
          </a:xfrm>
        </p:spPr>
        <p:txBody>
          <a:bodyPr/>
          <a:lstStyle/>
          <a:p>
            <a:pPr>
              <a:lnSpc>
                <a:spcPct val="80000"/>
              </a:lnSpc>
            </a:pPr>
            <a:r>
              <a:rPr lang="en-GB" altLang="en-US" sz="2800" dirty="0"/>
              <a:t>Electrical and chemical signalling in nerve cells is used to link sensory input to motor output.</a:t>
            </a:r>
          </a:p>
          <a:p>
            <a:pPr>
              <a:lnSpc>
                <a:spcPct val="80000"/>
              </a:lnSpc>
            </a:pPr>
            <a:r>
              <a:rPr lang="en-GB" altLang="en-US" sz="2800" dirty="0"/>
              <a:t>The link can be very simple (unconditioned stretch reflex), moderately complex (conditioned reflex) or highly complex (“cognitive” tasks).</a:t>
            </a:r>
          </a:p>
        </p:txBody>
      </p:sp>
      <p:sp>
        <p:nvSpPr>
          <p:cNvPr id="217104" name="AutoShape 16"/>
          <p:cNvSpPr>
            <a:spLocks noChangeArrowheads="1"/>
          </p:cNvSpPr>
          <p:nvPr/>
        </p:nvSpPr>
        <p:spPr bwMode="auto">
          <a:xfrm>
            <a:off x="5911850" y="4695825"/>
            <a:ext cx="2376488" cy="1441450"/>
          </a:xfrm>
          <a:prstGeom prst="leftArrow">
            <a:avLst>
              <a:gd name="adj1" fmla="val 50000"/>
              <a:gd name="adj2" fmla="val 41217"/>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Sensory</a:t>
            </a:r>
          </a:p>
          <a:p>
            <a:pPr algn="ctr"/>
            <a:r>
              <a:rPr lang="en-GB" altLang="en-US"/>
              <a:t>Input</a:t>
            </a:r>
          </a:p>
        </p:txBody>
      </p:sp>
      <p:sp>
        <p:nvSpPr>
          <p:cNvPr id="217105" name="Oval 17"/>
          <p:cNvSpPr>
            <a:spLocks noChangeArrowheads="1"/>
          </p:cNvSpPr>
          <p:nvPr/>
        </p:nvSpPr>
        <p:spPr bwMode="auto">
          <a:xfrm>
            <a:off x="3995738" y="4581525"/>
            <a:ext cx="1584325" cy="1512888"/>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CNS</a:t>
            </a:r>
          </a:p>
        </p:txBody>
      </p:sp>
      <p:sp>
        <p:nvSpPr>
          <p:cNvPr id="217106" name="AutoShape 18"/>
          <p:cNvSpPr>
            <a:spLocks noChangeArrowheads="1"/>
          </p:cNvSpPr>
          <p:nvPr/>
        </p:nvSpPr>
        <p:spPr bwMode="auto">
          <a:xfrm>
            <a:off x="1403350" y="4652963"/>
            <a:ext cx="2232025" cy="1441450"/>
          </a:xfrm>
          <a:prstGeom prst="leftArrow">
            <a:avLst>
              <a:gd name="adj1" fmla="val 50000"/>
              <a:gd name="adj2" fmla="val 38711"/>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a:t>Motor</a:t>
            </a:r>
            <a:br>
              <a:rPr lang="en-GB" altLang="en-US"/>
            </a:br>
            <a:r>
              <a:rPr lang="en-GB" altLang="en-US"/>
              <a:t>Output</a:t>
            </a:r>
          </a:p>
        </p:txBody>
      </p:sp>
    </p:spTree>
    <p:extLst>
      <p:ext uri="{BB962C8B-B14F-4D97-AF65-F5344CB8AC3E}">
        <p14:creationId xmlns:p14="http://schemas.microsoft.com/office/powerpoint/2010/main" val="884655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GB" altLang="en-US" sz="4000"/>
              <a:t>Recapping from Previous Lectures</a:t>
            </a:r>
          </a:p>
        </p:txBody>
      </p:sp>
      <p:sp>
        <p:nvSpPr>
          <p:cNvPr id="218115" name="Rectangle 3"/>
          <p:cNvSpPr>
            <a:spLocks noGrp="1" noChangeArrowheads="1"/>
          </p:cNvSpPr>
          <p:nvPr>
            <p:ph type="body" idx="1"/>
          </p:nvPr>
        </p:nvSpPr>
        <p:spPr>
          <a:xfrm>
            <a:off x="395288" y="1414463"/>
            <a:ext cx="3097212" cy="4751387"/>
          </a:xfrm>
        </p:spPr>
        <p:txBody>
          <a:bodyPr/>
          <a:lstStyle/>
          <a:p>
            <a:pPr>
              <a:lnSpc>
                <a:spcPct val="80000"/>
              </a:lnSpc>
            </a:pPr>
            <a:r>
              <a:rPr lang="en-GB" altLang="en-US" sz="2400"/>
              <a:t>The central nervous system is composed of many subsystems that are organized in a hierarchical manner.</a:t>
            </a:r>
          </a:p>
          <a:p>
            <a:pPr>
              <a:lnSpc>
                <a:spcPct val="80000"/>
              </a:lnSpc>
            </a:pPr>
            <a:r>
              <a:rPr lang="en-GB" altLang="en-US" sz="2400"/>
              <a:t>Generally, more complex the “sensory input → behaviour mappings” require more involvement of “higher order centres”.</a:t>
            </a:r>
          </a:p>
        </p:txBody>
      </p:sp>
      <p:sp>
        <p:nvSpPr>
          <p:cNvPr id="218117" name="AutoShape 5"/>
          <p:cNvSpPr>
            <a:spLocks noChangeArrowheads="1"/>
          </p:cNvSpPr>
          <p:nvPr/>
        </p:nvSpPr>
        <p:spPr bwMode="auto">
          <a:xfrm>
            <a:off x="5772150" y="5318125"/>
            <a:ext cx="1247775" cy="774700"/>
          </a:xfrm>
          <a:prstGeom prst="flowChartAlternateProcess">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Spinal Cord</a:t>
            </a:r>
          </a:p>
        </p:txBody>
      </p:sp>
      <p:sp>
        <p:nvSpPr>
          <p:cNvPr id="218118" name="AutoShape 6"/>
          <p:cNvSpPr>
            <a:spLocks noChangeArrowheads="1"/>
          </p:cNvSpPr>
          <p:nvPr/>
        </p:nvSpPr>
        <p:spPr bwMode="auto">
          <a:xfrm>
            <a:off x="7248525" y="5200650"/>
            <a:ext cx="1716088" cy="1108075"/>
          </a:xfrm>
          <a:prstGeom prst="leftArrow">
            <a:avLst>
              <a:gd name="adj1" fmla="val 50000"/>
              <a:gd name="adj2" fmla="val 38718"/>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Sensory</a:t>
            </a:r>
          </a:p>
          <a:p>
            <a:pPr algn="ctr"/>
            <a:r>
              <a:rPr lang="en-GB" altLang="en-US" sz="1800"/>
              <a:t>Input</a:t>
            </a:r>
          </a:p>
        </p:txBody>
      </p:sp>
      <p:sp>
        <p:nvSpPr>
          <p:cNvPr id="218119" name="AutoShape 7"/>
          <p:cNvSpPr>
            <a:spLocks noChangeArrowheads="1"/>
          </p:cNvSpPr>
          <p:nvPr/>
        </p:nvSpPr>
        <p:spPr bwMode="auto">
          <a:xfrm>
            <a:off x="3897313" y="5157788"/>
            <a:ext cx="1611312" cy="1108075"/>
          </a:xfrm>
          <a:prstGeom prst="leftArrow">
            <a:avLst>
              <a:gd name="adj1" fmla="val 50000"/>
              <a:gd name="adj2" fmla="val 36354"/>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Motor</a:t>
            </a:r>
            <a:br>
              <a:rPr lang="en-GB" altLang="en-US" sz="1800"/>
            </a:br>
            <a:r>
              <a:rPr lang="en-GB" altLang="en-US" sz="1800"/>
              <a:t>Output</a:t>
            </a:r>
          </a:p>
        </p:txBody>
      </p:sp>
      <p:sp>
        <p:nvSpPr>
          <p:cNvPr id="218120" name="AutoShape 8"/>
          <p:cNvSpPr>
            <a:spLocks noChangeArrowheads="1"/>
          </p:cNvSpPr>
          <p:nvPr/>
        </p:nvSpPr>
        <p:spPr bwMode="auto">
          <a:xfrm>
            <a:off x="5795963" y="4094163"/>
            <a:ext cx="1247775" cy="774700"/>
          </a:xfrm>
          <a:prstGeom prst="flowChartAlternateProcess">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Brainstem</a:t>
            </a:r>
          </a:p>
        </p:txBody>
      </p:sp>
      <p:sp>
        <p:nvSpPr>
          <p:cNvPr id="218121" name="AutoShape 9"/>
          <p:cNvSpPr>
            <a:spLocks noChangeArrowheads="1"/>
          </p:cNvSpPr>
          <p:nvPr/>
        </p:nvSpPr>
        <p:spPr bwMode="auto">
          <a:xfrm>
            <a:off x="7275513" y="3976688"/>
            <a:ext cx="1716087" cy="1108075"/>
          </a:xfrm>
          <a:prstGeom prst="leftArrow">
            <a:avLst>
              <a:gd name="adj1" fmla="val 50000"/>
              <a:gd name="adj2" fmla="val 38718"/>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Sensory</a:t>
            </a:r>
          </a:p>
          <a:p>
            <a:pPr algn="ctr"/>
            <a:r>
              <a:rPr lang="en-GB" altLang="en-US" sz="1800"/>
              <a:t>Input</a:t>
            </a:r>
          </a:p>
        </p:txBody>
      </p:sp>
      <p:sp>
        <p:nvSpPr>
          <p:cNvPr id="218122" name="AutoShape 10"/>
          <p:cNvSpPr>
            <a:spLocks noChangeArrowheads="1"/>
          </p:cNvSpPr>
          <p:nvPr/>
        </p:nvSpPr>
        <p:spPr bwMode="auto">
          <a:xfrm>
            <a:off x="3924300" y="3933825"/>
            <a:ext cx="1611313" cy="1108075"/>
          </a:xfrm>
          <a:prstGeom prst="leftArrow">
            <a:avLst>
              <a:gd name="adj1" fmla="val 50000"/>
              <a:gd name="adj2" fmla="val 36354"/>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Motor</a:t>
            </a:r>
            <a:br>
              <a:rPr lang="en-GB" altLang="en-US" sz="1800"/>
            </a:br>
            <a:r>
              <a:rPr lang="en-GB" altLang="en-US" sz="1800"/>
              <a:t>Output</a:t>
            </a:r>
          </a:p>
        </p:txBody>
      </p:sp>
      <p:sp>
        <p:nvSpPr>
          <p:cNvPr id="218123" name="AutoShape 11"/>
          <p:cNvSpPr>
            <a:spLocks noChangeArrowheads="1"/>
          </p:cNvSpPr>
          <p:nvPr/>
        </p:nvSpPr>
        <p:spPr bwMode="auto">
          <a:xfrm>
            <a:off x="5795963" y="2781300"/>
            <a:ext cx="1247775" cy="774700"/>
          </a:xfrm>
          <a:prstGeom prst="flowChartAlternateProcess">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Midbrain</a:t>
            </a:r>
          </a:p>
        </p:txBody>
      </p:sp>
      <p:sp>
        <p:nvSpPr>
          <p:cNvPr id="218124" name="AutoShape 12"/>
          <p:cNvSpPr>
            <a:spLocks noChangeArrowheads="1"/>
          </p:cNvSpPr>
          <p:nvPr/>
        </p:nvSpPr>
        <p:spPr bwMode="auto">
          <a:xfrm>
            <a:off x="4787900" y="1628775"/>
            <a:ext cx="1247775" cy="774700"/>
          </a:xfrm>
          <a:prstGeom prst="flowChartAlternateProcess">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Cortex</a:t>
            </a:r>
          </a:p>
        </p:txBody>
      </p:sp>
      <p:sp>
        <p:nvSpPr>
          <p:cNvPr id="218125" name="AutoShape 13"/>
          <p:cNvSpPr>
            <a:spLocks noChangeArrowheads="1"/>
          </p:cNvSpPr>
          <p:nvPr/>
        </p:nvSpPr>
        <p:spPr bwMode="auto">
          <a:xfrm>
            <a:off x="6877050" y="1628775"/>
            <a:ext cx="1247775" cy="774700"/>
          </a:xfrm>
          <a:prstGeom prst="flowChartAlternateProcess">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Cerebellum</a:t>
            </a:r>
          </a:p>
        </p:txBody>
      </p:sp>
      <p:sp>
        <p:nvSpPr>
          <p:cNvPr id="218126" name="AutoShape 14"/>
          <p:cNvSpPr>
            <a:spLocks noChangeArrowheads="1"/>
          </p:cNvSpPr>
          <p:nvPr/>
        </p:nvSpPr>
        <p:spPr bwMode="auto">
          <a:xfrm>
            <a:off x="6486525" y="3644900"/>
            <a:ext cx="403225" cy="360363"/>
          </a:xfrm>
          <a:prstGeom prst="upArrow">
            <a:avLst>
              <a:gd name="adj1" fmla="val 50000"/>
              <a:gd name="adj2" fmla="val 25000"/>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18127" name="AutoShape 15"/>
          <p:cNvSpPr>
            <a:spLocks noChangeArrowheads="1"/>
          </p:cNvSpPr>
          <p:nvPr/>
        </p:nvSpPr>
        <p:spPr bwMode="auto">
          <a:xfrm>
            <a:off x="6486525" y="4911725"/>
            <a:ext cx="403225" cy="360363"/>
          </a:xfrm>
          <a:prstGeom prst="upArrow">
            <a:avLst>
              <a:gd name="adj1" fmla="val 50000"/>
              <a:gd name="adj2" fmla="val 25000"/>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18128" name="AutoShape 16"/>
          <p:cNvSpPr>
            <a:spLocks noChangeArrowheads="1"/>
          </p:cNvSpPr>
          <p:nvPr/>
        </p:nvSpPr>
        <p:spPr bwMode="auto">
          <a:xfrm rot="3782525">
            <a:off x="7350919" y="2328069"/>
            <a:ext cx="115888" cy="660400"/>
          </a:xfrm>
          <a:prstGeom prst="upArrow">
            <a:avLst>
              <a:gd name="adj1" fmla="val 50000"/>
              <a:gd name="adj2" fmla="val 142465"/>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18129" name="AutoShape 17"/>
          <p:cNvSpPr>
            <a:spLocks noChangeArrowheads="1"/>
          </p:cNvSpPr>
          <p:nvPr/>
        </p:nvSpPr>
        <p:spPr bwMode="auto">
          <a:xfrm rot="3782525" flipH="1" flipV="1">
            <a:off x="7065963" y="2259012"/>
            <a:ext cx="122238" cy="646113"/>
          </a:xfrm>
          <a:prstGeom prst="upArrow">
            <a:avLst>
              <a:gd name="adj1" fmla="val 50000"/>
              <a:gd name="adj2" fmla="val 132142"/>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18130" name="AutoShape 18"/>
          <p:cNvSpPr>
            <a:spLocks noChangeArrowheads="1"/>
          </p:cNvSpPr>
          <p:nvPr/>
        </p:nvSpPr>
        <p:spPr bwMode="auto">
          <a:xfrm rot="7245125" flipH="1" flipV="1">
            <a:off x="5707856" y="2234407"/>
            <a:ext cx="115887" cy="660400"/>
          </a:xfrm>
          <a:prstGeom prst="upArrow">
            <a:avLst>
              <a:gd name="adj1" fmla="val 50000"/>
              <a:gd name="adj2" fmla="val 142466"/>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18131" name="AutoShape 19"/>
          <p:cNvSpPr>
            <a:spLocks noChangeArrowheads="1"/>
          </p:cNvSpPr>
          <p:nvPr/>
        </p:nvSpPr>
        <p:spPr bwMode="auto">
          <a:xfrm rot="7249571">
            <a:off x="5410200" y="2303463"/>
            <a:ext cx="122238" cy="646112"/>
          </a:xfrm>
          <a:prstGeom prst="upArrow">
            <a:avLst>
              <a:gd name="adj1" fmla="val 50000"/>
              <a:gd name="adj2" fmla="val 132142"/>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18132" name="AutoShape 20"/>
          <p:cNvSpPr>
            <a:spLocks noChangeArrowheads="1"/>
          </p:cNvSpPr>
          <p:nvPr/>
        </p:nvSpPr>
        <p:spPr bwMode="auto">
          <a:xfrm flipV="1">
            <a:off x="5867400" y="3644900"/>
            <a:ext cx="403225" cy="360363"/>
          </a:xfrm>
          <a:prstGeom prst="upArrow">
            <a:avLst>
              <a:gd name="adj1" fmla="val 50000"/>
              <a:gd name="adj2" fmla="val 25000"/>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18133" name="AutoShape 21"/>
          <p:cNvSpPr>
            <a:spLocks noChangeArrowheads="1"/>
          </p:cNvSpPr>
          <p:nvPr/>
        </p:nvSpPr>
        <p:spPr bwMode="auto">
          <a:xfrm flipV="1">
            <a:off x="5867400" y="4911725"/>
            <a:ext cx="403225" cy="360363"/>
          </a:xfrm>
          <a:prstGeom prst="upArrow">
            <a:avLst>
              <a:gd name="adj1" fmla="val 50000"/>
              <a:gd name="adj2" fmla="val 25000"/>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18134" name="AutoShape 22"/>
          <p:cNvSpPr>
            <a:spLocks noChangeArrowheads="1"/>
          </p:cNvSpPr>
          <p:nvPr/>
        </p:nvSpPr>
        <p:spPr bwMode="auto">
          <a:xfrm>
            <a:off x="7308850" y="2708275"/>
            <a:ext cx="1716088" cy="1108075"/>
          </a:xfrm>
          <a:prstGeom prst="leftArrow">
            <a:avLst>
              <a:gd name="adj1" fmla="val 50000"/>
              <a:gd name="adj2" fmla="val 38718"/>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Sensory</a:t>
            </a:r>
          </a:p>
          <a:p>
            <a:pPr algn="ctr"/>
            <a:r>
              <a:rPr lang="en-GB" altLang="en-US" sz="1800"/>
              <a:t>Input</a:t>
            </a:r>
          </a:p>
        </p:txBody>
      </p:sp>
    </p:spTree>
    <p:extLst>
      <p:ext uri="{BB962C8B-B14F-4D97-AF65-F5344CB8AC3E}">
        <p14:creationId xmlns:p14="http://schemas.microsoft.com/office/powerpoint/2010/main" val="789985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467544" y="4688984"/>
            <a:ext cx="8352928" cy="1620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sz="2400">
                <a:solidFill>
                  <a:srgbClr val="545472"/>
                </a:solidFill>
                <a:latin typeface="Times New Roman" panose="02020603050405020304" pitchFamily="18" charset="0"/>
              </a:defRPr>
            </a:lvl1pPr>
            <a:lvl2pPr marL="392113" indent="-196850" defTabSz="414338">
              <a:tabLst>
                <a:tab pos="657225" algn="l"/>
                <a:tab pos="1312863" algn="l"/>
                <a:tab pos="1970088" algn="l"/>
                <a:tab pos="2627313" algn="l"/>
                <a:tab pos="3282950" algn="l"/>
              </a:tabLst>
              <a:defRPr sz="2400">
                <a:solidFill>
                  <a:srgbClr val="545472"/>
                </a:solidFill>
                <a:latin typeface="Times New Roman" panose="02020603050405020304" pitchFamily="18" charset="0"/>
              </a:defRPr>
            </a:lvl2pPr>
            <a:lvl3pPr marL="587375" indent="-195263" defTabSz="414338">
              <a:tabLst>
                <a:tab pos="657225" algn="l"/>
                <a:tab pos="1312863" algn="l"/>
                <a:tab pos="1970088" algn="l"/>
                <a:tab pos="2627313" algn="l"/>
                <a:tab pos="3282950" algn="l"/>
              </a:tabLst>
              <a:defRPr sz="2400">
                <a:solidFill>
                  <a:srgbClr val="545472"/>
                </a:solidFill>
                <a:latin typeface="Times New Roman" panose="02020603050405020304" pitchFamily="18" charset="0"/>
              </a:defRPr>
            </a:lvl3pPr>
            <a:lvl4pPr marL="782638" indent="-195263" defTabSz="414338">
              <a:tabLst>
                <a:tab pos="657225" algn="l"/>
                <a:tab pos="1312863" algn="l"/>
                <a:tab pos="1970088" algn="l"/>
                <a:tab pos="2627313" algn="l"/>
                <a:tab pos="3282950" algn="l"/>
              </a:tabLst>
              <a:defRPr sz="2400">
                <a:solidFill>
                  <a:srgbClr val="545472"/>
                </a:solidFill>
                <a:latin typeface="Times New Roman" panose="02020603050405020304" pitchFamily="18" charset="0"/>
              </a:defRPr>
            </a:lvl4pPr>
            <a:lvl5pPr marL="979488" indent="-196850" defTabSz="414338">
              <a:tabLst>
                <a:tab pos="657225" algn="l"/>
                <a:tab pos="1312863" algn="l"/>
                <a:tab pos="1970088" algn="l"/>
                <a:tab pos="2627313" algn="l"/>
                <a:tab pos="3282950" algn="l"/>
              </a:tabLst>
              <a:defRPr sz="2400">
                <a:solidFill>
                  <a:srgbClr val="545472"/>
                </a:solidFill>
                <a:latin typeface="Times New Roman" panose="02020603050405020304" pitchFamily="18" charset="0"/>
              </a:defRPr>
            </a:lvl5pPr>
            <a:lvl6pPr marL="1436688" indent="-196850" defTabSz="414338" fontAlgn="base">
              <a:spcBef>
                <a:spcPct val="0"/>
              </a:spcBef>
              <a:spcAft>
                <a:spcPct val="0"/>
              </a:spcAft>
              <a:buClr>
                <a:srgbClr val="000000"/>
              </a:buClr>
              <a:buSzPct val="100000"/>
              <a:buFont typeface="Times New Roman" panose="02020603050405020304" pitchFamily="18" charset="0"/>
              <a:tabLst>
                <a:tab pos="657225" algn="l"/>
                <a:tab pos="1312863" algn="l"/>
                <a:tab pos="1970088" algn="l"/>
                <a:tab pos="2627313" algn="l"/>
                <a:tab pos="3282950" algn="l"/>
              </a:tabLst>
              <a:defRPr sz="2400">
                <a:solidFill>
                  <a:srgbClr val="545472"/>
                </a:solidFill>
                <a:latin typeface="Times New Roman" panose="02020603050405020304" pitchFamily="18" charset="0"/>
              </a:defRPr>
            </a:lvl6pPr>
            <a:lvl7pPr marL="1893888" indent="-196850" defTabSz="414338" fontAlgn="base">
              <a:spcBef>
                <a:spcPct val="0"/>
              </a:spcBef>
              <a:spcAft>
                <a:spcPct val="0"/>
              </a:spcAft>
              <a:buClr>
                <a:srgbClr val="000000"/>
              </a:buClr>
              <a:buSzPct val="100000"/>
              <a:buFont typeface="Times New Roman" panose="02020603050405020304" pitchFamily="18" charset="0"/>
              <a:tabLst>
                <a:tab pos="657225" algn="l"/>
                <a:tab pos="1312863" algn="l"/>
                <a:tab pos="1970088" algn="l"/>
                <a:tab pos="2627313" algn="l"/>
                <a:tab pos="3282950" algn="l"/>
              </a:tabLst>
              <a:defRPr sz="2400">
                <a:solidFill>
                  <a:srgbClr val="545472"/>
                </a:solidFill>
                <a:latin typeface="Times New Roman" panose="02020603050405020304" pitchFamily="18" charset="0"/>
              </a:defRPr>
            </a:lvl7pPr>
            <a:lvl8pPr marL="2351088" indent="-196850" defTabSz="414338" fontAlgn="base">
              <a:spcBef>
                <a:spcPct val="0"/>
              </a:spcBef>
              <a:spcAft>
                <a:spcPct val="0"/>
              </a:spcAft>
              <a:buClr>
                <a:srgbClr val="000000"/>
              </a:buClr>
              <a:buSzPct val="100000"/>
              <a:buFont typeface="Times New Roman" panose="02020603050405020304" pitchFamily="18" charset="0"/>
              <a:tabLst>
                <a:tab pos="657225" algn="l"/>
                <a:tab pos="1312863" algn="l"/>
                <a:tab pos="1970088" algn="l"/>
                <a:tab pos="2627313" algn="l"/>
                <a:tab pos="3282950" algn="l"/>
              </a:tabLst>
              <a:defRPr sz="2400">
                <a:solidFill>
                  <a:srgbClr val="545472"/>
                </a:solidFill>
                <a:latin typeface="Times New Roman" panose="02020603050405020304" pitchFamily="18" charset="0"/>
              </a:defRPr>
            </a:lvl8pPr>
            <a:lvl9pPr marL="2808288" indent="-196850" defTabSz="414338" fontAlgn="base">
              <a:spcBef>
                <a:spcPct val="0"/>
              </a:spcBef>
              <a:spcAft>
                <a:spcPct val="0"/>
              </a:spcAft>
              <a:buClr>
                <a:srgbClr val="000000"/>
              </a:buClr>
              <a:buSzPct val="100000"/>
              <a:buFont typeface="Times New Roman" panose="02020603050405020304" pitchFamily="18" charset="0"/>
              <a:tabLst>
                <a:tab pos="657225" algn="l"/>
                <a:tab pos="1312863" algn="l"/>
                <a:tab pos="1970088" algn="l"/>
                <a:tab pos="2627313" algn="l"/>
                <a:tab pos="3282950" algn="l"/>
              </a:tabLst>
              <a:defRPr sz="2400">
                <a:solidFill>
                  <a:srgbClr val="545472"/>
                </a:solidFill>
                <a:latin typeface="Times New Roman" panose="02020603050405020304" pitchFamily="18" charset="0"/>
              </a:defRPr>
            </a:lvl9pPr>
          </a:lstStyle>
          <a:p>
            <a:pPr hangingPunct="0">
              <a:lnSpc>
                <a:spcPct val="93000"/>
              </a:lnSpc>
              <a:buSzPct val="45000"/>
              <a:buFont typeface="Wingdings" panose="05000000000000000000" pitchFamily="2" charset="2"/>
              <a:buNone/>
            </a:pPr>
            <a:r>
              <a:rPr lang="en-GB" altLang="en-US" sz="1800" b="1" dirty="0">
                <a:solidFill>
                  <a:srgbClr val="000000"/>
                </a:solidFill>
                <a:latin typeface="Arial" panose="020B0604020202020204" pitchFamily="34" charset="0"/>
              </a:rPr>
              <a:t>D J Freedman et al (2001)Figure 3B:</a:t>
            </a:r>
          </a:p>
          <a:p>
            <a:pPr hangingPunct="0">
              <a:lnSpc>
                <a:spcPct val="93000"/>
              </a:lnSpc>
              <a:buSzPct val="45000"/>
            </a:pPr>
            <a:r>
              <a:rPr lang="en-GB" altLang="en-US" sz="1800" dirty="0">
                <a:latin typeface="Arial" panose="020B0604020202020204" pitchFamily="34" charset="0"/>
              </a:rPr>
              <a:t>The average activity of a single neuron in response to stimuli at the six morph blends. The vertical lines correspond (from left to right) to sample onset, offset, and test stimulus onset. The inset shows the neuron's delay activity in response to stimuli along each of the nine between-class morph lines. The prototypes (C1, C2, C3, D1, D2, and D3) are represented in the outermost columns; each appears in three morph lines. A </a:t>
            </a:r>
            <a:r>
              <a:rPr lang="en-GB" altLang="en-US" sz="1800" dirty="0" err="1">
                <a:latin typeface="Arial" panose="020B0604020202020204" pitchFamily="34" charset="0"/>
              </a:rPr>
              <a:t>color</a:t>
            </a:r>
            <a:r>
              <a:rPr lang="en-GB" altLang="en-US" sz="1800" dirty="0">
                <a:latin typeface="Arial" panose="020B0604020202020204" pitchFamily="34" charset="0"/>
              </a:rPr>
              <a:t> scale indicates the activity level.</a:t>
            </a:r>
          </a:p>
          <a:p>
            <a:pPr hangingPunct="0">
              <a:lnSpc>
                <a:spcPct val="93000"/>
              </a:lnSpc>
              <a:buSzPct val="45000"/>
              <a:buFont typeface="Wingdings" panose="05000000000000000000" pitchFamily="2" charset="2"/>
              <a:buNone/>
            </a:pPr>
            <a:endParaRPr lang="en-GB" altLang="en-US" sz="1400" b="1" dirty="0">
              <a:solidFill>
                <a:srgbClr val="000000"/>
              </a:solidFill>
              <a:latin typeface="Arial" panose="020B0604020202020204" pitchFamily="34" charset="0"/>
            </a:endParaRPr>
          </a:p>
        </p:txBody>
      </p:sp>
      <p:pic>
        <p:nvPicPr>
          <p:cNvPr id="173063" name="Picture 7"/>
          <p:cNvPicPr>
            <a:picLocks noChangeAspect="1" noChangeArrowheads="1"/>
          </p:cNvPicPr>
          <p:nvPr/>
        </p:nvPicPr>
        <p:blipFill>
          <a:blip r:embed="rId3">
            <a:extLst>
              <a:ext uri="{28A0092B-C50C-407E-A947-70E740481C1C}">
                <a14:useLocalDpi xmlns:a14="http://schemas.microsoft.com/office/drawing/2010/main" val="0"/>
              </a:ext>
            </a:extLst>
          </a:blip>
          <a:srcRect t="32475"/>
          <a:stretch>
            <a:fillRect/>
          </a:stretch>
        </p:blipFill>
        <p:spPr bwMode="auto">
          <a:xfrm>
            <a:off x="3491880" y="306620"/>
            <a:ext cx="4680694" cy="36087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GB" altLang="en-US" sz="4000"/>
              <a:t>Recapping from Previous Lectures</a:t>
            </a:r>
          </a:p>
        </p:txBody>
      </p:sp>
      <p:sp>
        <p:nvSpPr>
          <p:cNvPr id="219139" name="Rectangle 3"/>
          <p:cNvSpPr>
            <a:spLocks noGrp="1" noChangeArrowheads="1"/>
          </p:cNvSpPr>
          <p:nvPr>
            <p:ph type="body" idx="1"/>
          </p:nvPr>
        </p:nvSpPr>
        <p:spPr>
          <a:xfrm>
            <a:off x="179388" y="1700213"/>
            <a:ext cx="4464050" cy="4968875"/>
          </a:xfrm>
        </p:spPr>
        <p:txBody>
          <a:bodyPr/>
          <a:lstStyle/>
          <a:p>
            <a:pPr>
              <a:lnSpc>
                <a:spcPct val="80000"/>
              </a:lnSpc>
            </a:pPr>
            <a:r>
              <a:rPr lang="en-GB" altLang="en-US" sz="2200"/>
              <a:t>Synaptic connections along the neural pathways can perform computations by summation of excitatory and inhibitory inputs and divergent and convergent connection patterns. </a:t>
            </a:r>
          </a:p>
          <a:p>
            <a:pPr>
              <a:lnSpc>
                <a:spcPct val="80000"/>
              </a:lnSpc>
            </a:pPr>
            <a:r>
              <a:rPr lang="en-GB" altLang="en-US" sz="2200"/>
              <a:t>Many synapses are modifiable, allowing connection patterns, (and hence the function of neurons) to be shaped by experience. </a:t>
            </a:r>
          </a:p>
          <a:p>
            <a:pPr>
              <a:lnSpc>
                <a:spcPct val="80000"/>
              </a:lnSpc>
            </a:pPr>
            <a:r>
              <a:rPr lang="en-GB" altLang="en-US" sz="2200"/>
              <a:t>Examples we considered included early visual development, reinforcement learning and episodic memory formation.</a:t>
            </a:r>
          </a:p>
        </p:txBody>
      </p:sp>
      <p:pic>
        <p:nvPicPr>
          <p:cNvPr id="219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628775"/>
            <a:ext cx="3816350"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292600"/>
            <a:ext cx="2951162" cy="20542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032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468313" y="260350"/>
            <a:ext cx="6480175" cy="922338"/>
          </a:xfrm>
        </p:spPr>
        <p:txBody>
          <a:bodyPr/>
          <a:lstStyle/>
          <a:p>
            <a:r>
              <a:rPr lang="en-GB" altLang="en-US" sz="3200" dirty="0"/>
              <a:t>Recapping from Previous Lectures</a:t>
            </a:r>
          </a:p>
        </p:txBody>
      </p:sp>
      <p:sp>
        <p:nvSpPr>
          <p:cNvPr id="220163" name="Rectangle 3"/>
          <p:cNvSpPr>
            <a:spLocks noGrp="1" noChangeArrowheads="1"/>
          </p:cNvSpPr>
          <p:nvPr>
            <p:ph type="body" idx="1"/>
          </p:nvPr>
        </p:nvSpPr>
        <p:spPr>
          <a:xfrm>
            <a:off x="468313" y="1124744"/>
            <a:ext cx="4464050" cy="5399088"/>
          </a:xfrm>
        </p:spPr>
        <p:txBody>
          <a:bodyPr/>
          <a:lstStyle/>
          <a:p>
            <a:pPr>
              <a:lnSpc>
                <a:spcPct val="80000"/>
              </a:lnSpc>
            </a:pPr>
            <a:r>
              <a:rPr lang="en-GB" altLang="en-US" sz="2300" dirty="0"/>
              <a:t>Neurons in many parts of the central nervous system are highly spontaneously active, and are parts of networks that are wired up “recurrently” (i.e. in loops). </a:t>
            </a:r>
          </a:p>
          <a:p>
            <a:pPr>
              <a:lnSpc>
                <a:spcPct val="80000"/>
              </a:lnSpc>
            </a:pPr>
            <a:r>
              <a:rPr lang="en-GB" altLang="en-US" sz="2300" dirty="0"/>
              <a:t>In other words, nerve impulses could in principle come about for apparently no good reason at all, keep going round and around endlessly through countless parallel loops, and may trigger spontaneous (pointless?!) action.</a:t>
            </a:r>
          </a:p>
          <a:p>
            <a:pPr>
              <a:lnSpc>
                <a:spcPct val="80000"/>
              </a:lnSpc>
            </a:pPr>
            <a:r>
              <a:rPr lang="en-GB" altLang="en-US" sz="2300" dirty="0"/>
              <a:t>Remember the </a:t>
            </a:r>
            <a:r>
              <a:rPr lang="en-GB" altLang="en-US" sz="2300" dirty="0" err="1"/>
              <a:t>dyskinetic</a:t>
            </a:r>
            <a:r>
              <a:rPr lang="en-GB" altLang="en-US" sz="2300" dirty="0"/>
              <a:t> patient we saw in an earlier lecture? Or the spinal pattern generators?</a:t>
            </a:r>
          </a:p>
        </p:txBody>
      </p:sp>
      <p:grpSp>
        <p:nvGrpSpPr>
          <p:cNvPr id="220168" name="Group 8"/>
          <p:cNvGrpSpPr>
            <a:grpSpLocks/>
          </p:cNvGrpSpPr>
          <p:nvPr/>
        </p:nvGrpSpPr>
        <p:grpSpPr bwMode="auto">
          <a:xfrm>
            <a:off x="5364163" y="549275"/>
            <a:ext cx="3457575" cy="2016125"/>
            <a:chOff x="3424" y="890"/>
            <a:chExt cx="2178" cy="1270"/>
          </a:xfrm>
        </p:grpSpPr>
        <p:sp>
          <p:nvSpPr>
            <p:cNvPr id="220164" name="Oval 4"/>
            <p:cNvSpPr>
              <a:spLocks noChangeArrowheads="1"/>
            </p:cNvSpPr>
            <p:nvPr/>
          </p:nvSpPr>
          <p:spPr bwMode="auto">
            <a:xfrm>
              <a:off x="4603" y="1389"/>
              <a:ext cx="772" cy="7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000"/>
                <a:t>CNS</a:t>
              </a:r>
            </a:p>
          </p:txBody>
        </p:sp>
        <p:sp>
          <p:nvSpPr>
            <p:cNvPr id="220165" name="AutoShape 5"/>
            <p:cNvSpPr>
              <a:spLocks noChangeArrowheads="1"/>
            </p:cNvSpPr>
            <p:nvPr/>
          </p:nvSpPr>
          <p:spPr bwMode="auto">
            <a:xfrm>
              <a:off x="3424" y="1434"/>
              <a:ext cx="1088" cy="726"/>
            </a:xfrm>
            <a:prstGeom prst="leftArrow">
              <a:avLst>
                <a:gd name="adj1" fmla="val 50000"/>
                <a:gd name="adj2" fmla="val 37466"/>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000"/>
                <a:t>Motor</a:t>
              </a:r>
              <a:br>
                <a:rPr lang="en-GB" altLang="en-US" sz="2000"/>
              </a:br>
              <a:r>
                <a:rPr lang="en-GB" altLang="en-US" sz="2000"/>
                <a:t>Output</a:t>
              </a:r>
            </a:p>
          </p:txBody>
        </p:sp>
        <p:sp>
          <p:nvSpPr>
            <p:cNvPr id="220166" name="AutoShape 6"/>
            <p:cNvSpPr>
              <a:spLocks noChangeArrowheads="1"/>
            </p:cNvSpPr>
            <p:nvPr/>
          </p:nvSpPr>
          <p:spPr bwMode="auto">
            <a:xfrm>
              <a:off x="4967" y="890"/>
              <a:ext cx="635" cy="771"/>
            </a:xfrm>
            <a:custGeom>
              <a:avLst/>
              <a:gdLst>
                <a:gd name="G0" fmla="+- 2981059 0 0"/>
                <a:gd name="G1" fmla="+- -11796480 0 0"/>
                <a:gd name="G2" fmla="+- 2981059 0 -11796480"/>
                <a:gd name="G3" fmla="+- 10800 0 0"/>
                <a:gd name="G4" fmla="+- 0 0 2981059"/>
                <a:gd name="T0" fmla="*/ 360 256 1"/>
                <a:gd name="T1" fmla="*/ 0 256 1"/>
                <a:gd name="G5" fmla="+- G2 T0 T1"/>
                <a:gd name="G6" fmla="?: G2 G2 G5"/>
                <a:gd name="G7" fmla="+- 0 0 G6"/>
                <a:gd name="G8" fmla="+- 6816 0 0"/>
                <a:gd name="G9" fmla="+- 0 0 -11796480"/>
                <a:gd name="G10" fmla="+- 6816 0 2700"/>
                <a:gd name="G11" fmla="cos G10 2981059"/>
                <a:gd name="G12" fmla="sin G10 2981059"/>
                <a:gd name="G13" fmla="cos 13500 2981059"/>
                <a:gd name="G14" fmla="sin 13500 2981059"/>
                <a:gd name="G15" fmla="+- G11 10800 0"/>
                <a:gd name="G16" fmla="+- G12 10800 0"/>
                <a:gd name="G17" fmla="+- G13 10800 0"/>
                <a:gd name="G18" fmla="+- G14 10800 0"/>
                <a:gd name="G19" fmla="*/ 6816 1 2"/>
                <a:gd name="G20" fmla="+- G19 5400 0"/>
                <a:gd name="G21" fmla="cos G20 2981059"/>
                <a:gd name="G22" fmla="sin G20 2981059"/>
                <a:gd name="G23" fmla="+- G21 10800 0"/>
                <a:gd name="G24" fmla="+- G12 G23 G22"/>
                <a:gd name="G25" fmla="+- G22 G23 G11"/>
                <a:gd name="G26" fmla="cos 10800 2981059"/>
                <a:gd name="G27" fmla="sin 10800 2981059"/>
                <a:gd name="G28" fmla="cos 6816 2981059"/>
                <a:gd name="G29" fmla="sin 6816 2981059"/>
                <a:gd name="G30" fmla="+- G26 10800 0"/>
                <a:gd name="G31" fmla="+- G27 10800 0"/>
                <a:gd name="G32" fmla="+- G28 10800 0"/>
                <a:gd name="G33" fmla="+- G29 10800 0"/>
                <a:gd name="G34" fmla="+- G19 5400 0"/>
                <a:gd name="G35" fmla="cos G34 -11796480"/>
                <a:gd name="G36" fmla="sin G34 -11796480"/>
                <a:gd name="G37" fmla="+/ -11796480 2981059 2"/>
                <a:gd name="T2" fmla="*/ 180 256 1"/>
                <a:gd name="T3" fmla="*/ 0 256 1"/>
                <a:gd name="G38" fmla="+- G37 T2 T3"/>
                <a:gd name="G39" fmla="?: G2 G37 G38"/>
                <a:gd name="G40" fmla="cos 10800 G39"/>
                <a:gd name="G41" fmla="sin 10800 G39"/>
                <a:gd name="G42" fmla="cos 6816 G39"/>
                <a:gd name="G43" fmla="sin 6816 G39"/>
                <a:gd name="G44" fmla="+- G40 10800 0"/>
                <a:gd name="G45" fmla="+- G41 10800 0"/>
                <a:gd name="G46" fmla="+- G42 10800 0"/>
                <a:gd name="G47" fmla="+- G43 10800 0"/>
                <a:gd name="G48" fmla="+- G35 10800 0"/>
                <a:gd name="G49" fmla="+- G36 10800 0"/>
                <a:gd name="T4" fmla="*/ 14975 w 21600"/>
                <a:gd name="T5" fmla="*/ 839 h 21600"/>
                <a:gd name="T6" fmla="*/ 1992 w 21600"/>
                <a:gd name="T7" fmla="*/ 10799 h 21600"/>
                <a:gd name="T8" fmla="*/ 13435 w 21600"/>
                <a:gd name="T9" fmla="*/ 4513 h 21600"/>
                <a:gd name="T10" fmla="*/ 20264 w 21600"/>
                <a:gd name="T11" fmla="*/ 20426 h 21600"/>
                <a:gd name="T12" fmla="*/ 13629 w 21600"/>
                <a:gd name="T13" fmla="*/ 20369 h 21600"/>
                <a:gd name="T14" fmla="*/ 13685 w 21600"/>
                <a:gd name="T15" fmla="*/ 1373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578" y="15660"/>
                  </a:moveTo>
                  <a:cubicBezTo>
                    <a:pt x="16881" y="14379"/>
                    <a:pt x="17616" y="12627"/>
                    <a:pt x="17616" y="10800"/>
                  </a:cubicBezTo>
                  <a:cubicBezTo>
                    <a:pt x="17616" y="7035"/>
                    <a:pt x="14564" y="3984"/>
                    <a:pt x="10800" y="3984"/>
                  </a:cubicBezTo>
                  <a:cubicBezTo>
                    <a:pt x="7035" y="3984"/>
                    <a:pt x="3984" y="7035"/>
                    <a:pt x="3984" y="10800"/>
                  </a:cubicBezTo>
                  <a:lnTo>
                    <a:pt x="0" y="10799"/>
                  </a:lnTo>
                  <a:cubicBezTo>
                    <a:pt x="0" y="4835"/>
                    <a:pt x="4835" y="0"/>
                    <a:pt x="10800" y="0"/>
                  </a:cubicBezTo>
                  <a:cubicBezTo>
                    <a:pt x="16764" y="0"/>
                    <a:pt x="21600" y="4835"/>
                    <a:pt x="21600" y="10800"/>
                  </a:cubicBezTo>
                  <a:cubicBezTo>
                    <a:pt x="21600" y="13696"/>
                    <a:pt x="20436" y="16471"/>
                    <a:pt x="18371" y="18501"/>
                  </a:cubicBezTo>
                  <a:lnTo>
                    <a:pt x="20264" y="20426"/>
                  </a:lnTo>
                  <a:lnTo>
                    <a:pt x="13629" y="20369"/>
                  </a:lnTo>
                  <a:lnTo>
                    <a:pt x="13685" y="13735"/>
                  </a:lnTo>
                  <a:lnTo>
                    <a:pt x="15578" y="15660"/>
                  </a:lnTo>
                  <a:close/>
                </a:path>
              </a:pathLst>
            </a:cu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2201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4832350"/>
            <a:ext cx="3313113" cy="20256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16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63" y="2781300"/>
            <a:ext cx="1719262" cy="1871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012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68313" y="260350"/>
            <a:ext cx="6480175" cy="922338"/>
          </a:xfrm>
        </p:spPr>
        <p:txBody>
          <a:bodyPr/>
          <a:lstStyle/>
          <a:p>
            <a:r>
              <a:rPr lang="en-GB" altLang="en-US" sz="2800"/>
              <a:t>Recapping from Previous Lectures</a:t>
            </a:r>
          </a:p>
        </p:txBody>
      </p:sp>
      <p:sp>
        <p:nvSpPr>
          <p:cNvPr id="257027" name="Rectangle 3"/>
          <p:cNvSpPr>
            <a:spLocks noGrp="1" noChangeArrowheads="1"/>
          </p:cNvSpPr>
          <p:nvPr>
            <p:ph type="body" idx="1"/>
          </p:nvPr>
        </p:nvSpPr>
        <p:spPr>
          <a:xfrm>
            <a:off x="468313" y="1270000"/>
            <a:ext cx="7704137" cy="5399088"/>
          </a:xfrm>
        </p:spPr>
        <p:txBody>
          <a:bodyPr/>
          <a:lstStyle/>
          <a:p>
            <a:pPr>
              <a:lnSpc>
                <a:spcPct val="80000"/>
              </a:lnSpc>
            </a:pPr>
            <a:r>
              <a:rPr lang="en-GB" altLang="en-US" sz="2300" dirty="0"/>
              <a:t>The “loops” through the brain provide key short- and long term memory functions, and are subject to regulation by “neuromodulator” (dopamine, noradrenaline …) and hormonal (leptin, ghrelin, oxytocin,…) systems. In this manner they link experience and emotional and physiological states into our action patterns. </a:t>
            </a:r>
          </a:p>
        </p:txBody>
      </p:sp>
      <p:sp>
        <p:nvSpPr>
          <p:cNvPr id="257029" name="Oval 5"/>
          <p:cNvSpPr>
            <a:spLocks noChangeArrowheads="1"/>
          </p:cNvSpPr>
          <p:nvPr/>
        </p:nvSpPr>
        <p:spPr bwMode="auto">
          <a:xfrm>
            <a:off x="3419475" y="4624388"/>
            <a:ext cx="1225550" cy="120967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000"/>
              <a:t>CNS</a:t>
            </a:r>
          </a:p>
        </p:txBody>
      </p:sp>
      <p:sp>
        <p:nvSpPr>
          <p:cNvPr id="257030" name="AutoShape 6"/>
          <p:cNvSpPr>
            <a:spLocks noChangeArrowheads="1"/>
          </p:cNvSpPr>
          <p:nvPr/>
        </p:nvSpPr>
        <p:spPr bwMode="auto">
          <a:xfrm>
            <a:off x="1547813" y="4695825"/>
            <a:ext cx="1727200" cy="1152525"/>
          </a:xfrm>
          <a:prstGeom prst="leftArrow">
            <a:avLst>
              <a:gd name="adj1" fmla="val 50000"/>
              <a:gd name="adj2" fmla="val 37466"/>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000"/>
              <a:t>Motor</a:t>
            </a:r>
            <a:br>
              <a:rPr lang="en-GB" altLang="en-US" sz="2000"/>
            </a:br>
            <a:r>
              <a:rPr lang="en-GB" altLang="en-US" sz="2000"/>
              <a:t>Output</a:t>
            </a:r>
          </a:p>
        </p:txBody>
      </p:sp>
      <p:sp>
        <p:nvSpPr>
          <p:cNvPr id="257031" name="AutoShape 7"/>
          <p:cNvSpPr>
            <a:spLocks noChangeArrowheads="1"/>
          </p:cNvSpPr>
          <p:nvPr/>
        </p:nvSpPr>
        <p:spPr bwMode="auto">
          <a:xfrm>
            <a:off x="3563938" y="3530600"/>
            <a:ext cx="1801812" cy="1482725"/>
          </a:xfrm>
          <a:custGeom>
            <a:avLst/>
            <a:gdLst>
              <a:gd name="G0" fmla="+- 2981059 0 0"/>
              <a:gd name="G1" fmla="+- -11796480 0 0"/>
              <a:gd name="G2" fmla="+- 2981059 0 -11796480"/>
              <a:gd name="G3" fmla="+- 10800 0 0"/>
              <a:gd name="G4" fmla="+- 0 0 2981059"/>
              <a:gd name="T0" fmla="*/ 360 256 1"/>
              <a:gd name="T1" fmla="*/ 0 256 1"/>
              <a:gd name="G5" fmla="+- G2 T0 T1"/>
              <a:gd name="G6" fmla="?: G2 G2 G5"/>
              <a:gd name="G7" fmla="+- 0 0 G6"/>
              <a:gd name="G8" fmla="+- 6816 0 0"/>
              <a:gd name="G9" fmla="+- 0 0 -11796480"/>
              <a:gd name="G10" fmla="+- 6816 0 2700"/>
              <a:gd name="G11" fmla="cos G10 2981059"/>
              <a:gd name="G12" fmla="sin G10 2981059"/>
              <a:gd name="G13" fmla="cos 13500 2981059"/>
              <a:gd name="G14" fmla="sin 13500 2981059"/>
              <a:gd name="G15" fmla="+- G11 10800 0"/>
              <a:gd name="G16" fmla="+- G12 10800 0"/>
              <a:gd name="G17" fmla="+- G13 10800 0"/>
              <a:gd name="G18" fmla="+- G14 10800 0"/>
              <a:gd name="G19" fmla="*/ 6816 1 2"/>
              <a:gd name="G20" fmla="+- G19 5400 0"/>
              <a:gd name="G21" fmla="cos G20 2981059"/>
              <a:gd name="G22" fmla="sin G20 2981059"/>
              <a:gd name="G23" fmla="+- G21 10800 0"/>
              <a:gd name="G24" fmla="+- G12 G23 G22"/>
              <a:gd name="G25" fmla="+- G22 G23 G11"/>
              <a:gd name="G26" fmla="cos 10800 2981059"/>
              <a:gd name="G27" fmla="sin 10800 2981059"/>
              <a:gd name="G28" fmla="cos 6816 2981059"/>
              <a:gd name="G29" fmla="sin 6816 2981059"/>
              <a:gd name="G30" fmla="+- G26 10800 0"/>
              <a:gd name="G31" fmla="+- G27 10800 0"/>
              <a:gd name="G32" fmla="+- G28 10800 0"/>
              <a:gd name="G33" fmla="+- G29 10800 0"/>
              <a:gd name="G34" fmla="+- G19 5400 0"/>
              <a:gd name="G35" fmla="cos G34 -11796480"/>
              <a:gd name="G36" fmla="sin G34 -11796480"/>
              <a:gd name="G37" fmla="+/ -11796480 2981059 2"/>
              <a:gd name="T2" fmla="*/ 180 256 1"/>
              <a:gd name="T3" fmla="*/ 0 256 1"/>
              <a:gd name="G38" fmla="+- G37 T2 T3"/>
              <a:gd name="G39" fmla="?: G2 G37 G38"/>
              <a:gd name="G40" fmla="cos 10800 G39"/>
              <a:gd name="G41" fmla="sin 10800 G39"/>
              <a:gd name="G42" fmla="cos 6816 G39"/>
              <a:gd name="G43" fmla="sin 6816 G39"/>
              <a:gd name="G44" fmla="+- G40 10800 0"/>
              <a:gd name="G45" fmla="+- G41 10800 0"/>
              <a:gd name="G46" fmla="+- G42 10800 0"/>
              <a:gd name="G47" fmla="+- G43 10800 0"/>
              <a:gd name="G48" fmla="+- G35 10800 0"/>
              <a:gd name="G49" fmla="+- G36 10800 0"/>
              <a:gd name="T4" fmla="*/ 14975 w 21600"/>
              <a:gd name="T5" fmla="*/ 839 h 21600"/>
              <a:gd name="T6" fmla="*/ 1992 w 21600"/>
              <a:gd name="T7" fmla="*/ 10799 h 21600"/>
              <a:gd name="T8" fmla="*/ 13435 w 21600"/>
              <a:gd name="T9" fmla="*/ 4513 h 21600"/>
              <a:gd name="T10" fmla="*/ 20264 w 21600"/>
              <a:gd name="T11" fmla="*/ 20426 h 21600"/>
              <a:gd name="T12" fmla="*/ 13629 w 21600"/>
              <a:gd name="T13" fmla="*/ 20369 h 21600"/>
              <a:gd name="T14" fmla="*/ 13685 w 21600"/>
              <a:gd name="T15" fmla="*/ 1373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578" y="15660"/>
                </a:moveTo>
                <a:cubicBezTo>
                  <a:pt x="16881" y="14379"/>
                  <a:pt x="17616" y="12627"/>
                  <a:pt x="17616" y="10800"/>
                </a:cubicBezTo>
                <a:cubicBezTo>
                  <a:pt x="17616" y="7035"/>
                  <a:pt x="14564" y="3984"/>
                  <a:pt x="10800" y="3984"/>
                </a:cubicBezTo>
                <a:cubicBezTo>
                  <a:pt x="7035" y="3984"/>
                  <a:pt x="3984" y="7035"/>
                  <a:pt x="3984" y="10800"/>
                </a:cubicBezTo>
                <a:lnTo>
                  <a:pt x="0" y="10799"/>
                </a:lnTo>
                <a:cubicBezTo>
                  <a:pt x="0" y="4835"/>
                  <a:pt x="4835" y="0"/>
                  <a:pt x="10800" y="0"/>
                </a:cubicBezTo>
                <a:cubicBezTo>
                  <a:pt x="16764" y="0"/>
                  <a:pt x="21600" y="4835"/>
                  <a:pt x="21600" y="10800"/>
                </a:cubicBezTo>
                <a:cubicBezTo>
                  <a:pt x="21600" y="13696"/>
                  <a:pt x="20436" y="16471"/>
                  <a:pt x="18371" y="18501"/>
                </a:cubicBezTo>
                <a:lnTo>
                  <a:pt x="20264" y="20426"/>
                </a:lnTo>
                <a:lnTo>
                  <a:pt x="13629" y="20369"/>
                </a:lnTo>
                <a:lnTo>
                  <a:pt x="13685" y="13735"/>
                </a:lnTo>
                <a:lnTo>
                  <a:pt x="15578" y="15660"/>
                </a:lnTo>
                <a:close/>
              </a:path>
            </a:pathLst>
          </a:cu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7034" name="AutoShape 10"/>
          <p:cNvSpPr>
            <a:spLocks noChangeArrowheads="1"/>
          </p:cNvSpPr>
          <p:nvPr/>
        </p:nvSpPr>
        <p:spPr bwMode="auto">
          <a:xfrm>
            <a:off x="4859338" y="4911725"/>
            <a:ext cx="1828800" cy="1038225"/>
          </a:xfrm>
          <a:prstGeom prst="leftArrow">
            <a:avLst>
              <a:gd name="adj1" fmla="val 50000"/>
              <a:gd name="adj2" fmla="val 44037"/>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000"/>
              <a:t>Sensory</a:t>
            </a:r>
          </a:p>
          <a:p>
            <a:pPr algn="ctr"/>
            <a:r>
              <a:rPr lang="en-GB" altLang="en-US" sz="2000"/>
              <a:t>Input</a:t>
            </a:r>
          </a:p>
        </p:txBody>
      </p:sp>
      <p:sp>
        <p:nvSpPr>
          <p:cNvPr id="257035" name="AutoShape 11"/>
          <p:cNvSpPr>
            <a:spLocks noChangeArrowheads="1"/>
          </p:cNvSpPr>
          <p:nvPr/>
        </p:nvSpPr>
        <p:spPr bwMode="auto">
          <a:xfrm>
            <a:off x="5508625" y="3716338"/>
            <a:ext cx="1873250" cy="1008062"/>
          </a:xfrm>
          <a:prstGeom prst="leftArrow">
            <a:avLst>
              <a:gd name="adj1" fmla="val 50000"/>
              <a:gd name="adj2" fmla="val 46457"/>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000"/>
              <a:t>Internal State</a:t>
            </a:r>
          </a:p>
        </p:txBody>
      </p:sp>
      <p:sp>
        <p:nvSpPr>
          <p:cNvPr id="257036" name="Text Box 12"/>
          <p:cNvSpPr txBox="1">
            <a:spLocks noChangeArrowheads="1"/>
          </p:cNvSpPr>
          <p:nvPr/>
        </p:nvSpPr>
        <p:spPr bwMode="auto">
          <a:xfrm>
            <a:off x="3779838" y="4005263"/>
            <a:ext cx="1282700" cy="3968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a:solidFill>
                  <a:schemeClr val="tx1"/>
                </a:solidFill>
              </a:rPr>
              <a:t>“Memory”</a:t>
            </a:r>
          </a:p>
        </p:txBody>
      </p:sp>
    </p:spTree>
    <p:extLst>
      <p:ext uri="{BB962C8B-B14F-4D97-AF65-F5344CB8AC3E}">
        <p14:creationId xmlns:p14="http://schemas.microsoft.com/office/powerpoint/2010/main" val="1552115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GB" altLang="en-US" sz="4000"/>
              <a:t>Split-brain Patients and the Conundrum of the Single “Me”</a:t>
            </a:r>
          </a:p>
        </p:txBody>
      </p:sp>
      <p:pic>
        <p:nvPicPr>
          <p:cNvPr id="2447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701800"/>
            <a:ext cx="5518956" cy="45355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6412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179388" y="836613"/>
            <a:ext cx="8820150" cy="1728787"/>
          </a:xfrm>
        </p:spPr>
        <p:txBody>
          <a:bodyPr/>
          <a:lstStyle/>
          <a:p>
            <a:r>
              <a:rPr lang="en-GB" altLang="en-US" sz="4000"/>
              <a:t>What “unifies” the massively parallel and widely distributed brain activity into an apparently single “mind”?</a:t>
            </a:r>
          </a:p>
        </p:txBody>
      </p:sp>
      <p:sp>
        <p:nvSpPr>
          <p:cNvPr id="246787" name="Rectangle 3"/>
          <p:cNvSpPr>
            <a:spLocks noGrp="1" noChangeArrowheads="1"/>
          </p:cNvSpPr>
          <p:nvPr>
            <p:ph type="body" idx="1"/>
          </p:nvPr>
        </p:nvSpPr>
        <p:spPr>
          <a:xfrm>
            <a:off x="457200" y="3108325"/>
            <a:ext cx="8229600" cy="3633788"/>
          </a:xfrm>
        </p:spPr>
        <p:txBody>
          <a:bodyPr/>
          <a:lstStyle/>
          <a:p>
            <a:pPr marL="609600" indent="-609600">
              <a:buFontTx/>
              <a:buNone/>
            </a:pPr>
            <a:r>
              <a:rPr lang="en-GB" altLang="en-US"/>
              <a:t>We don’t know for certain, but:</a:t>
            </a:r>
          </a:p>
          <a:p>
            <a:pPr marL="990600" lvl="1" indent="-533400">
              <a:buFontTx/>
              <a:buAutoNum type="arabicPeriod"/>
            </a:pPr>
            <a:r>
              <a:rPr lang="en-GB" altLang="en-US"/>
              <a:t>the single, unified “self” is probably much more of an illusion than we normally admit to ourselves, and</a:t>
            </a:r>
          </a:p>
          <a:p>
            <a:pPr marL="990600" lvl="1" indent="-533400">
              <a:buFontTx/>
              <a:buAutoNum type="arabicPeriod"/>
            </a:pPr>
            <a:r>
              <a:rPr lang="en-GB" altLang="en-US"/>
              <a:t>Being able to focus attention on “one thing at a time” probably helps. </a:t>
            </a:r>
          </a:p>
          <a:p>
            <a:pPr marL="609600" indent="-609600"/>
            <a:endParaRPr lang="en-GB" altLang="en-US"/>
          </a:p>
        </p:txBody>
      </p:sp>
    </p:spTree>
    <p:extLst>
      <p:ext uri="{BB962C8B-B14F-4D97-AF65-F5344CB8AC3E}">
        <p14:creationId xmlns:p14="http://schemas.microsoft.com/office/powerpoint/2010/main" val="3533234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GB" altLang="en-US" sz="4000"/>
              <a:t>Competitive (“Winner Take All”) Networks</a:t>
            </a:r>
          </a:p>
        </p:txBody>
      </p:sp>
      <p:grpSp>
        <p:nvGrpSpPr>
          <p:cNvPr id="259080" name="Group 8"/>
          <p:cNvGrpSpPr>
            <a:grpSpLocks/>
          </p:cNvGrpSpPr>
          <p:nvPr/>
        </p:nvGrpSpPr>
        <p:grpSpPr bwMode="auto">
          <a:xfrm>
            <a:off x="4027488" y="2492375"/>
            <a:ext cx="965200" cy="977900"/>
            <a:chOff x="2653" y="1616"/>
            <a:chExt cx="453" cy="453"/>
          </a:xfrm>
        </p:grpSpPr>
        <p:sp>
          <p:nvSpPr>
            <p:cNvPr id="259076" name="AutoShape 4"/>
            <p:cNvSpPr>
              <a:spLocks noChangeArrowheads="1"/>
            </p:cNvSpPr>
            <p:nvPr/>
          </p:nvSpPr>
          <p:spPr bwMode="auto">
            <a:xfrm>
              <a:off x="2653" y="1616"/>
              <a:ext cx="453" cy="453"/>
            </a:xfrm>
            <a:prstGeom prst="flowChartConnector">
              <a:avLst/>
            </a:prstGeom>
            <a:solidFill>
              <a:srgbClr val="FFFF66"/>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cxnSp>
          <p:nvCxnSpPr>
            <p:cNvPr id="259079" name="AutoShape 7"/>
            <p:cNvCxnSpPr>
              <a:cxnSpLocks noChangeShapeType="1"/>
              <a:stCxn id="259076" idx="7"/>
              <a:endCxn id="259076" idx="1"/>
            </p:cNvCxnSpPr>
            <p:nvPr/>
          </p:nvCxnSpPr>
          <p:spPr bwMode="auto">
            <a:xfrm rot="16200000" flipH="1" flipV="1">
              <a:off x="2879" y="1522"/>
              <a:ext cx="1" cy="321"/>
            </a:xfrm>
            <a:prstGeom prst="curvedConnector3">
              <a:avLst>
                <a:gd name="adj1" fmla="val -42800000"/>
              </a:avLst>
            </a:prstGeom>
            <a:noFill/>
            <a:ln w="38100">
              <a:solidFill>
                <a:srgbClr val="008000"/>
              </a:solidFill>
              <a:round/>
              <a:headEn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9081" name="Group 9"/>
          <p:cNvGrpSpPr>
            <a:grpSpLocks/>
          </p:cNvGrpSpPr>
          <p:nvPr/>
        </p:nvGrpSpPr>
        <p:grpSpPr bwMode="auto">
          <a:xfrm rot="13533216">
            <a:off x="2767013" y="4689475"/>
            <a:ext cx="977900" cy="965200"/>
            <a:chOff x="2653" y="1616"/>
            <a:chExt cx="453" cy="453"/>
          </a:xfrm>
        </p:grpSpPr>
        <p:sp>
          <p:nvSpPr>
            <p:cNvPr id="259082" name="AutoShape 10"/>
            <p:cNvSpPr>
              <a:spLocks noChangeArrowheads="1"/>
            </p:cNvSpPr>
            <p:nvPr/>
          </p:nvSpPr>
          <p:spPr bwMode="auto">
            <a:xfrm>
              <a:off x="2653" y="1616"/>
              <a:ext cx="453" cy="453"/>
            </a:xfrm>
            <a:prstGeom prst="flowChartConnector">
              <a:avLst/>
            </a:prstGeom>
            <a:solidFill>
              <a:srgbClr val="FFFF66"/>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cxnSp>
          <p:nvCxnSpPr>
            <p:cNvPr id="259083" name="AutoShape 11"/>
            <p:cNvCxnSpPr>
              <a:cxnSpLocks noChangeShapeType="1"/>
              <a:stCxn id="259082" idx="7"/>
              <a:endCxn id="259082" idx="1"/>
            </p:cNvCxnSpPr>
            <p:nvPr/>
          </p:nvCxnSpPr>
          <p:spPr bwMode="auto">
            <a:xfrm rot="16200000" flipH="1" flipV="1">
              <a:off x="2879" y="1522"/>
              <a:ext cx="1" cy="321"/>
            </a:xfrm>
            <a:prstGeom prst="curvedConnector3">
              <a:avLst>
                <a:gd name="adj1" fmla="val -42800000"/>
              </a:avLst>
            </a:prstGeom>
            <a:noFill/>
            <a:ln w="38100">
              <a:solidFill>
                <a:srgbClr val="008000"/>
              </a:solidFill>
              <a:round/>
              <a:headEn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9084" name="Group 12"/>
          <p:cNvGrpSpPr>
            <a:grpSpLocks/>
          </p:cNvGrpSpPr>
          <p:nvPr/>
        </p:nvGrpSpPr>
        <p:grpSpPr bwMode="auto">
          <a:xfrm rot="7889160">
            <a:off x="5761038" y="4651375"/>
            <a:ext cx="977900" cy="965200"/>
            <a:chOff x="2653" y="1616"/>
            <a:chExt cx="453" cy="453"/>
          </a:xfrm>
        </p:grpSpPr>
        <p:sp>
          <p:nvSpPr>
            <p:cNvPr id="259085" name="AutoShape 13"/>
            <p:cNvSpPr>
              <a:spLocks noChangeArrowheads="1"/>
            </p:cNvSpPr>
            <p:nvPr/>
          </p:nvSpPr>
          <p:spPr bwMode="auto">
            <a:xfrm>
              <a:off x="2653" y="1616"/>
              <a:ext cx="453" cy="453"/>
            </a:xfrm>
            <a:prstGeom prst="flowChartConnector">
              <a:avLst/>
            </a:prstGeom>
            <a:solidFill>
              <a:srgbClr val="FFFF66"/>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cxnSp>
          <p:nvCxnSpPr>
            <p:cNvPr id="259086" name="AutoShape 14"/>
            <p:cNvCxnSpPr>
              <a:cxnSpLocks noChangeShapeType="1"/>
              <a:stCxn id="259085" idx="7"/>
              <a:endCxn id="259085" idx="1"/>
            </p:cNvCxnSpPr>
            <p:nvPr/>
          </p:nvCxnSpPr>
          <p:spPr bwMode="auto">
            <a:xfrm rot="16200000" flipH="1" flipV="1">
              <a:off x="2879" y="1522"/>
              <a:ext cx="1" cy="321"/>
            </a:xfrm>
            <a:prstGeom prst="curvedConnector3">
              <a:avLst>
                <a:gd name="adj1" fmla="val -42800000"/>
              </a:avLst>
            </a:prstGeom>
            <a:noFill/>
            <a:ln w="38100">
              <a:solidFill>
                <a:srgbClr val="008000"/>
              </a:solidFill>
              <a:round/>
              <a:headEn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59087" name="AutoShape 15"/>
          <p:cNvCxnSpPr>
            <a:cxnSpLocks noChangeShapeType="1"/>
            <a:stCxn id="259076" idx="6"/>
            <a:endCxn id="259085" idx="3"/>
          </p:cNvCxnSpPr>
          <p:nvPr/>
        </p:nvCxnSpPr>
        <p:spPr bwMode="auto">
          <a:xfrm>
            <a:off x="5018088" y="2981325"/>
            <a:ext cx="1185862" cy="1649413"/>
          </a:xfrm>
          <a:prstGeom prst="straightConnector1">
            <a:avLst/>
          </a:prstGeom>
          <a:noFill/>
          <a:ln w="38100">
            <a:solidFill>
              <a:srgbClr val="FF006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088" name="AutoShape 16"/>
          <p:cNvCxnSpPr>
            <a:cxnSpLocks noChangeShapeType="1"/>
            <a:stCxn id="259082" idx="3"/>
            <a:endCxn id="259085" idx="5"/>
          </p:cNvCxnSpPr>
          <p:nvPr/>
        </p:nvCxnSpPr>
        <p:spPr bwMode="auto">
          <a:xfrm flipV="1">
            <a:off x="3759200" y="5148263"/>
            <a:ext cx="1993900" cy="14287"/>
          </a:xfrm>
          <a:prstGeom prst="straightConnector1">
            <a:avLst/>
          </a:prstGeom>
          <a:noFill/>
          <a:ln w="38100">
            <a:solidFill>
              <a:srgbClr val="FF006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089" name="AutoShape 17"/>
          <p:cNvCxnSpPr>
            <a:cxnSpLocks noChangeShapeType="1"/>
            <a:stCxn id="259085" idx="4"/>
            <a:endCxn id="259076" idx="5"/>
          </p:cNvCxnSpPr>
          <p:nvPr/>
        </p:nvCxnSpPr>
        <p:spPr bwMode="auto">
          <a:xfrm flipH="1" flipV="1">
            <a:off x="4851400" y="3352800"/>
            <a:ext cx="1022350" cy="1441450"/>
          </a:xfrm>
          <a:prstGeom prst="straightConnector1">
            <a:avLst/>
          </a:prstGeom>
          <a:noFill/>
          <a:ln w="38100">
            <a:solidFill>
              <a:srgbClr val="FF006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090" name="AutoShape 18"/>
          <p:cNvCxnSpPr>
            <a:cxnSpLocks noChangeShapeType="1"/>
            <a:stCxn id="259076" idx="4"/>
            <a:endCxn id="259082" idx="4"/>
          </p:cNvCxnSpPr>
          <p:nvPr/>
        </p:nvCxnSpPr>
        <p:spPr bwMode="auto">
          <a:xfrm flipH="1">
            <a:off x="3621088" y="3495675"/>
            <a:ext cx="890587" cy="1322388"/>
          </a:xfrm>
          <a:prstGeom prst="straightConnector1">
            <a:avLst/>
          </a:prstGeom>
          <a:noFill/>
          <a:ln w="38100">
            <a:solidFill>
              <a:srgbClr val="FF006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091" name="AutoShape 19"/>
          <p:cNvCxnSpPr>
            <a:cxnSpLocks noChangeShapeType="1"/>
            <a:endCxn id="259076" idx="3"/>
          </p:cNvCxnSpPr>
          <p:nvPr/>
        </p:nvCxnSpPr>
        <p:spPr bwMode="auto">
          <a:xfrm flipV="1">
            <a:off x="3233738" y="3346450"/>
            <a:ext cx="935037" cy="1333500"/>
          </a:xfrm>
          <a:prstGeom prst="straightConnector1">
            <a:avLst/>
          </a:prstGeom>
          <a:noFill/>
          <a:ln w="38100">
            <a:solidFill>
              <a:srgbClr val="FF006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092" name="AutoShape 20"/>
          <p:cNvCxnSpPr>
            <a:cxnSpLocks noChangeShapeType="1"/>
            <a:stCxn id="259085" idx="6"/>
            <a:endCxn id="259082" idx="2"/>
          </p:cNvCxnSpPr>
          <p:nvPr/>
        </p:nvCxnSpPr>
        <p:spPr bwMode="auto">
          <a:xfrm flipH="1">
            <a:off x="3613150" y="5521325"/>
            <a:ext cx="2303463" cy="23813"/>
          </a:xfrm>
          <a:prstGeom prst="straightConnector1">
            <a:avLst/>
          </a:prstGeom>
          <a:noFill/>
          <a:ln w="38100">
            <a:solidFill>
              <a:srgbClr val="FF0066"/>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66635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468313" y="260350"/>
            <a:ext cx="5554662" cy="1143000"/>
          </a:xfrm>
        </p:spPr>
        <p:txBody>
          <a:bodyPr/>
          <a:lstStyle/>
          <a:p>
            <a:r>
              <a:rPr lang="en-GB" altLang="en-US" sz="4000"/>
              <a:t>Backprojections in Sensory Pathways</a:t>
            </a:r>
          </a:p>
        </p:txBody>
      </p:sp>
      <p:sp>
        <p:nvSpPr>
          <p:cNvPr id="260099" name="Rectangle 3"/>
          <p:cNvSpPr>
            <a:spLocks noGrp="1" noChangeArrowheads="1"/>
          </p:cNvSpPr>
          <p:nvPr>
            <p:ph type="body" idx="1"/>
          </p:nvPr>
        </p:nvSpPr>
        <p:spPr>
          <a:xfrm>
            <a:off x="457200" y="1600200"/>
            <a:ext cx="4475163" cy="4637088"/>
          </a:xfrm>
        </p:spPr>
        <p:txBody>
          <a:bodyPr/>
          <a:lstStyle/>
          <a:p>
            <a:pPr>
              <a:lnSpc>
                <a:spcPct val="90000"/>
              </a:lnSpc>
            </a:pPr>
            <a:r>
              <a:rPr lang="en-GB" altLang="en-US" sz="2800" dirty="0"/>
              <a:t>Connections along sensory pathways tend to be two-way.</a:t>
            </a:r>
          </a:p>
          <a:p>
            <a:pPr>
              <a:lnSpc>
                <a:spcPct val="90000"/>
              </a:lnSpc>
            </a:pPr>
            <a:r>
              <a:rPr lang="en-GB" altLang="en-US" sz="2800" dirty="0"/>
              <a:t>Descending connections can outnumber ascending connections.</a:t>
            </a:r>
          </a:p>
          <a:p>
            <a:pPr>
              <a:lnSpc>
                <a:spcPct val="90000"/>
              </a:lnSpc>
            </a:pPr>
            <a:r>
              <a:rPr lang="en-GB" altLang="en-US" sz="2800" dirty="0"/>
              <a:t>In the case of hearing, </a:t>
            </a:r>
            <a:r>
              <a:rPr lang="en-GB" altLang="en-US" sz="2800" dirty="0" err="1"/>
              <a:t>backprojections</a:t>
            </a:r>
            <a:r>
              <a:rPr lang="en-GB" altLang="en-US" sz="2800" dirty="0"/>
              <a:t> go all the way back to the cochlea.</a:t>
            </a:r>
          </a:p>
        </p:txBody>
      </p:sp>
      <p:sp>
        <p:nvSpPr>
          <p:cNvPr id="260100" name="AutoShape 4"/>
          <p:cNvSpPr>
            <a:spLocks noChangeArrowheads="1"/>
          </p:cNvSpPr>
          <p:nvPr/>
        </p:nvSpPr>
        <p:spPr bwMode="auto">
          <a:xfrm>
            <a:off x="6396038" y="5030788"/>
            <a:ext cx="1847850" cy="774700"/>
          </a:xfrm>
          <a:prstGeom prst="flowChartAlternateProcess">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Spinal Cord</a:t>
            </a:r>
          </a:p>
        </p:txBody>
      </p:sp>
      <p:sp>
        <p:nvSpPr>
          <p:cNvPr id="260101" name="AutoShape 5"/>
          <p:cNvSpPr>
            <a:spLocks noChangeArrowheads="1"/>
          </p:cNvSpPr>
          <p:nvPr/>
        </p:nvSpPr>
        <p:spPr bwMode="auto">
          <a:xfrm>
            <a:off x="6348413" y="3733800"/>
            <a:ext cx="1920875" cy="774700"/>
          </a:xfrm>
          <a:prstGeom prst="flowChartAlternateProcess">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Brainstem</a:t>
            </a:r>
          </a:p>
        </p:txBody>
      </p:sp>
      <p:sp>
        <p:nvSpPr>
          <p:cNvPr id="260102" name="AutoShape 6"/>
          <p:cNvSpPr>
            <a:spLocks noChangeArrowheads="1"/>
          </p:cNvSpPr>
          <p:nvPr/>
        </p:nvSpPr>
        <p:spPr bwMode="auto">
          <a:xfrm>
            <a:off x="6348413" y="2422525"/>
            <a:ext cx="1920875" cy="774700"/>
          </a:xfrm>
          <a:prstGeom prst="flowChartAlternateProcess">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Midbrain</a:t>
            </a:r>
          </a:p>
        </p:txBody>
      </p:sp>
      <p:sp>
        <p:nvSpPr>
          <p:cNvPr id="260103" name="AutoShape 7"/>
          <p:cNvSpPr>
            <a:spLocks noChangeArrowheads="1"/>
          </p:cNvSpPr>
          <p:nvPr/>
        </p:nvSpPr>
        <p:spPr bwMode="auto">
          <a:xfrm>
            <a:off x="7697788" y="3268663"/>
            <a:ext cx="403225" cy="360362"/>
          </a:xfrm>
          <a:prstGeom prst="upArrow">
            <a:avLst>
              <a:gd name="adj1" fmla="val 50000"/>
              <a:gd name="adj2" fmla="val 25000"/>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60104" name="AutoShape 8"/>
          <p:cNvSpPr>
            <a:spLocks noChangeArrowheads="1"/>
          </p:cNvSpPr>
          <p:nvPr/>
        </p:nvSpPr>
        <p:spPr bwMode="auto">
          <a:xfrm>
            <a:off x="7697788" y="4579938"/>
            <a:ext cx="403225" cy="360362"/>
          </a:xfrm>
          <a:prstGeom prst="upArrow">
            <a:avLst>
              <a:gd name="adj1" fmla="val 50000"/>
              <a:gd name="adj2" fmla="val 25000"/>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60105" name="AutoShape 9"/>
          <p:cNvSpPr>
            <a:spLocks noChangeArrowheads="1"/>
          </p:cNvSpPr>
          <p:nvPr/>
        </p:nvSpPr>
        <p:spPr bwMode="auto">
          <a:xfrm flipV="1">
            <a:off x="7277100" y="3282950"/>
            <a:ext cx="403225" cy="360363"/>
          </a:xfrm>
          <a:prstGeom prst="upArrow">
            <a:avLst>
              <a:gd name="adj1" fmla="val 50000"/>
              <a:gd name="adj2" fmla="val 25000"/>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60106" name="AutoShape 10"/>
          <p:cNvSpPr>
            <a:spLocks noChangeArrowheads="1"/>
          </p:cNvSpPr>
          <p:nvPr/>
        </p:nvSpPr>
        <p:spPr bwMode="auto">
          <a:xfrm flipV="1">
            <a:off x="7277100" y="4594225"/>
            <a:ext cx="403225" cy="360363"/>
          </a:xfrm>
          <a:prstGeom prst="upArrow">
            <a:avLst>
              <a:gd name="adj1" fmla="val 50000"/>
              <a:gd name="adj2" fmla="val 25000"/>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60107" name="AutoShape 11"/>
          <p:cNvSpPr>
            <a:spLocks noChangeArrowheads="1"/>
          </p:cNvSpPr>
          <p:nvPr/>
        </p:nvSpPr>
        <p:spPr bwMode="auto">
          <a:xfrm flipV="1">
            <a:off x="6516688" y="3268663"/>
            <a:ext cx="403225" cy="360362"/>
          </a:xfrm>
          <a:prstGeom prst="upArrow">
            <a:avLst>
              <a:gd name="adj1" fmla="val 50000"/>
              <a:gd name="adj2" fmla="val 25000"/>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60108" name="AutoShape 12"/>
          <p:cNvSpPr>
            <a:spLocks noChangeArrowheads="1"/>
          </p:cNvSpPr>
          <p:nvPr/>
        </p:nvSpPr>
        <p:spPr bwMode="auto">
          <a:xfrm flipV="1">
            <a:off x="6516688" y="4579938"/>
            <a:ext cx="403225" cy="360362"/>
          </a:xfrm>
          <a:prstGeom prst="upArrow">
            <a:avLst>
              <a:gd name="adj1" fmla="val 50000"/>
              <a:gd name="adj2" fmla="val 25000"/>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60109" name="AutoShape 13"/>
          <p:cNvSpPr>
            <a:spLocks noChangeArrowheads="1"/>
          </p:cNvSpPr>
          <p:nvPr/>
        </p:nvSpPr>
        <p:spPr bwMode="auto">
          <a:xfrm>
            <a:off x="6300788" y="1128713"/>
            <a:ext cx="1920875" cy="774700"/>
          </a:xfrm>
          <a:prstGeom prst="flowChartAlternateProcess">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t>Cortex</a:t>
            </a:r>
          </a:p>
        </p:txBody>
      </p:sp>
      <p:sp>
        <p:nvSpPr>
          <p:cNvPr id="260110" name="AutoShape 14"/>
          <p:cNvSpPr>
            <a:spLocks noChangeArrowheads="1"/>
          </p:cNvSpPr>
          <p:nvPr/>
        </p:nvSpPr>
        <p:spPr bwMode="auto">
          <a:xfrm>
            <a:off x="7650163" y="1974850"/>
            <a:ext cx="403225" cy="360363"/>
          </a:xfrm>
          <a:prstGeom prst="upArrow">
            <a:avLst>
              <a:gd name="adj1" fmla="val 50000"/>
              <a:gd name="adj2" fmla="val 25000"/>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60111" name="AutoShape 15"/>
          <p:cNvSpPr>
            <a:spLocks noChangeArrowheads="1"/>
          </p:cNvSpPr>
          <p:nvPr/>
        </p:nvSpPr>
        <p:spPr bwMode="auto">
          <a:xfrm flipV="1">
            <a:off x="7229475" y="1989138"/>
            <a:ext cx="403225" cy="360362"/>
          </a:xfrm>
          <a:prstGeom prst="upArrow">
            <a:avLst>
              <a:gd name="adj1" fmla="val 50000"/>
              <a:gd name="adj2" fmla="val 25000"/>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
        <p:nvSpPr>
          <p:cNvPr id="260112" name="AutoShape 16"/>
          <p:cNvSpPr>
            <a:spLocks noChangeArrowheads="1"/>
          </p:cNvSpPr>
          <p:nvPr/>
        </p:nvSpPr>
        <p:spPr bwMode="auto">
          <a:xfrm flipV="1">
            <a:off x="6469063" y="1974850"/>
            <a:ext cx="403225" cy="360363"/>
          </a:xfrm>
          <a:prstGeom prst="upArrow">
            <a:avLst>
              <a:gd name="adj1" fmla="val 50000"/>
              <a:gd name="adj2" fmla="val 25000"/>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p>
        </p:txBody>
      </p:sp>
    </p:spTree>
    <p:extLst>
      <p:ext uri="{BB962C8B-B14F-4D97-AF65-F5344CB8AC3E}">
        <p14:creationId xmlns:p14="http://schemas.microsoft.com/office/powerpoint/2010/main" val="1403734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ctrTitle"/>
          </p:nvPr>
        </p:nvSpPr>
        <p:spPr>
          <a:xfrm>
            <a:off x="685800" y="2130425"/>
            <a:ext cx="7772400" cy="1470025"/>
          </a:xfrm>
        </p:spPr>
        <p:txBody>
          <a:bodyPr anchor="ctr"/>
          <a:lstStyle/>
          <a:p>
            <a:r>
              <a:rPr lang="en-US" altLang="en-US" sz="4000">
                <a:latin typeface="Times" panose="02020603050405020304" pitchFamily="18" charset="0"/>
              </a:rPr>
              <a:t>Attention Retunes Sensory Receptive Fields :-</a:t>
            </a:r>
            <a:endParaRPr lang="en-GB" altLang="en-US" sz="4000">
              <a:latin typeface="Times" panose="02020603050405020304" pitchFamily="18" charset="0"/>
            </a:endParaRPr>
          </a:p>
        </p:txBody>
      </p:sp>
      <p:sp>
        <p:nvSpPr>
          <p:cNvPr id="253955" name="Rectangle 3"/>
          <p:cNvSpPr>
            <a:spLocks noGrp="1" noChangeArrowheads="1"/>
          </p:cNvSpPr>
          <p:nvPr>
            <p:ph type="subTitle" idx="1"/>
          </p:nvPr>
        </p:nvSpPr>
        <p:spPr>
          <a:xfrm>
            <a:off x="1371600" y="3886200"/>
            <a:ext cx="6400800" cy="1752600"/>
          </a:xfrm>
        </p:spPr>
        <p:txBody>
          <a:bodyPr/>
          <a:lstStyle/>
          <a:p>
            <a:r>
              <a:rPr lang="en-GB" altLang="en-US" sz="3200"/>
              <a:t>Experiments by Shamma and Colleagues</a:t>
            </a:r>
          </a:p>
        </p:txBody>
      </p:sp>
    </p:spTree>
    <p:extLst>
      <p:ext uri="{BB962C8B-B14F-4D97-AF65-F5344CB8AC3E}">
        <p14:creationId xmlns:p14="http://schemas.microsoft.com/office/powerpoint/2010/main" val="2403570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323850" y="188913"/>
            <a:ext cx="8135938" cy="466725"/>
          </a:xfrm>
        </p:spPr>
        <p:txBody>
          <a:bodyPr/>
          <a:lstStyle/>
          <a:p>
            <a:r>
              <a:rPr lang="en-GB" altLang="en-US" sz="2400"/>
              <a:t>Fritz et al.: Measuring STRFs in a Behaving Ferret</a:t>
            </a:r>
            <a:endParaRPr lang="en-US" altLang="en-US" sz="2400"/>
          </a:p>
        </p:txBody>
      </p:sp>
      <p:sp>
        <p:nvSpPr>
          <p:cNvPr id="240643" name="Rectangle 3"/>
          <p:cNvSpPr>
            <a:spLocks noGrp="1" noChangeArrowheads="1"/>
          </p:cNvSpPr>
          <p:nvPr>
            <p:ph type="body" idx="1"/>
          </p:nvPr>
        </p:nvSpPr>
        <p:spPr>
          <a:xfrm>
            <a:off x="539750" y="4868863"/>
            <a:ext cx="8135938" cy="1800225"/>
          </a:xfrm>
        </p:spPr>
        <p:txBody>
          <a:bodyPr/>
          <a:lstStyle/>
          <a:p>
            <a:pPr marL="0" indent="0">
              <a:lnSpc>
                <a:spcPct val="80000"/>
              </a:lnSpc>
              <a:buFontTx/>
              <a:buNone/>
            </a:pPr>
            <a:r>
              <a:rPr lang="en-GB" altLang="en-US" sz="1800"/>
              <a:t>Ferrets drink from water spout while listening to sound stimuli. Broadband “TORCs” signal that the animal can drink in comfort. Pure tones signal that a mild but unpleasant electric voltage is about to be applied to the spout. The animals quickly learn to interrupt drinking until the TORCs resume. The sound frequency of the warning (“target”) tone is held constant throughout an experimental session. A1 STRFs can be constructed by reverse correlation with responses to TORC stimuli. </a:t>
            </a:r>
            <a:endParaRPr lang="en-US" altLang="en-US" sz="1800"/>
          </a:p>
        </p:txBody>
      </p:sp>
      <p:pic>
        <p:nvPicPr>
          <p:cNvPr id="240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92150"/>
            <a:ext cx="6624637" cy="4051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0991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304800" y="304800"/>
            <a:ext cx="8443913" cy="588963"/>
          </a:xfrm>
        </p:spPr>
        <p:txBody>
          <a:bodyPr/>
          <a:lstStyle/>
          <a:p>
            <a:r>
              <a:rPr lang="en-GB" altLang="en-US" sz="3600"/>
              <a:t>Attention Induced STRF Changes</a:t>
            </a:r>
            <a:endParaRPr lang="en-US" altLang="en-US" sz="3600"/>
          </a:p>
        </p:txBody>
      </p:sp>
      <p:sp>
        <p:nvSpPr>
          <p:cNvPr id="242691" name="Rectangle 3"/>
          <p:cNvSpPr>
            <a:spLocks noGrp="1" noChangeArrowheads="1"/>
          </p:cNvSpPr>
          <p:nvPr>
            <p:ph type="body" idx="1"/>
          </p:nvPr>
        </p:nvSpPr>
        <p:spPr>
          <a:xfrm>
            <a:off x="611188" y="5445125"/>
            <a:ext cx="8001000" cy="1154113"/>
          </a:xfrm>
        </p:spPr>
        <p:txBody>
          <a:bodyPr/>
          <a:lstStyle/>
          <a:p>
            <a:r>
              <a:rPr lang="en-GB" altLang="en-US" sz="2000"/>
              <a:t>From Fritz et al </a:t>
            </a:r>
            <a:r>
              <a:rPr lang="en-US" altLang="en-US" sz="2000" i="1"/>
              <a:t>Nature Neuroscience</a:t>
            </a:r>
            <a:r>
              <a:rPr lang="en-US" altLang="en-US" sz="2000"/>
              <a:t>  </a:t>
            </a:r>
            <a:r>
              <a:rPr lang="en-US" altLang="en-US" sz="2000" b="1"/>
              <a:t>6</a:t>
            </a:r>
            <a:r>
              <a:rPr lang="en-US" altLang="en-US" sz="2000"/>
              <a:t>, 1216 - 1223 (2003) </a:t>
            </a:r>
          </a:p>
          <a:p>
            <a:r>
              <a:rPr lang="en-GB" altLang="en-US" sz="2000"/>
              <a:t>Filter properties (STRFs) of A1 neurons change rapidly as the animal attends to particular target frequencies.</a:t>
            </a:r>
            <a:endParaRPr lang="en-US" altLang="en-US" sz="2000"/>
          </a:p>
        </p:txBody>
      </p:sp>
      <p:pic>
        <p:nvPicPr>
          <p:cNvPr id="2426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981075"/>
            <a:ext cx="5715000" cy="4343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42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5003738" y="496889"/>
            <a:ext cx="5267325" cy="1143000"/>
          </a:xfrm>
        </p:spPr>
        <p:txBody>
          <a:bodyPr/>
          <a:lstStyle/>
          <a:p>
            <a:pPr algn="l"/>
            <a:r>
              <a:rPr lang="en-GB" altLang="en-US" sz="4000" dirty="0"/>
              <a:t>Comparing ITC</a:t>
            </a:r>
            <a:br>
              <a:rPr lang="en-GB" altLang="en-US" sz="4000" dirty="0"/>
            </a:br>
            <a:r>
              <a:rPr lang="en-GB" altLang="en-US" sz="4000" dirty="0"/>
              <a:t> and PFC</a:t>
            </a:r>
          </a:p>
        </p:txBody>
      </p:sp>
      <p:sp>
        <p:nvSpPr>
          <p:cNvPr id="198659" name="Rectangle 3"/>
          <p:cNvSpPr>
            <a:spLocks noGrp="1" noChangeArrowheads="1"/>
          </p:cNvSpPr>
          <p:nvPr>
            <p:ph type="body" idx="1"/>
          </p:nvPr>
        </p:nvSpPr>
        <p:spPr>
          <a:xfrm>
            <a:off x="457200" y="4509120"/>
            <a:ext cx="8229600" cy="1355726"/>
          </a:xfrm>
        </p:spPr>
        <p:txBody>
          <a:bodyPr/>
          <a:lstStyle/>
          <a:p>
            <a:r>
              <a:rPr lang="en-US" altLang="en-US" sz="2400" dirty="0"/>
              <a:t>Neurons in the infratemporal cortex (ITC) had learned to distinguish the picture categories. They are active when the stimulus is present.</a:t>
            </a:r>
          </a:p>
          <a:p>
            <a:r>
              <a:rPr lang="en-US" altLang="en-US" sz="2400" dirty="0"/>
              <a:t>Neurons in the PFC hold the last seen picture in memory. Their activities are different from the end of stimulus presentation until the monkey responds.</a:t>
            </a:r>
          </a:p>
        </p:txBody>
      </p:sp>
      <p:pic>
        <p:nvPicPr>
          <p:cNvPr id="1986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617" y="188640"/>
            <a:ext cx="2808287" cy="23526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86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311" y="2132856"/>
            <a:ext cx="5545137" cy="228299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64" name="Line 8"/>
          <p:cNvSpPr>
            <a:spLocks noChangeShapeType="1"/>
          </p:cNvSpPr>
          <p:nvPr/>
        </p:nvSpPr>
        <p:spPr bwMode="auto">
          <a:xfrm>
            <a:off x="2627784" y="1639889"/>
            <a:ext cx="936104" cy="708991"/>
          </a:xfrm>
          <a:prstGeom prst="line">
            <a:avLst/>
          </a:prstGeom>
          <a:noFill/>
          <a:ln w="76200">
            <a:solidFill>
              <a:srgbClr val="FF0066"/>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8665" name="Line 9"/>
          <p:cNvSpPr>
            <a:spLocks noChangeShapeType="1"/>
          </p:cNvSpPr>
          <p:nvPr/>
        </p:nvSpPr>
        <p:spPr bwMode="auto">
          <a:xfrm>
            <a:off x="3275857" y="836713"/>
            <a:ext cx="3168352" cy="1512168"/>
          </a:xfrm>
          <a:prstGeom prst="line">
            <a:avLst/>
          </a:prstGeom>
          <a:noFill/>
          <a:ln w="76200">
            <a:solidFill>
              <a:srgbClr val="FF0066"/>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Rectangle 4"/>
          <p:cNvSpPr>
            <a:spLocks noGrp="1" noChangeArrowheads="1"/>
          </p:cNvSpPr>
          <p:nvPr>
            <p:ph type="ctrTitle"/>
          </p:nvPr>
        </p:nvSpPr>
        <p:spPr>
          <a:xfrm>
            <a:off x="685800" y="2130425"/>
            <a:ext cx="7772400" cy="1470025"/>
          </a:xfrm>
        </p:spPr>
        <p:txBody>
          <a:bodyPr anchor="ctr"/>
          <a:lstStyle/>
          <a:p>
            <a:r>
              <a:rPr lang="en-US" altLang="en-US" sz="4000">
                <a:latin typeface="Times" panose="02020603050405020304" pitchFamily="18" charset="0"/>
              </a:rPr>
              <a:t>Attention Has a High Metabolic Cost :-</a:t>
            </a:r>
            <a:endParaRPr lang="en-GB" altLang="en-US" sz="4000">
              <a:latin typeface="Times" panose="02020603050405020304" pitchFamily="18" charset="0"/>
            </a:endParaRPr>
          </a:p>
        </p:txBody>
      </p:sp>
      <p:sp>
        <p:nvSpPr>
          <p:cNvPr id="248837" name="Rectangle 5"/>
          <p:cNvSpPr>
            <a:spLocks noGrp="1" noChangeArrowheads="1"/>
          </p:cNvSpPr>
          <p:nvPr>
            <p:ph type="subTitle" idx="1"/>
          </p:nvPr>
        </p:nvSpPr>
        <p:spPr>
          <a:xfrm>
            <a:off x="1371600" y="3886200"/>
            <a:ext cx="6400800" cy="1752600"/>
          </a:xfrm>
        </p:spPr>
        <p:txBody>
          <a:bodyPr/>
          <a:lstStyle/>
          <a:p>
            <a:r>
              <a:rPr lang="en-GB" altLang="en-US" sz="3200" dirty="0"/>
              <a:t>Experiments by David </a:t>
            </a:r>
            <a:r>
              <a:rPr lang="en-GB" altLang="en-US" sz="3200" dirty="0" err="1"/>
              <a:t>Heeger</a:t>
            </a:r>
            <a:r>
              <a:rPr lang="en-GB" altLang="en-US" sz="3200" dirty="0"/>
              <a:t> and Colleagues</a:t>
            </a:r>
          </a:p>
        </p:txBody>
      </p:sp>
    </p:spTree>
    <p:extLst>
      <p:ext uri="{BB962C8B-B14F-4D97-AF65-F5344CB8AC3E}">
        <p14:creationId xmlns:p14="http://schemas.microsoft.com/office/powerpoint/2010/main" val="15936763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body" idx="1"/>
          </p:nvPr>
        </p:nvSpPr>
        <p:spPr>
          <a:xfrm>
            <a:off x="611188" y="1412776"/>
            <a:ext cx="7772400" cy="5327650"/>
          </a:xfrm>
          <a:solidFill>
            <a:schemeClr val="bg1"/>
          </a:solidFill>
          <a:ln/>
        </p:spPr>
        <p:txBody>
          <a:bodyPr/>
          <a:lstStyle/>
          <a:p>
            <a:r>
              <a:rPr lang="en-US" altLang="en-US" dirty="0">
                <a:latin typeface="Times" panose="02020603050405020304" pitchFamily="18" charset="0"/>
              </a:rPr>
              <a:t>Stimulus:</a:t>
            </a:r>
            <a:br>
              <a:rPr lang="en-US" altLang="en-US" dirty="0">
                <a:latin typeface="Times" panose="02020603050405020304" pitchFamily="18" charset="0"/>
              </a:rPr>
            </a:br>
            <a:br>
              <a:rPr lang="en-US" altLang="en-US" dirty="0">
                <a:latin typeface="Times" panose="02020603050405020304" pitchFamily="18" charset="0"/>
              </a:rPr>
            </a:br>
            <a:br>
              <a:rPr lang="en-US" altLang="en-US" dirty="0">
                <a:latin typeface="Times" panose="02020603050405020304" pitchFamily="18" charset="0"/>
              </a:rPr>
            </a:br>
            <a:br>
              <a:rPr lang="en-US" altLang="en-US" dirty="0">
                <a:latin typeface="Times" panose="02020603050405020304" pitchFamily="18" charset="0"/>
              </a:rPr>
            </a:br>
            <a:endParaRPr lang="en-US" altLang="en-US" dirty="0">
              <a:latin typeface="Times" panose="02020603050405020304" pitchFamily="18" charset="0"/>
            </a:endParaRPr>
          </a:p>
          <a:p>
            <a:r>
              <a:rPr lang="en-US" altLang="en-US" dirty="0">
                <a:latin typeface="Times" panose="02020603050405020304" pitchFamily="18" charset="0"/>
              </a:rPr>
              <a:t>Task:</a:t>
            </a:r>
          </a:p>
        </p:txBody>
      </p:sp>
      <p:sp>
        <p:nvSpPr>
          <p:cNvPr id="228355" name="Line 3"/>
          <p:cNvSpPr>
            <a:spLocks noChangeShapeType="1"/>
          </p:cNvSpPr>
          <p:nvPr/>
        </p:nvSpPr>
        <p:spPr bwMode="auto">
          <a:xfrm>
            <a:off x="2443163" y="6021388"/>
            <a:ext cx="58753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56" name="Rectangle 4"/>
          <p:cNvSpPr>
            <a:spLocks noChangeArrowheads="1"/>
          </p:cNvSpPr>
          <p:nvPr/>
        </p:nvSpPr>
        <p:spPr bwMode="auto">
          <a:xfrm>
            <a:off x="2649538" y="5762625"/>
            <a:ext cx="123825" cy="2508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57" name="Text Box 5"/>
          <p:cNvSpPr txBox="1">
            <a:spLocks noChangeArrowheads="1"/>
          </p:cNvSpPr>
          <p:nvPr/>
        </p:nvSpPr>
        <p:spPr bwMode="auto">
          <a:xfrm>
            <a:off x="2786063" y="5710238"/>
            <a:ext cx="4333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ClrTx/>
              <a:buSzTx/>
              <a:buFontTx/>
              <a:buNone/>
            </a:pPr>
            <a:r>
              <a:rPr lang="en-US" altLang="en-US" sz="1800">
                <a:solidFill>
                  <a:schemeClr val="tx1"/>
                </a:solidFill>
                <a:latin typeface="Times" panose="02020603050405020304" pitchFamily="18" charset="0"/>
              </a:rPr>
              <a:t>yes</a:t>
            </a:r>
          </a:p>
        </p:txBody>
      </p:sp>
      <p:sp>
        <p:nvSpPr>
          <p:cNvPr id="228358" name="Rectangle 6" descr="10%"/>
          <p:cNvSpPr>
            <a:spLocks noChangeArrowheads="1"/>
          </p:cNvSpPr>
          <p:nvPr/>
        </p:nvSpPr>
        <p:spPr bwMode="auto">
          <a:xfrm>
            <a:off x="4767263" y="5762625"/>
            <a:ext cx="125412" cy="250825"/>
          </a:xfrm>
          <a:prstGeom prst="rect">
            <a:avLst/>
          </a:prstGeom>
          <a:noFill/>
          <a:ln w="9525">
            <a:solidFill>
              <a:schemeClr val="tx1"/>
            </a:solidFill>
            <a:miter lim="800000"/>
            <a:headEnd/>
            <a:tailEnd/>
          </a:ln>
          <a:effectLst/>
          <a:extLst>
            <a:ext uri="{909E8E84-426E-40DD-AFC4-6F175D3DCCD1}">
              <a14:hiddenFill xmlns:a14="http://schemas.microsoft.com/office/drawing/2010/main">
                <a:pattFill prst="pct10">
                  <a:fgClr>
                    <a:schemeClr val="tx1"/>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59" name="Text Box 7"/>
          <p:cNvSpPr txBox="1">
            <a:spLocks noChangeArrowheads="1"/>
          </p:cNvSpPr>
          <p:nvPr/>
        </p:nvSpPr>
        <p:spPr bwMode="auto">
          <a:xfrm>
            <a:off x="4905375" y="5710238"/>
            <a:ext cx="3667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ClrTx/>
              <a:buSzTx/>
              <a:buFontTx/>
              <a:buNone/>
            </a:pPr>
            <a:r>
              <a:rPr lang="en-US" altLang="en-US" sz="1800">
                <a:solidFill>
                  <a:schemeClr val="tx1"/>
                </a:solidFill>
                <a:latin typeface="Times" panose="02020603050405020304" pitchFamily="18" charset="0"/>
              </a:rPr>
              <a:t>no</a:t>
            </a:r>
          </a:p>
        </p:txBody>
      </p:sp>
      <p:sp>
        <p:nvSpPr>
          <p:cNvPr id="228360" name="Rectangle 8"/>
          <p:cNvSpPr>
            <a:spLocks noChangeArrowheads="1"/>
          </p:cNvSpPr>
          <p:nvPr/>
        </p:nvSpPr>
        <p:spPr bwMode="auto">
          <a:xfrm>
            <a:off x="6894513" y="5762625"/>
            <a:ext cx="125412" cy="2508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61" name="Text Box 9"/>
          <p:cNvSpPr txBox="1">
            <a:spLocks noChangeArrowheads="1"/>
          </p:cNvSpPr>
          <p:nvPr/>
        </p:nvSpPr>
        <p:spPr bwMode="auto">
          <a:xfrm>
            <a:off x="7026275" y="5710238"/>
            <a:ext cx="434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ClrTx/>
              <a:buSzTx/>
              <a:buFontTx/>
              <a:buNone/>
            </a:pPr>
            <a:r>
              <a:rPr lang="en-US" altLang="en-US" sz="1800">
                <a:solidFill>
                  <a:schemeClr val="tx1"/>
                </a:solidFill>
                <a:latin typeface="Times" panose="02020603050405020304" pitchFamily="18" charset="0"/>
              </a:rPr>
              <a:t>yes</a:t>
            </a:r>
          </a:p>
        </p:txBody>
      </p:sp>
      <p:sp>
        <p:nvSpPr>
          <p:cNvPr id="228362" name="Text Box 10"/>
          <p:cNvSpPr txBox="1">
            <a:spLocks noChangeArrowheads="1"/>
          </p:cNvSpPr>
          <p:nvPr/>
        </p:nvSpPr>
        <p:spPr bwMode="auto">
          <a:xfrm>
            <a:off x="1081088" y="5715000"/>
            <a:ext cx="9985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ClrTx/>
              <a:buSzTx/>
              <a:buFontTx/>
              <a:buNone/>
            </a:pPr>
            <a:r>
              <a:rPr lang="en-US" altLang="en-US" sz="1800" i="1">
                <a:solidFill>
                  <a:schemeClr val="tx1"/>
                </a:solidFill>
                <a:latin typeface="Times" panose="02020603050405020304" pitchFamily="18" charset="0"/>
              </a:rPr>
              <a:t>Response:</a:t>
            </a:r>
          </a:p>
        </p:txBody>
      </p:sp>
      <p:sp>
        <p:nvSpPr>
          <p:cNvPr id="228363" name="Rectangle 11" descr="Small checker board"/>
          <p:cNvSpPr>
            <a:spLocks noChangeArrowheads="1"/>
          </p:cNvSpPr>
          <p:nvPr/>
        </p:nvSpPr>
        <p:spPr bwMode="auto">
          <a:xfrm>
            <a:off x="2557463" y="5176838"/>
            <a:ext cx="69850" cy="250825"/>
          </a:xfrm>
          <a:prstGeom prst="rect">
            <a:avLst/>
          </a:prstGeom>
          <a:pattFill prst="smCheck">
            <a:fgClr>
              <a:schemeClr val="tx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64" name="Text Box 12"/>
          <p:cNvSpPr txBox="1">
            <a:spLocks noChangeArrowheads="1"/>
          </p:cNvSpPr>
          <p:nvPr/>
        </p:nvSpPr>
        <p:spPr bwMode="auto">
          <a:xfrm>
            <a:off x="2422525" y="4886325"/>
            <a:ext cx="7508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ClrTx/>
              <a:buSzTx/>
              <a:buFontTx/>
              <a:buNone/>
            </a:pPr>
            <a:r>
              <a:rPr lang="en-US" altLang="en-US" sz="1800">
                <a:solidFill>
                  <a:srgbClr val="FF0000"/>
                </a:solidFill>
                <a:latin typeface="Times" panose="02020603050405020304" pitchFamily="18" charset="0"/>
              </a:rPr>
              <a:t>present</a:t>
            </a:r>
          </a:p>
        </p:txBody>
      </p:sp>
      <p:sp>
        <p:nvSpPr>
          <p:cNvPr id="228365" name="Rectangle 13" descr="Small checker board"/>
          <p:cNvSpPr>
            <a:spLocks noChangeArrowheads="1"/>
          </p:cNvSpPr>
          <p:nvPr/>
        </p:nvSpPr>
        <p:spPr bwMode="auto">
          <a:xfrm>
            <a:off x="4675188" y="5176838"/>
            <a:ext cx="69850" cy="250825"/>
          </a:xfrm>
          <a:prstGeom prst="rect">
            <a:avLst/>
          </a:prstGeom>
          <a:pattFill prst="smCheck">
            <a:fgClr>
              <a:schemeClr val="tx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66" name="Text Box 14"/>
          <p:cNvSpPr txBox="1">
            <a:spLocks noChangeArrowheads="1"/>
          </p:cNvSpPr>
          <p:nvPr/>
        </p:nvSpPr>
        <p:spPr bwMode="auto">
          <a:xfrm>
            <a:off x="4540250" y="4886325"/>
            <a:ext cx="7508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ClrTx/>
              <a:buSzTx/>
              <a:buFontTx/>
              <a:buNone/>
            </a:pPr>
            <a:r>
              <a:rPr lang="en-US" altLang="en-US" sz="1800">
                <a:solidFill>
                  <a:srgbClr val="FF0000"/>
                </a:solidFill>
                <a:latin typeface="Times" panose="02020603050405020304" pitchFamily="18" charset="0"/>
              </a:rPr>
              <a:t>present</a:t>
            </a:r>
          </a:p>
        </p:txBody>
      </p:sp>
      <p:sp>
        <p:nvSpPr>
          <p:cNvPr id="228367" name="Text Box 15"/>
          <p:cNvSpPr txBox="1">
            <a:spLocks noChangeArrowheads="1"/>
          </p:cNvSpPr>
          <p:nvPr/>
        </p:nvSpPr>
        <p:spPr bwMode="auto">
          <a:xfrm>
            <a:off x="6657975" y="4886325"/>
            <a:ext cx="682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ClrTx/>
              <a:buSzTx/>
              <a:buFontTx/>
              <a:buNone/>
            </a:pPr>
            <a:r>
              <a:rPr lang="en-US" altLang="en-US" sz="1800">
                <a:solidFill>
                  <a:schemeClr val="accent2"/>
                </a:solidFill>
                <a:latin typeface="Times" panose="02020603050405020304" pitchFamily="18" charset="0"/>
              </a:rPr>
              <a:t>absent</a:t>
            </a:r>
          </a:p>
        </p:txBody>
      </p:sp>
      <p:sp>
        <p:nvSpPr>
          <p:cNvPr id="228368" name="Line 16"/>
          <p:cNvSpPr>
            <a:spLocks noChangeShapeType="1"/>
          </p:cNvSpPr>
          <p:nvPr/>
        </p:nvSpPr>
        <p:spPr bwMode="auto">
          <a:xfrm>
            <a:off x="2443163" y="5435600"/>
            <a:ext cx="58753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69" name="Text Box 17"/>
          <p:cNvSpPr txBox="1">
            <a:spLocks noChangeArrowheads="1"/>
          </p:cNvSpPr>
          <p:nvPr/>
        </p:nvSpPr>
        <p:spPr bwMode="auto">
          <a:xfrm>
            <a:off x="1225550" y="5137150"/>
            <a:ext cx="931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ClrTx/>
              <a:buSzTx/>
              <a:buFontTx/>
              <a:buNone/>
            </a:pPr>
            <a:r>
              <a:rPr lang="en-US" altLang="en-US" sz="1800" i="1">
                <a:solidFill>
                  <a:schemeClr val="tx1"/>
                </a:solidFill>
                <a:latin typeface="Times" panose="02020603050405020304" pitchFamily="18" charset="0"/>
              </a:rPr>
              <a:t>Stimulus:</a:t>
            </a:r>
          </a:p>
        </p:txBody>
      </p:sp>
      <p:sp>
        <p:nvSpPr>
          <p:cNvPr id="228370" name="Text Box 18"/>
          <p:cNvSpPr txBox="1">
            <a:spLocks noChangeArrowheads="1"/>
          </p:cNvSpPr>
          <p:nvPr/>
        </p:nvSpPr>
        <p:spPr bwMode="auto">
          <a:xfrm>
            <a:off x="935038" y="4560888"/>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Tx/>
              <a:buSzTx/>
              <a:buFontTx/>
              <a:buNone/>
            </a:pPr>
            <a:r>
              <a:rPr lang="en-US" altLang="en-US" sz="1800" i="1" dirty="0">
                <a:solidFill>
                  <a:schemeClr val="tx1"/>
                </a:solidFill>
                <a:latin typeface="Times" panose="02020603050405020304" pitchFamily="18" charset="0"/>
              </a:rPr>
              <a:t>Auditory cue:</a:t>
            </a:r>
          </a:p>
        </p:txBody>
      </p:sp>
      <p:sp>
        <p:nvSpPr>
          <p:cNvPr id="228371" name="Line 19"/>
          <p:cNvSpPr>
            <a:spLocks noChangeShapeType="1"/>
          </p:cNvSpPr>
          <p:nvPr/>
        </p:nvSpPr>
        <p:spPr bwMode="auto">
          <a:xfrm>
            <a:off x="2430463" y="4837113"/>
            <a:ext cx="58753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2" name="Line 20"/>
          <p:cNvSpPr>
            <a:spLocks noChangeShapeType="1"/>
          </p:cNvSpPr>
          <p:nvPr/>
        </p:nvSpPr>
        <p:spPr bwMode="auto">
          <a:xfrm>
            <a:off x="2457450" y="4546600"/>
            <a:ext cx="0" cy="279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3" name="Line 21"/>
          <p:cNvSpPr>
            <a:spLocks noChangeShapeType="1"/>
          </p:cNvSpPr>
          <p:nvPr/>
        </p:nvSpPr>
        <p:spPr bwMode="auto">
          <a:xfrm>
            <a:off x="4548188" y="4546600"/>
            <a:ext cx="0" cy="279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4" name="Line 22"/>
          <p:cNvSpPr>
            <a:spLocks noChangeShapeType="1"/>
          </p:cNvSpPr>
          <p:nvPr/>
        </p:nvSpPr>
        <p:spPr bwMode="auto">
          <a:xfrm>
            <a:off x="6638925" y="4546600"/>
            <a:ext cx="0" cy="279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5" name="Rectangle 23"/>
          <p:cNvSpPr>
            <a:spLocks noChangeArrowheads="1"/>
          </p:cNvSpPr>
          <p:nvPr/>
        </p:nvSpPr>
        <p:spPr bwMode="auto">
          <a:xfrm>
            <a:off x="4743450" y="6394450"/>
            <a:ext cx="630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Time (s)</a:t>
            </a:r>
            <a:endParaRPr lang="en-US" altLang="en-US" sz="1600" b="1">
              <a:solidFill>
                <a:schemeClr val="tx1"/>
              </a:solidFill>
              <a:latin typeface="Times" panose="02020603050405020304" pitchFamily="18" charset="0"/>
            </a:endParaRPr>
          </a:p>
        </p:txBody>
      </p:sp>
      <p:sp>
        <p:nvSpPr>
          <p:cNvPr id="228376" name="Rectangle 24"/>
          <p:cNvSpPr>
            <a:spLocks noChangeArrowheads="1"/>
          </p:cNvSpPr>
          <p:nvPr/>
        </p:nvSpPr>
        <p:spPr bwMode="auto">
          <a:xfrm>
            <a:off x="2540000" y="6094413"/>
            <a:ext cx="904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0</a:t>
            </a:r>
            <a:endParaRPr lang="en-US" altLang="en-US" sz="1600" b="1">
              <a:solidFill>
                <a:schemeClr val="tx1"/>
              </a:solidFill>
              <a:latin typeface="Times" panose="02020603050405020304" pitchFamily="18" charset="0"/>
            </a:endParaRPr>
          </a:p>
        </p:txBody>
      </p:sp>
      <p:sp>
        <p:nvSpPr>
          <p:cNvPr id="228377" name="Rectangle 25"/>
          <p:cNvSpPr>
            <a:spLocks noChangeArrowheads="1"/>
          </p:cNvSpPr>
          <p:nvPr/>
        </p:nvSpPr>
        <p:spPr bwMode="auto">
          <a:xfrm>
            <a:off x="4575175" y="6094413"/>
            <a:ext cx="180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20</a:t>
            </a:r>
            <a:endParaRPr lang="en-US" altLang="en-US" sz="1600" b="1">
              <a:solidFill>
                <a:schemeClr val="tx1"/>
              </a:solidFill>
              <a:latin typeface="Times" panose="02020603050405020304" pitchFamily="18" charset="0"/>
            </a:endParaRPr>
          </a:p>
        </p:txBody>
      </p:sp>
      <p:sp>
        <p:nvSpPr>
          <p:cNvPr id="228378" name="Rectangle 26"/>
          <p:cNvSpPr>
            <a:spLocks noChangeArrowheads="1"/>
          </p:cNvSpPr>
          <p:nvPr/>
        </p:nvSpPr>
        <p:spPr bwMode="auto">
          <a:xfrm>
            <a:off x="6708775" y="6094413"/>
            <a:ext cx="180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40</a:t>
            </a:r>
            <a:endParaRPr lang="en-US" altLang="en-US" sz="1600" b="1">
              <a:solidFill>
                <a:schemeClr val="tx1"/>
              </a:solidFill>
              <a:latin typeface="Times" panose="02020603050405020304" pitchFamily="18" charset="0"/>
            </a:endParaRPr>
          </a:p>
        </p:txBody>
      </p:sp>
      <p:sp>
        <p:nvSpPr>
          <p:cNvPr id="228379" name="Rectangle 27"/>
          <p:cNvSpPr>
            <a:spLocks noChangeArrowheads="1"/>
          </p:cNvSpPr>
          <p:nvPr/>
        </p:nvSpPr>
        <p:spPr bwMode="auto">
          <a:xfrm>
            <a:off x="5641975" y="6094413"/>
            <a:ext cx="180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30</a:t>
            </a:r>
            <a:endParaRPr lang="en-US" altLang="en-US" sz="1600" b="1">
              <a:solidFill>
                <a:schemeClr val="tx1"/>
              </a:solidFill>
              <a:latin typeface="Times" panose="02020603050405020304" pitchFamily="18" charset="0"/>
            </a:endParaRPr>
          </a:p>
        </p:txBody>
      </p:sp>
      <p:sp>
        <p:nvSpPr>
          <p:cNvPr id="228380" name="Rectangle 28"/>
          <p:cNvSpPr>
            <a:spLocks noChangeArrowheads="1"/>
          </p:cNvSpPr>
          <p:nvPr/>
        </p:nvSpPr>
        <p:spPr bwMode="auto">
          <a:xfrm>
            <a:off x="3508375" y="6094413"/>
            <a:ext cx="180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10</a:t>
            </a:r>
            <a:endParaRPr lang="en-US" altLang="en-US" sz="1600" b="1">
              <a:solidFill>
                <a:schemeClr val="tx1"/>
              </a:solidFill>
              <a:latin typeface="Times" panose="02020603050405020304" pitchFamily="18" charset="0"/>
            </a:endParaRPr>
          </a:p>
        </p:txBody>
      </p:sp>
      <p:sp>
        <p:nvSpPr>
          <p:cNvPr id="228381" name="Rectangle 29"/>
          <p:cNvSpPr>
            <a:spLocks noGrp="1" noChangeArrowheads="1"/>
          </p:cNvSpPr>
          <p:nvPr>
            <p:ph type="title"/>
          </p:nvPr>
        </p:nvSpPr>
        <p:spPr>
          <a:xfrm>
            <a:off x="684213" y="476250"/>
            <a:ext cx="8280400" cy="466725"/>
          </a:xfrm>
        </p:spPr>
        <p:txBody>
          <a:bodyPr/>
          <a:lstStyle/>
          <a:p>
            <a:r>
              <a:rPr lang="en-US" altLang="en-US" sz="3600">
                <a:latin typeface="Times" panose="02020603050405020304" pitchFamily="18" charset="0"/>
              </a:rPr>
              <a:t>Pattern Detection Task</a:t>
            </a:r>
          </a:p>
        </p:txBody>
      </p:sp>
      <p:grpSp>
        <p:nvGrpSpPr>
          <p:cNvPr id="228382" name="Group 30"/>
          <p:cNvGrpSpPr>
            <a:grpSpLocks/>
          </p:cNvGrpSpPr>
          <p:nvPr/>
        </p:nvGrpSpPr>
        <p:grpSpPr bwMode="auto">
          <a:xfrm>
            <a:off x="3563938" y="1916113"/>
            <a:ext cx="4537075" cy="2249487"/>
            <a:chOff x="1807" y="965"/>
            <a:chExt cx="3139" cy="1497"/>
          </a:xfrm>
        </p:grpSpPr>
        <p:sp>
          <p:nvSpPr>
            <p:cNvPr id="228383" name="Text Box 31"/>
            <p:cNvSpPr txBox="1">
              <a:spLocks noChangeArrowheads="1"/>
            </p:cNvSpPr>
            <p:nvPr/>
          </p:nvSpPr>
          <p:spPr bwMode="auto">
            <a:xfrm>
              <a:off x="2913" y="1385"/>
              <a:ext cx="558"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Tx/>
                <a:buSzTx/>
                <a:buFontTx/>
                <a:buNone/>
              </a:pPr>
              <a:r>
                <a:rPr lang="en-US" altLang="en-US" sz="1800" b="1">
                  <a:solidFill>
                    <a:schemeClr val="tx1"/>
                  </a:solidFill>
                  <a:latin typeface="Times" panose="02020603050405020304" pitchFamily="18" charset="0"/>
                </a:rPr>
                <a:t>versus</a:t>
              </a:r>
            </a:p>
          </p:txBody>
        </p:sp>
        <p:pic>
          <p:nvPicPr>
            <p:cNvPr id="228384"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l="17102" t="5705" r="17102" b="9509"/>
            <a:stretch>
              <a:fillRect/>
            </a:stretch>
          </p:blipFill>
          <p:spPr bwMode="auto">
            <a:xfrm>
              <a:off x="3494" y="965"/>
              <a:ext cx="1108" cy="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385" name="Text Box 33"/>
            <p:cNvSpPr txBox="1">
              <a:spLocks noChangeArrowheads="1"/>
            </p:cNvSpPr>
            <p:nvPr/>
          </p:nvSpPr>
          <p:spPr bwMode="auto">
            <a:xfrm>
              <a:off x="3262" y="2035"/>
              <a:ext cx="1684"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buClrTx/>
                <a:buSzTx/>
                <a:buFontTx/>
                <a:buNone/>
              </a:pPr>
              <a:r>
                <a:rPr lang="en-US" altLang="en-US" sz="1800" b="1">
                  <a:solidFill>
                    <a:schemeClr val="tx1"/>
                  </a:solidFill>
                  <a:latin typeface="Times" panose="02020603050405020304" pitchFamily="18" charset="0"/>
                </a:rPr>
                <a:t>threshold contrast pattern</a:t>
              </a:r>
            </a:p>
          </p:txBody>
        </p:sp>
        <p:sp>
          <p:nvSpPr>
            <p:cNvPr id="228386" name="Text Box 34"/>
            <p:cNvSpPr txBox="1">
              <a:spLocks noChangeArrowheads="1"/>
            </p:cNvSpPr>
            <p:nvPr/>
          </p:nvSpPr>
          <p:spPr bwMode="auto">
            <a:xfrm>
              <a:off x="1811" y="2045"/>
              <a:ext cx="1022"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Tx/>
                <a:buSzTx/>
                <a:buFontTx/>
                <a:buNone/>
              </a:pPr>
              <a:r>
                <a:rPr lang="en-US" altLang="en-US" sz="1800" b="1">
                  <a:solidFill>
                    <a:schemeClr val="tx1"/>
                  </a:solidFill>
                  <a:latin typeface="Times" panose="02020603050405020304" pitchFamily="18" charset="0"/>
                </a:rPr>
                <a:t>uniform field</a:t>
              </a:r>
            </a:p>
          </p:txBody>
        </p:sp>
        <p:sp>
          <p:nvSpPr>
            <p:cNvPr id="228387" name="Rectangle 35"/>
            <p:cNvSpPr>
              <a:spLocks noChangeArrowheads="1"/>
            </p:cNvSpPr>
            <p:nvPr/>
          </p:nvSpPr>
          <p:spPr bwMode="auto">
            <a:xfrm>
              <a:off x="1807" y="984"/>
              <a:ext cx="1026" cy="1032"/>
            </a:xfrm>
            <a:prstGeom prst="rect">
              <a:avLst/>
            </a:prstGeom>
            <a:solidFill>
              <a:srgbClr val="8D8D8D"/>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28388" name="Picture 36"/>
            <p:cNvPicPr>
              <a:picLocks noChangeAspect="1" noChangeArrowheads="1"/>
            </p:cNvPicPr>
            <p:nvPr/>
          </p:nvPicPr>
          <p:blipFill>
            <a:blip r:embed="rId4">
              <a:extLst>
                <a:ext uri="{28A0092B-C50C-407E-A947-70E740481C1C}">
                  <a14:useLocalDpi xmlns:a14="http://schemas.microsoft.com/office/drawing/2010/main" val="0"/>
                </a:ext>
              </a:extLst>
            </a:blip>
            <a:srcRect l="47818" t="48012" r="47623" b="47429"/>
            <a:stretch>
              <a:fillRect/>
            </a:stretch>
          </p:blipFill>
          <p:spPr bwMode="auto">
            <a:xfrm>
              <a:off x="2294" y="1477"/>
              <a:ext cx="47"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6235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684213" y="1412875"/>
            <a:ext cx="8064500" cy="511175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230403" name="Rectangle 3"/>
          <p:cNvSpPr>
            <a:spLocks noGrp="1" noChangeArrowheads="1"/>
          </p:cNvSpPr>
          <p:nvPr>
            <p:ph type="title"/>
          </p:nvPr>
        </p:nvSpPr>
        <p:spPr>
          <a:xfrm>
            <a:off x="684213" y="260350"/>
            <a:ext cx="7920037" cy="715963"/>
          </a:xfrm>
          <a:ln w="3175">
            <a:solidFill>
              <a:schemeClr val="tx1"/>
            </a:solidFill>
            <a:miter lim="800000"/>
            <a:headEnd/>
            <a:tailEnd/>
          </a:ln>
        </p:spPr>
        <p:txBody>
          <a:bodyPr/>
          <a:lstStyle/>
          <a:p>
            <a:r>
              <a:rPr lang="en-US" altLang="en-US" sz="2800"/>
              <a:t>Strong response when stimulus is present</a:t>
            </a:r>
          </a:p>
        </p:txBody>
      </p:sp>
      <p:sp>
        <p:nvSpPr>
          <p:cNvPr id="230404" name="Rectangle 4"/>
          <p:cNvSpPr>
            <a:spLocks noChangeArrowheads="1"/>
          </p:cNvSpPr>
          <p:nvPr/>
        </p:nvSpPr>
        <p:spPr bwMode="auto">
          <a:xfrm rot="16200000">
            <a:off x="1579563" y="4067175"/>
            <a:ext cx="34417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buClrTx/>
              <a:buSzTx/>
              <a:buFontTx/>
              <a:buNone/>
            </a:pPr>
            <a:r>
              <a:rPr lang="en-US" altLang="en-US" sz="1800">
                <a:solidFill>
                  <a:srgbClr val="000000"/>
                </a:solidFill>
                <a:latin typeface="Times" panose="02020603050405020304" pitchFamily="18" charset="0"/>
              </a:rPr>
              <a:t>fMRI response</a:t>
            </a:r>
          </a:p>
          <a:p>
            <a:pPr algn="ctr" eaLnBrk="0" hangingPunct="0">
              <a:buClrTx/>
              <a:buSzTx/>
              <a:buFontTx/>
              <a:buNone/>
            </a:pPr>
            <a:r>
              <a:rPr lang="en-US" altLang="en-US" sz="1800">
                <a:solidFill>
                  <a:srgbClr val="000000"/>
                </a:solidFill>
                <a:latin typeface="Times" panose="02020603050405020304" pitchFamily="18" charset="0"/>
              </a:rPr>
              <a:t>(% BOLD signal)</a:t>
            </a:r>
            <a:endParaRPr lang="en-US" altLang="en-US" sz="1800">
              <a:solidFill>
                <a:schemeClr val="tx1"/>
              </a:solidFill>
              <a:latin typeface="Times" panose="02020603050405020304" pitchFamily="18" charset="0"/>
            </a:endParaRPr>
          </a:p>
        </p:txBody>
      </p:sp>
      <p:sp>
        <p:nvSpPr>
          <p:cNvPr id="230405" name="Rectangle 5"/>
          <p:cNvSpPr>
            <a:spLocks noChangeArrowheads="1"/>
          </p:cNvSpPr>
          <p:nvPr/>
        </p:nvSpPr>
        <p:spPr bwMode="auto">
          <a:xfrm>
            <a:off x="1044575" y="2035175"/>
            <a:ext cx="927100" cy="363538"/>
          </a:xfrm>
          <a:prstGeom prst="rect">
            <a:avLst/>
          </a:prstGeom>
          <a:solidFill>
            <a:srgbClr val="FFFFFF"/>
          </a:solidFill>
          <a:ln w="28575">
            <a:solidFill>
              <a:srgbClr val="000000"/>
            </a:solidFill>
            <a:miter lim="800000"/>
            <a:headEnd/>
            <a:tailEnd/>
          </a:ln>
        </p:spPr>
        <p:txBody>
          <a:bodyPr/>
          <a:lstStyle/>
          <a:p>
            <a:endParaRPr lang="en-GB"/>
          </a:p>
        </p:txBody>
      </p:sp>
      <p:sp>
        <p:nvSpPr>
          <p:cNvPr id="230406" name="Rectangle 6"/>
          <p:cNvSpPr>
            <a:spLocks noChangeArrowheads="1"/>
          </p:cNvSpPr>
          <p:nvPr/>
        </p:nvSpPr>
        <p:spPr bwMode="auto">
          <a:xfrm>
            <a:off x="1044575" y="2035175"/>
            <a:ext cx="927100" cy="363538"/>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07" name="Oval 7"/>
          <p:cNvSpPr>
            <a:spLocks noChangeArrowheads="1"/>
          </p:cNvSpPr>
          <p:nvPr/>
        </p:nvSpPr>
        <p:spPr bwMode="auto">
          <a:xfrm>
            <a:off x="1471613" y="4256088"/>
            <a:ext cx="74612" cy="74612"/>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408" name="Oval 8"/>
          <p:cNvSpPr>
            <a:spLocks noChangeArrowheads="1"/>
          </p:cNvSpPr>
          <p:nvPr/>
        </p:nvSpPr>
        <p:spPr bwMode="auto">
          <a:xfrm>
            <a:off x="1471613" y="4384675"/>
            <a:ext cx="74612" cy="7461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409" name="Oval 9"/>
          <p:cNvSpPr>
            <a:spLocks noChangeArrowheads="1"/>
          </p:cNvSpPr>
          <p:nvPr/>
        </p:nvSpPr>
        <p:spPr bwMode="auto">
          <a:xfrm>
            <a:off x="1471613" y="4513263"/>
            <a:ext cx="74612" cy="746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410" name="Text Box 10"/>
          <p:cNvSpPr txBox="1">
            <a:spLocks noChangeArrowheads="1"/>
          </p:cNvSpPr>
          <p:nvPr/>
        </p:nvSpPr>
        <p:spPr bwMode="auto">
          <a:xfrm>
            <a:off x="615950" y="1382713"/>
            <a:ext cx="17859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buClrTx/>
              <a:buSzTx/>
              <a:buFontTx/>
              <a:buNone/>
            </a:pPr>
            <a:r>
              <a:rPr lang="en-US" altLang="en-US" sz="1800">
                <a:solidFill>
                  <a:schemeClr val="tx1"/>
                </a:solidFill>
                <a:latin typeface="Times" panose="02020603050405020304" pitchFamily="18" charset="0"/>
              </a:rPr>
              <a:t>Individual trial time series</a:t>
            </a:r>
          </a:p>
        </p:txBody>
      </p:sp>
      <p:sp>
        <p:nvSpPr>
          <p:cNvPr id="230411" name="Line 11"/>
          <p:cNvSpPr>
            <a:spLocks noChangeShapeType="1"/>
          </p:cNvSpPr>
          <p:nvPr/>
        </p:nvSpPr>
        <p:spPr bwMode="auto">
          <a:xfrm>
            <a:off x="1508125" y="4740275"/>
            <a:ext cx="0" cy="431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412" name="Line 12"/>
          <p:cNvSpPr>
            <a:spLocks noChangeShapeType="1"/>
          </p:cNvSpPr>
          <p:nvPr/>
        </p:nvSpPr>
        <p:spPr bwMode="auto">
          <a:xfrm>
            <a:off x="1511300" y="5156200"/>
            <a:ext cx="14097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413" name="Text Box 13"/>
          <p:cNvSpPr txBox="1">
            <a:spLocks noChangeArrowheads="1"/>
          </p:cNvSpPr>
          <p:nvPr/>
        </p:nvSpPr>
        <p:spPr bwMode="auto">
          <a:xfrm>
            <a:off x="1108075" y="5319713"/>
            <a:ext cx="201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buClrTx/>
              <a:buSzTx/>
              <a:buFontTx/>
              <a:buNone/>
            </a:pPr>
            <a:r>
              <a:rPr lang="en-US" altLang="en-US" sz="1800">
                <a:solidFill>
                  <a:schemeClr val="tx1"/>
                </a:solidFill>
                <a:latin typeface="Times" panose="02020603050405020304" pitchFamily="18" charset="0"/>
              </a:rPr>
              <a:t>mean, std. error</a:t>
            </a:r>
          </a:p>
        </p:txBody>
      </p:sp>
      <p:sp>
        <p:nvSpPr>
          <p:cNvPr id="230414" name="Rectangle 14"/>
          <p:cNvSpPr>
            <a:spLocks noChangeArrowheads="1"/>
          </p:cNvSpPr>
          <p:nvPr/>
        </p:nvSpPr>
        <p:spPr bwMode="auto">
          <a:xfrm>
            <a:off x="5645150" y="6203950"/>
            <a:ext cx="6937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800">
                <a:solidFill>
                  <a:srgbClr val="000000"/>
                </a:solidFill>
                <a:latin typeface="Times" panose="02020603050405020304" pitchFamily="18" charset="0"/>
              </a:rPr>
              <a:t>Time (s)</a:t>
            </a:r>
            <a:endParaRPr lang="en-US" altLang="en-US" sz="1800">
              <a:solidFill>
                <a:schemeClr val="tx1"/>
              </a:solidFill>
              <a:latin typeface="Times" panose="02020603050405020304" pitchFamily="18" charset="0"/>
            </a:endParaRPr>
          </a:p>
        </p:txBody>
      </p:sp>
      <p:sp>
        <p:nvSpPr>
          <p:cNvPr id="230415" name="Line 15"/>
          <p:cNvSpPr>
            <a:spLocks noChangeShapeType="1"/>
          </p:cNvSpPr>
          <p:nvPr/>
        </p:nvSpPr>
        <p:spPr bwMode="auto">
          <a:xfrm flipV="1">
            <a:off x="3978275" y="2754313"/>
            <a:ext cx="1588" cy="31384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16" name="Line 16"/>
          <p:cNvSpPr>
            <a:spLocks noChangeShapeType="1"/>
          </p:cNvSpPr>
          <p:nvPr/>
        </p:nvSpPr>
        <p:spPr bwMode="auto">
          <a:xfrm flipV="1">
            <a:off x="4481513" y="5856288"/>
            <a:ext cx="1587"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17" name="Line 17"/>
          <p:cNvSpPr>
            <a:spLocks noChangeShapeType="1"/>
          </p:cNvSpPr>
          <p:nvPr/>
        </p:nvSpPr>
        <p:spPr bwMode="auto">
          <a:xfrm flipV="1">
            <a:off x="4983163" y="5856288"/>
            <a:ext cx="1587"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18" name="Line 18"/>
          <p:cNvSpPr>
            <a:spLocks noChangeShapeType="1"/>
          </p:cNvSpPr>
          <p:nvPr/>
        </p:nvSpPr>
        <p:spPr bwMode="auto">
          <a:xfrm flipV="1">
            <a:off x="5486400" y="5856288"/>
            <a:ext cx="1588"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19" name="Line 19"/>
          <p:cNvSpPr>
            <a:spLocks noChangeShapeType="1"/>
          </p:cNvSpPr>
          <p:nvPr/>
        </p:nvSpPr>
        <p:spPr bwMode="auto">
          <a:xfrm flipV="1">
            <a:off x="5997575" y="5856288"/>
            <a:ext cx="0"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20" name="Line 20"/>
          <p:cNvSpPr>
            <a:spLocks noChangeShapeType="1"/>
          </p:cNvSpPr>
          <p:nvPr/>
        </p:nvSpPr>
        <p:spPr bwMode="auto">
          <a:xfrm flipV="1">
            <a:off x="6499225" y="5856288"/>
            <a:ext cx="1588"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21" name="Line 21"/>
          <p:cNvSpPr>
            <a:spLocks noChangeShapeType="1"/>
          </p:cNvSpPr>
          <p:nvPr/>
        </p:nvSpPr>
        <p:spPr bwMode="auto">
          <a:xfrm flipV="1">
            <a:off x="7000875" y="5856288"/>
            <a:ext cx="1588"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22" name="Line 22"/>
          <p:cNvSpPr>
            <a:spLocks noChangeShapeType="1"/>
          </p:cNvSpPr>
          <p:nvPr/>
        </p:nvSpPr>
        <p:spPr bwMode="auto">
          <a:xfrm flipV="1">
            <a:off x="7504113" y="5856288"/>
            <a:ext cx="1587"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23" name="Line 23"/>
          <p:cNvSpPr>
            <a:spLocks noChangeShapeType="1"/>
          </p:cNvSpPr>
          <p:nvPr/>
        </p:nvSpPr>
        <p:spPr bwMode="auto">
          <a:xfrm flipV="1">
            <a:off x="8005763" y="5856288"/>
            <a:ext cx="1587"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24" name="Line 24"/>
          <p:cNvSpPr>
            <a:spLocks noChangeShapeType="1"/>
          </p:cNvSpPr>
          <p:nvPr/>
        </p:nvSpPr>
        <p:spPr bwMode="auto">
          <a:xfrm>
            <a:off x="3978275" y="5892800"/>
            <a:ext cx="40259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25" name="Rectangle 25"/>
          <p:cNvSpPr>
            <a:spLocks noChangeArrowheads="1"/>
          </p:cNvSpPr>
          <p:nvPr/>
        </p:nvSpPr>
        <p:spPr bwMode="auto">
          <a:xfrm>
            <a:off x="3933825" y="5929313"/>
            <a:ext cx="904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0</a:t>
            </a:r>
            <a:endParaRPr lang="en-US" altLang="en-US" sz="1600" b="1">
              <a:solidFill>
                <a:schemeClr val="tx1"/>
              </a:solidFill>
              <a:latin typeface="Times" panose="02020603050405020304" pitchFamily="18" charset="0"/>
            </a:endParaRPr>
          </a:p>
        </p:txBody>
      </p:sp>
      <p:sp>
        <p:nvSpPr>
          <p:cNvPr id="230426" name="Rectangle 26"/>
          <p:cNvSpPr>
            <a:spLocks noChangeArrowheads="1"/>
          </p:cNvSpPr>
          <p:nvPr/>
        </p:nvSpPr>
        <p:spPr bwMode="auto">
          <a:xfrm>
            <a:off x="4432300" y="5929313"/>
            <a:ext cx="904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2</a:t>
            </a:r>
            <a:endParaRPr lang="en-US" altLang="en-US" sz="1600" b="1">
              <a:solidFill>
                <a:schemeClr val="tx1"/>
              </a:solidFill>
              <a:latin typeface="Times" panose="02020603050405020304" pitchFamily="18" charset="0"/>
            </a:endParaRPr>
          </a:p>
        </p:txBody>
      </p:sp>
      <p:sp>
        <p:nvSpPr>
          <p:cNvPr id="230427" name="Rectangle 27"/>
          <p:cNvSpPr>
            <a:spLocks noChangeArrowheads="1"/>
          </p:cNvSpPr>
          <p:nvPr/>
        </p:nvSpPr>
        <p:spPr bwMode="auto">
          <a:xfrm>
            <a:off x="4933950" y="5929313"/>
            <a:ext cx="904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4</a:t>
            </a:r>
            <a:endParaRPr lang="en-US" altLang="en-US" sz="1600" b="1">
              <a:solidFill>
                <a:schemeClr val="tx1"/>
              </a:solidFill>
              <a:latin typeface="Times" panose="02020603050405020304" pitchFamily="18" charset="0"/>
            </a:endParaRPr>
          </a:p>
        </p:txBody>
      </p:sp>
      <p:sp>
        <p:nvSpPr>
          <p:cNvPr id="230428" name="Rectangle 28"/>
          <p:cNvSpPr>
            <a:spLocks noChangeArrowheads="1"/>
          </p:cNvSpPr>
          <p:nvPr/>
        </p:nvSpPr>
        <p:spPr bwMode="auto">
          <a:xfrm>
            <a:off x="5440363" y="5929313"/>
            <a:ext cx="904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6</a:t>
            </a:r>
            <a:endParaRPr lang="en-US" altLang="en-US" sz="1600" b="1">
              <a:solidFill>
                <a:schemeClr val="tx1"/>
              </a:solidFill>
              <a:latin typeface="Times" panose="02020603050405020304" pitchFamily="18" charset="0"/>
            </a:endParaRPr>
          </a:p>
        </p:txBody>
      </p:sp>
      <p:sp>
        <p:nvSpPr>
          <p:cNvPr id="230429" name="Rectangle 29"/>
          <p:cNvSpPr>
            <a:spLocks noChangeArrowheads="1"/>
          </p:cNvSpPr>
          <p:nvPr/>
        </p:nvSpPr>
        <p:spPr bwMode="auto">
          <a:xfrm>
            <a:off x="5951538" y="5929313"/>
            <a:ext cx="904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8</a:t>
            </a:r>
            <a:endParaRPr lang="en-US" altLang="en-US" sz="1600" b="1">
              <a:solidFill>
                <a:schemeClr val="tx1"/>
              </a:solidFill>
              <a:latin typeface="Times" panose="02020603050405020304" pitchFamily="18" charset="0"/>
            </a:endParaRPr>
          </a:p>
        </p:txBody>
      </p:sp>
      <p:sp>
        <p:nvSpPr>
          <p:cNvPr id="230430" name="Rectangle 30"/>
          <p:cNvSpPr>
            <a:spLocks noChangeArrowheads="1"/>
          </p:cNvSpPr>
          <p:nvPr/>
        </p:nvSpPr>
        <p:spPr bwMode="auto">
          <a:xfrm>
            <a:off x="6418263" y="5929313"/>
            <a:ext cx="179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10</a:t>
            </a:r>
            <a:endParaRPr lang="en-US" altLang="en-US" sz="1600" b="1">
              <a:solidFill>
                <a:schemeClr val="tx1"/>
              </a:solidFill>
              <a:latin typeface="Times" panose="02020603050405020304" pitchFamily="18" charset="0"/>
            </a:endParaRPr>
          </a:p>
        </p:txBody>
      </p:sp>
      <p:sp>
        <p:nvSpPr>
          <p:cNvPr id="230431" name="Rectangle 31"/>
          <p:cNvSpPr>
            <a:spLocks noChangeArrowheads="1"/>
          </p:cNvSpPr>
          <p:nvPr/>
        </p:nvSpPr>
        <p:spPr bwMode="auto">
          <a:xfrm>
            <a:off x="6915150" y="5929313"/>
            <a:ext cx="180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12</a:t>
            </a:r>
            <a:endParaRPr lang="en-US" altLang="en-US" sz="1600" b="1">
              <a:solidFill>
                <a:schemeClr val="tx1"/>
              </a:solidFill>
              <a:latin typeface="Times" panose="02020603050405020304" pitchFamily="18" charset="0"/>
            </a:endParaRPr>
          </a:p>
        </p:txBody>
      </p:sp>
      <p:sp>
        <p:nvSpPr>
          <p:cNvPr id="230432" name="Rectangle 32"/>
          <p:cNvSpPr>
            <a:spLocks noChangeArrowheads="1"/>
          </p:cNvSpPr>
          <p:nvPr/>
        </p:nvSpPr>
        <p:spPr bwMode="auto">
          <a:xfrm>
            <a:off x="7413625" y="5929313"/>
            <a:ext cx="180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14</a:t>
            </a:r>
            <a:endParaRPr lang="en-US" altLang="en-US" sz="1600" b="1">
              <a:solidFill>
                <a:schemeClr val="tx1"/>
              </a:solidFill>
              <a:latin typeface="Times" panose="02020603050405020304" pitchFamily="18" charset="0"/>
            </a:endParaRPr>
          </a:p>
        </p:txBody>
      </p:sp>
      <p:sp>
        <p:nvSpPr>
          <p:cNvPr id="230433" name="Rectangle 33"/>
          <p:cNvSpPr>
            <a:spLocks noChangeArrowheads="1"/>
          </p:cNvSpPr>
          <p:nvPr/>
        </p:nvSpPr>
        <p:spPr bwMode="auto">
          <a:xfrm>
            <a:off x="7931150" y="5929313"/>
            <a:ext cx="180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16</a:t>
            </a:r>
            <a:endParaRPr lang="en-US" altLang="en-US" sz="1600" b="1">
              <a:solidFill>
                <a:schemeClr val="tx1"/>
              </a:solidFill>
              <a:latin typeface="Times" panose="02020603050405020304" pitchFamily="18" charset="0"/>
            </a:endParaRPr>
          </a:p>
        </p:txBody>
      </p:sp>
      <p:sp>
        <p:nvSpPr>
          <p:cNvPr id="230434" name="Line 34"/>
          <p:cNvSpPr>
            <a:spLocks noChangeShapeType="1"/>
          </p:cNvSpPr>
          <p:nvPr/>
        </p:nvSpPr>
        <p:spPr bwMode="auto">
          <a:xfrm>
            <a:off x="3978275" y="5681663"/>
            <a:ext cx="381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35" name="Line 35"/>
          <p:cNvSpPr>
            <a:spLocks noChangeShapeType="1"/>
          </p:cNvSpPr>
          <p:nvPr/>
        </p:nvSpPr>
        <p:spPr bwMode="auto">
          <a:xfrm>
            <a:off x="3978275" y="5267325"/>
            <a:ext cx="381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36" name="Line 36"/>
          <p:cNvSpPr>
            <a:spLocks noChangeShapeType="1"/>
          </p:cNvSpPr>
          <p:nvPr/>
        </p:nvSpPr>
        <p:spPr bwMode="auto">
          <a:xfrm>
            <a:off x="3978275" y="4843463"/>
            <a:ext cx="381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37" name="Line 37"/>
          <p:cNvSpPr>
            <a:spLocks noChangeShapeType="1"/>
          </p:cNvSpPr>
          <p:nvPr/>
        </p:nvSpPr>
        <p:spPr bwMode="auto">
          <a:xfrm>
            <a:off x="3978275" y="4429125"/>
            <a:ext cx="381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38" name="Line 38"/>
          <p:cNvSpPr>
            <a:spLocks noChangeShapeType="1"/>
          </p:cNvSpPr>
          <p:nvPr/>
        </p:nvSpPr>
        <p:spPr bwMode="auto">
          <a:xfrm>
            <a:off x="3978275" y="4005263"/>
            <a:ext cx="381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39" name="Line 39"/>
          <p:cNvSpPr>
            <a:spLocks noChangeShapeType="1"/>
          </p:cNvSpPr>
          <p:nvPr/>
        </p:nvSpPr>
        <p:spPr bwMode="auto">
          <a:xfrm>
            <a:off x="3978275" y="3590925"/>
            <a:ext cx="381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40" name="Line 40"/>
          <p:cNvSpPr>
            <a:spLocks noChangeShapeType="1"/>
          </p:cNvSpPr>
          <p:nvPr/>
        </p:nvSpPr>
        <p:spPr bwMode="auto">
          <a:xfrm>
            <a:off x="3978275" y="3167063"/>
            <a:ext cx="381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41" name="Line 41"/>
          <p:cNvSpPr>
            <a:spLocks noChangeShapeType="1"/>
          </p:cNvSpPr>
          <p:nvPr/>
        </p:nvSpPr>
        <p:spPr bwMode="auto">
          <a:xfrm>
            <a:off x="3978275" y="2754313"/>
            <a:ext cx="381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42" name="Rectangle 42"/>
          <p:cNvSpPr>
            <a:spLocks noChangeArrowheads="1"/>
          </p:cNvSpPr>
          <p:nvPr/>
        </p:nvSpPr>
        <p:spPr bwMode="auto">
          <a:xfrm>
            <a:off x="3633788" y="5568950"/>
            <a:ext cx="2841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-0.2</a:t>
            </a:r>
            <a:endParaRPr lang="en-US" altLang="en-US" sz="1600" b="1">
              <a:solidFill>
                <a:schemeClr val="tx1"/>
              </a:solidFill>
              <a:latin typeface="Times" panose="02020603050405020304" pitchFamily="18" charset="0"/>
            </a:endParaRPr>
          </a:p>
        </p:txBody>
      </p:sp>
      <p:sp>
        <p:nvSpPr>
          <p:cNvPr id="230443" name="Rectangle 43"/>
          <p:cNvSpPr>
            <a:spLocks noChangeArrowheads="1"/>
          </p:cNvSpPr>
          <p:nvPr/>
        </p:nvSpPr>
        <p:spPr bwMode="auto">
          <a:xfrm>
            <a:off x="3633788" y="5160963"/>
            <a:ext cx="2841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-0.1</a:t>
            </a:r>
            <a:endParaRPr lang="en-US" altLang="en-US" sz="1600" b="1">
              <a:solidFill>
                <a:schemeClr val="tx1"/>
              </a:solidFill>
              <a:latin typeface="Times" panose="02020603050405020304" pitchFamily="18" charset="0"/>
            </a:endParaRPr>
          </a:p>
        </p:txBody>
      </p:sp>
      <p:sp>
        <p:nvSpPr>
          <p:cNvPr id="230444" name="Rectangle 44"/>
          <p:cNvSpPr>
            <a:spLocks noChangeArrowheads="1"/>
          </p:cNvSpPr>
          <p:nvPr/>
        </p:nvSpPr>
        <p:spPr bwMode="auto">
          <a:xfrm>
            <a:off x="3833813" y="4732338"/>
            <a:ext cx="904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a:t>
            </a:r>
            <a:endParaRPr lang="en-US" altLang="en-US" sz="1600" b="1">
              <a:solidFill>
                <a:schemeClr val="tx1"/>
              </a:solidFill>
              <a:latin typeface="Times" panose="02020603050405020304" pitchFamily="18" charset="0"/>
            </a:endParaRPr>
          </a:p>
        </p:txBody>
      </p:sp>
      <p:sp>
        <p:nvSpPr>
          <p:cNvPr id="230445" name="Rectangle 45"/>
          <p:cNvSpPr>
            <a:spLocks noChangeArrowheads="1"/>
          </p:cNvSpPr>
          <p:nvPr/>
        </p:nvSpPr>
        <p:spPr bwMode="auto">
          <a:xfrm>
            <a:off x="3692525" y="4319588"/>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0.1</a:t>
            </a:r>
            <a:endParaRPr lang="en-US" altLang="en-US" sz="1600" b="1">
              <a:solidFill>
                <a:schemeClr val="tx1"/>
              </a:solidFill>
              <a:latin typeface="Times" panose="02020603050405020304" pitchFamily="18" charset="0"/>
            </a:endParaRPr>
          </a:p>
        </p:txBody>
      </p:sp>
      <p:sp>
        <p:nvSpPr>
          <p:cNvPr id="230446" name="Rectangle 46"/>
          <p:cNvSpPr>
            <a:spLocks noChangeArrowheads="1"/>
          </p:cNvSpPr>
          <p:nvPr/>
        </p:nvSpPr>
        <p:spPr bwMode="auto">
          <a:xfrm>
            <a:off x="3692525" y="3892550"/>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0.2</a:t>
            </a:r>
            <a:endParaRPr lang="en-US" altLang="en-US" sz="1600" b="1">
              <a:solidFill>
                <a:schemeClr val="tx1"/>
              </a:solidFill>
              <a:latin typeface="Times" panose="02020603050405020304" pitchFamily="18" charset="0"/>
            </a:endParaRPr>
          </a:p>
        </p:txBody>
      </p:sp>
      <p:sp>
        <p:nvSpPr>
          <p:cNvPr id="230447" name="Rectangle 47"/>
          <p:cNvSpPr>
            <a:spLocks noChangeArrowheads="1"/>
          </p:cNvSpPr>
          <p:nvPr/>
        </p:nvSpPr>
        <p:spPr bwMode="auto">
          <a:xfrm>
            <a:off x="3692525" y="3482975"/>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0.3</a:t>
            </a:r>
            <a:endParaRPr lang="en-US" altLang="en-US" sz="1600" b="1">
              <a:solidFill>
                <a:schemeClr val="tx1"/>
              </a:solidFill>
              <a:latin typeface="Times" panose="02020603050405020304" pitchFamily="18" charset="0"/>
            </a:endParaRPr>
          </a:p>
        </p:txBody>
      </p:sp>
      <p:sp>
        <p:nvSpPr>
          <p:cNvPr id="230448" name="Rectangle 48"/>
          <p:cNvSpPr>
            <a:spLocks noChangeArrowheads="1"/>
          </p:cNvSpPr>
          <p:nvPr/>
        </p:nvSpPr>
        <p:spPr bwMode="auto">
          <a:xfrm>
            <a:off x="3700463" y="3057525"/>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0.4</a:t>
            </a:r>
            <a:endParaRPr lang="en-US" altLang="en-US" sz="1600" b="1">
              <a:solidFill>
                <a:schemeClr val="tx1"/>
              </a:solidFill>
              <a:latin typeface="Times" panose="02020603050405020304" pitchFamily="18" charset="0"/>
            </a:endParaRPr>
          </a:p>
        </p:txBody>
      </p:sp>
      <p:sp>
        <p:nvSpPr>
          <p:cNvPr id="230449" name="Rectangle 49"/>
          <p:cNvSpPr>
            <a:spLocks noChangeArrowheads="1"/>
          </p:cNvSpPr>
          <p:nvPr/>
        </p:nvSpPr>
        <p:spPr bwMode="auto">
          <a:xfrm>
            <a:off x="3692525" y="2643188"/>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0.5</a:t>
            </a:r>
            <a:endParaRPr lang="en-US" altLang="en-US" sz="1600" b="1">
              <a:solidFill>
                <a:schemeClr val="tx1"/>
              </a:solidFill>
              <a:latin typeface="Times" panose="02020603050405020304" pitchFamily="18" charset="0"/>
            </a:endParaRPr>
          </a:p>
        </p:txBody>
      </p:sp>
      <p:sp>
        <p:nvSpPr>
          <p:cNvPr id="230450" name="Freeform 50"/>
          <p:cNvSpPr>
            <a:spLocks/>
          </p:cNvSpPr>
          <p:nvPr/>
        </p:nvSpPr>
        <p:spPr bwMode="auto">
          <a:xfrm>
            <a:off x="4244975" y="2897188"/>
            <a:ext cx="3757613" cy="2820987"/>
          </a:xfrm>
          <a:custGeom>
            <a:avLst/>
            <a:gdLst>
              <a:gd name="T0" fmla="*/ 0 w 2545"/>
              <a:gd name="T1" fmla="*/ 1468 h 1928"/>
              <a:gd name="T2" fmla="*/ 182 w 2545"/>
              <a:gd name="T3" fmla="*/ 1153 h 1928"/>
              <a:gd name="T4" fmla="*/ 365 w 2545"/>
              <a:gd name="T5" fmla="*/ 661 h 1928"/>
              <a:gd name="T6" fmla="*/ 541 w 2545"/>
              <a:gd name="T7" fmla="*/ 214 h 1928"/>
              <a:gd name="T8" fmla="*/ 724 w 2545"/>
              <a:gd name="T9" fmla="*/ 0 h 1928"/>
              <a:gd name="T10" fmla="*/ 907 w 2545"/>
              <a:gd name="T11" fmla="*/ 227 h 1928"/>
              <a:gd name="T12" fmla="*/ 1090 w 2545"/>
              <a:gd name="T13" fmla="*/ 611 h 1928"/>
              <a:gd name="T14" fmla="*/ 1272 w 2545"/>
              <a:gd name="T15" fmla="*/ 1115 h 1928"/>
              <a:gd name="T16" fmla="*/ 1455 w 2545"/>
              <a:gd name="T17" fmla="*/ 1581 h 1928"/>
              <a:gd name="T18" fmla="*/ 1638 w 2545"/>
              <a:gd name="T19" fmla="*/ 1795 h 1928"/>
              <a:gd name="T20" fmla="*/ 1820 w 2545"/>
              <a:gd name="T21" fmla="*/ 1890 h 1928"/>
              <a:gd name="T22" fmla="*/ 1997 w 2545"/>
              <a:gd name="T23" fmla="*/ 1928 h 1928"/>
              <a:gd name="T24" fmla="*/ 2179 w 2545"/>
              <a:gd name="T25" fmla="*/ 1814 h 1928"/>
              <a:gd name="T26" fmla="*/ 2362 w 2545"/>
              <a:gd name="T27" fmla="*/ 1745 h 1928"/>
              <a:gd name="T28" fmla="*/ 2545 w 2545"/>
              <a:gd name="T29" fmla="*/ 1789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5" h="1928">
                <a:moveTo>
                  <a:pt x="0" y="1468"/>
                </a:moveTo>
                <a:lnTo>
                  <a:pt x="182" y="1153"/>
                </a:lnTo>
                <a:lnTo>
                  <a:pt x="365" y="661"/>
                </a:lnTo>
                <a:lnTo>
                  <a:pt x="541" y="214"/>
                </a:lnTo>
                <a:lnTo>
                  <a:pt x="724" y="0"/>
                </a:lnTo>
                <a:lnTo>
                  <a:pt x="907" y="227"/>
                </a:lnTo>
                <a:lnTo>
                  <a:pt x="1090" y="611"/>
                </a:lnTo>
                <a:lnTo>
                  <a:pt x="1272" y="1115"/>
                </a:lnTo>
                <a:lnTo>
                  <a:pt x="1455" y="1581"/>
                </a:lnTo>
                <a:lnTo>
                  <a:pt x="1638" y="1795"/>
                </a:lnTo>
                <a:lnTo>
                  <a:pt x="1820" y="1890"/>
                </a:lnTo>
                <a:lnTo>
                  <a:pt x="1997" y="1928"/>
                </a:lnTo>
                <a:lnTo>
                  <a:pt x="2179" y="1814"/>
                </a:lnTo>
                <a:lnTo>
                  <a:pt x="2362" y="1745"/>
                </a:lnTo>
                <a:lnTo>
                  <a:pt x="2545" y="1789"/>
                </a:lnTo>
              </a:path>
            </a:pathLst>
          </a:custGeom>
          <a:noFill/>
          <a:ln w="28575"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51" name="Freeform 51"/>
          <p:cNvSpPr>
            <a:spLocks/>
          </p:cNvSpPr>
          <p:nvPr/>
        </p:nvSpPr>
        <p:spPr bwMode="auto">
          <a:xfrm>
            <a:off x="4217988" y="5018088"/>
            <a:ext cx="55562" cy="55562"/>
          </a:xfrm>
          <a:custGeom>
            <a:avLst/>
            <a:gdLst>
              <a:gd name="T0" fmla="*/ 19 w 38"/>
              <a:gd name="T1" fmla="*/ 0 h 38"/>
              <a:gd name="T2" fmla="*/ 19 w 38"/>
              <a:gd name="T3" fmla="*/ 6 h 38"/>
              <a:gd name="T4" fmla="*/ 25 w 38"/>
              <a:gd name="T5" fmla="*/ 6 h 38"/>
              <a:gd name="T6" fmla="*/ 31 w 38"/>
              <a:gd name="T7" fmla="*/ 6 h 38"/>
              <a:gd name="T8" fmla="*/ 31 w 38"/>
              <a:gd name="T9" fmla="*/ 6 h 38"/>
              <a:gd name="T10" fmla="*/ 31 w 38"/>
              <a:gd name="T11" fmla="*/ 13 h 38"/>
              <a:gd name="T12" fmla="*/ 38 w 38"/>
              <a:gd name="T13" fmla="*/ 13 h 38"/>
              <a:gd name="T14" fmla="*/ 38 w 38"/>
              <a:gd name="T15" fmla="*/ 19 h 38"/>
              <a:gd name="T16" fmla="*/ 38 w 38"/>
              <a:gd name="T17" fmla="*/ 19 h 38"/>
              <a:gd name="T18" fmla="*/ 38 w 38"/>
              <a:gd name="T19" fmla="*/ 25 h 38"/>
              <a:gd name="T20" fmla="*/ 38 w 38"/>
              <a:gd name="T21" fmla="*/ 31 h 38"/>
              <a:gd name="T22" fmla="*/ 31 w 38"/>
              <a:gd name="T23" fmla="*/ 31 h 38"/>
              <a:gd name="T24" fmla="*/ 31 w 38"/>
              <a:gd name="T25" fmla="*/ 38 h 38"/>
              <a:gd name="T26" fmla="*/ 31 w 38"/>
              <a:gd name="T27" fmla="*/ 38 h 38"/>
              <a:gd name="T28" fmla="*/ 25 w 38"/>
              <a:gd name="T29" fmla="*/ 38 h 38"/>
              <a:gd name="T30" fmla="*/ 19 w 38"/>
              <a:gd name="T31" fmla="*/ 38 h 38"/>
              <a:gd name="T32" fmla="*/ 19 w 38"/>
              <a:gd name="T33" fmla="*/ 38 h 38"/>
              <a:gd name="T34" fmla="*/ 12 w 38"/>
              <a:gd name="T35" fmla="*/ 38 h 38"/>
              <a:gd name="T36" fmla="*/ 12 w 38"/>
              <a:gd name="T37" fmla="*/ 38 h 38"/>
              <a:gd name="T38" fmla="*/ 6 w 38"/>
              <a:gd name="T39" fmla="*/ 38 h 38"/>
              <a:gd name="T40" fmla="*/ 6 w 38"/>
              <a:gd name="T41" fmla="*/ 38 h 38"/>
              <a:gd name="T42" fmla="*/ 0 w 38"/>
              <a:gd name="T43" fmla="*/ 31 h 38"/>
              <a:gd name="T44" fmla="*/ 0 w 38"/>
              <a:gd name="T45" fmla="*/ 31 h 38"/>
              <a:gd name="T46" fmla="*/ 0 w 38"/>
              <a:gd name="T47" fmla="*/ 25 h 38"/>
              <a:gd name="T48" fmla="*/ 0 w 38"/>
              <a:gd name="T49" fmla="*/ 19 h 38"/>
              <a:gd name="T50" fmla="*/ 0 w 38"/>
              <a:gd name="T51" fmla="*/ 19 h 38"/>
              <a:gd name="T52" fmla="*/ 0 w 38"/>
              <a:gd name="T53" fmla="*/ 13 h 38"/>
              <a:gd name="T54" fmla="*/ 0 w 38"/>
              <a:gd name="T55" fmla="*/ 13 h 38"/>
              <a:gd name="T56" fmla="*/ 6 w 38"/>
              <a:gd name="T57" fmla="*/ 6 h 38"/>
              <a:gd name="T58" fmla="*/ 6 w 38"/>
              <a:gd name="T59" fmla="*/ 6 h 38"/>
              <a:gd name="T60" fmla="*/ 12 w 38"/>
              <a:gd name="T61" fmla="*/ 6 h 38"/>
              <a:gd name="T62" fmla="*/ 12 w 38"/>
              <a:gd name="T63" fmla="*/ 6 h 38"/>
              <a:gd name="T64" fmla="*/ 19 w 38"/>
              <a:gd name="T65" fmla="*/ 0 h 38"/>
              <a:gd name="T66" fmla="*/ 19 w 38"/>
              <a:gd name="T67" fmla="*/ 6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19" y="6"/>
                </a:lnTo>
                <a:lnTo>
                  <a:pt x="25" y="6"/>
                </a:lnTo>
                <a:lnTo>
                  <a:pt x="31" y="6"/>
                </a:lnTo>
                <a:lnTo>
                  <a:pt x="31" y="6"/>
                </a:lnTo>
                <a:lnTo>
                  <a:pt x="31" y="13"/>
                </a:lnTo>
                <a:lnTo>
                  <a:pt x="38" y="13"/>
                </a:lnTo>
                <a:lnTo>
                  <a:pt x="38" y="19"/>
                </a:lnTo>
                <a:lnTo>
                  <a:pt x="38" y="19"/>
                </a:lnTo>
                <a:lnTo>
                  <a:pt x="38" y="25"/>
                </a:lnTo>
                <a:lnTo>
                  <a:pt x="38" y="31"/>
                </a:lnTo>
                <a:lnTo>
                  <a:pt x="31" y="31"/>
                </a:lnTo>
                <a:lnTo>
                  <a:pt x="31" y="38"/>
                </a:lnTo>
                <a:lnTo>
                  <a:pt x="31" y="38"/>
                </a:lnTo>
                <a:lnTo>
                  <a:pt x="25" y="38"/>
                </a:lnTo>
                <a:lnTo>
                  <a:pt x="19" y="38"/>
                </a:lnTo>
                <a:lnTo>
                  <a:pt x="19" y="38"/>
                </a:lnTo>
                <a:lnTo>
                  <a:pt x="12" y="38"/>
                </a:lnTo>
                <a:lnTo>
                  <a:pt x="12" y="38"/>
                </a:lnTo>
                <a:lnTo>
                  <a:pt x="6" y="38"/>
                </a:lnTo>
                <a:lnTo>
                  <a:pt x="6" y="38"/>
                </a:lnTo>
                <a:lnTo>
                  <a:pt x="0" y="31"/>
                </a:lnTo>
                <a:lnTo>
                  <a:pt x="0" y="31"/>
                </a:lnTo>
                <a:lnTo>
                  <a:pt x="0" y="25"/>
                </a:lnTo>
                <a:lnTo>
                  <a:pt x="0" y="19"/>
                </a:lnTo>
                <a:lnTo>
                  <a:pt x="0" y="19"/>
                </a:lnTo>
                <a:lnTo>
                  <a:pt x="0" y="13"/>
                </a:lnTo>
                <a:lnTo>
                  <a:pt x="0" y="13"/>
                </a:lnTo>
                <a:lnTo>
                  <a:pt x="6" y="6"/>
                </a:lnTo>
                <a:lnTo>
                  <a:pt x="6" y="6"/>
                </a:lnTo>
                <a:lnTo>
                  <a:pt x="12" y="6"/>
                </a:lnTo>
                <a:lnTo>
                  <a:pt x="12" y="6"/>
                </a:lnTo>
                <a:lnTo>
                  <a:pt x="19" y="0"/>
                </a:lnTo>
                <a:lnTo>
                  <a:pt x="19" y="6"/>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52" name="Freeform 52"/>
          <p:cNvSpPr>
            <a:spLocks/>
          </p:cNvSpPr>
          <p:nvPr/>
        </p:nvSpPr>
        <p:spPr bwMode="auto">
          <a:xfrm>
            <a:off x="4217988" y="5018088"/>
            <a:ext cx="55562" cy="55562"/>
          </a:xfrm>
          <a:custGeom>
            <a:avLst/>
            <a:gdLst>
              <a:gd name="T0" fmla="*/ 19 w 38"/>
              <a:gd name="T1" fmla="*/ 0 h 38"/>
              <a:gd name="T2" fmla="*/ 19 w 38"/>
              <a:gd name="T3" fmla="*/ 6 h 38"/>
              <a:gd name="T4" fmla="*/ 25 w 38"/>
              <a:gd name="T5" fmla="*/ 6 h 38"/>
              <a:gd name="T6" fmla="*/ 31 w 38"/>
              <a:gd name="T7" fmla="*/ 6 h 38"/>
              <a:gd name="T8" fmla="*/ 31 w 38"/>
              <a:gd name="T9" fmla="*/ 6 h 38"/>
              <a:gd name="T10" fmla="*/ 31 w 38"/>
              <a:gd name="T11" fmla="*/ 13 h 38"/>
              <a:gd name="T12" fmla="*/ 38 w 38"/>
              <a:gd name="T13" fmla="*/ 13 h 38"/>
              <a:gd name="T14" fmla="*/ 38 w 38"/>
              <a:gd name="T15" fmla="*/ 19 h 38"/>
              <a:gd name="T16" fmla="*/ 38 w 38"/>
              <a:gd name="T17" fmla="*/ 19 h 38"/>
              <a:gd name="T18" fmla="*/ 38 w 38"/>
              <a:gd name="T19" fmla="*/ 25 h 38"/>
              <a:gd name="T20" fmla="*/ 38 w 38"/>
              <a:gd name="T21" fmla="*/ 31 h 38"/>
              <a:gd name="T22" fmla="*/ 31 w 38"/>
              <a:gd name="T23" fmla="*/ 31 h 38"/>
              <a:gd name="T24" fmla="*/ 31 w 38"/>
              <a:gd name="T25" fmla="*/ 38 h 38"/>
              <a:gd name="T26" fmla="*/ 31 w 38"/>
              <a:gd name="T27" fmla="*/ 38 h 38"/>
              <a:gd name="T28" fmla="*/ 25 w 38"/>
              <a:gd name="T29" fmla="*/ 38 h 38"/>
              <a:gd name="T30" fmla="*/ 19 w 38"/>
              <a:gd name="T31" fmla="*/ 38 h 38"/>
              <a:gd name="T32" fmla="*/ 19 w 38"/>
              <a:gd name="T33" fmla="*/ 38 h 38"/>
              <a:gd name="T34" fmla="*/ 12 w 38"/>
              <a:gd name="T35" fmla="*/ 38 h 38"/>
              <a:gd name="T36" fmla="*/ 12 w 38"/>
              <a:gd name="T37" fmla="*/ 38 h 38"/>
              <a:gd name="T38" fmla="*/ 6 w 38"/>
              <a:gd name="T39" fmla="*/ 38 h 38"/>
              <a:gd name="T40" fmla="*/ 6 w 38"/>
              <a:gd name="T41" fmla="*/ 38 h 38"/>
              <a:gd name="T42" fmla="*/ 0 w 38"/>
              <a:gd name="T43" fmla="*/ 31 h 38"/>
              <a:gd name="T44" fmla="*/ 0 w 38"/>
              <a:gd name="T45" fmla="*/ 31 h 38"/>
              <a:gd name="T46" fmla="*/ 0 w 38"/>
              <a:gd name="T47" fmla="*/ 25 h 38"/>
              <a:gd name="T48" fmla="*/ 0 w 38"/>
              <a:gd name="T49" fmla="*/ 19 h 38"/>
              <a:gd name="T50" fmla="*/ 0 w 38"/>
              <a:gd name="T51" fmla="*/ 19 h 38"/>
              <a:gd name="T52" fmla="*/ 0 w 38"/>
              <a:gd name="T53" fmla="*/ 13 h 38"/>
              <a:gd name="T54" fmla="*/ 0 w 38"/>
              <a:gd name="T55" fmla="*/ 13 h 38"/>
              <a:gd name="T56" fmla="*/ 6 w 38"/>
              <a:gd name="T57" fmla="*/ 6 h 38"/>
              <a:gd name="T58" fmla="*/ 6 w 38"/>
              <a:gd name="T59" fmla="*/ 6 h 38"/>
              <a:gd name="T60" fmla="*/ 12 w 38"/>
              <a:gd name="T61" fmla="*/ 6 h 38"/>
              <a:gd name="T62" fmla="*/ 12 w 38"/>
              <a:gd name="T63" fmla="*/ 6 h 38"/>
              <a:gd name="T64" fmla="*/ 19 w 38"/>
              <a:gd name="T65" fmla="*/ 0 h 38"/>
              <a:gd name="T66" fmla="*/ 19 w 38"/>
              <a:gd name="T67" fmla="*/ 6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19" y="6"/>
                </a:lnTo>
                <a:lnTo>
                  <a:pt x="25" y="6"/>
                </a:lnTo>
                <a:lnTo>
                  <a:pt x="31" y="6"/>
                </a:lnTo>
                <a:lnTo>
                  <a:pt x="31" y="6"/>
                </a:lnTo>
                <a:lnTo>
                  <a:pt x="31" y="13"/>
                </a:lnTo>
                <a:lnTo>
                  <a:pt x="38" y="13"/>
                </a:lnTo>
                <a:lnTo>
                  <a:pt x="38" y="19"/>
                </a:lnTo>
                <a:lnTo>
                  <a:pt x="38" y="19"/>
                </a:lnTo>
                <a:lnTo>
                  <a:pt x="38" y="25"/>
                </a:lnTo>
                <a:lnTo>
                  <a:pt x="38" y="31"/>
                </a:lnTo>
                <a:lnTo>
                  <a:pt x="31" y="31"/>
                </a:lnTo>
                <a:lnTo>
                  <a:pt x="31" y="38"/>
                </a:lnTo>
                <a:lnTo>
                  <a:pt x="31" y="38"/>
                </a:lnTo>
                <a:lnTo>
                  <a:pt x="25" y="38"/>
                </a:lnTo>
                <a:lnTo>
                  <a:pt x="19" y="38"/>
                </a:lnTo>
                <a:lnTo>
                  <a:pt x="19" y="38"/>
                </a:lnTo>
                <a:lnTo>
                  <a:pt x="12" y="38"/>
                </a:lnTo>
                <a:lnTo>
                  <a:pt x="12" y="38"/>
                </a:lnTo>
                <a:lnTo>
                  <a:pt x="6" y="38"/>
                </a:lnTo>
                <a:lnTo>
                  <a:pt x="6" y="38"/>
                </a:lnTo>
                <a:lnTo>
                  <a:pt x="0" y="31"/>
                </a:lnTo>
                <a:lnTo>
                  <a:pt x="0" y="31"/>
                </a:lnTo>
                <a:lnTo>
                  <a:pt x="0" y="25"/>
                </a:lnTo>
                <a:lnTo>
                  <a:pt x="0" y="19"/>
                </a:lnTo>
                <a:lnTo>
                  <a:pt x="0" y="19"/>
                </a:lnTo>
                <a:lnTo>
                  <a:pt x="0" y="13"/>
                </a:lnTo>
                <a:lnTo>
                  <a:pt x="0" y="13"/>
                </a:lnTo>
                <a:lnTo>
                  <a:pt x="6" y="6"/>
                </a:lnTo>
                <a:lnTo>
                  <a:pt x="6" y="6"/>
                </a:lnTo>
                <a:lnTo>
                  <a:pt x="12" y="6"/>
                </a:lnTo>
                <a:lnTo>
                  <a:pt x="12" y="6"/>
                </a:lnTo>
                <a:lnTo>
                  <a:pt x="19" y="0"/>
                </a:lnTo>
                <a:lnTo>
                  <a:pt x="19" y="6"/>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53" name="Freeform 53"/>
          <p:cNvSpPr>
            <a:spLocks/>
          </p:cNvSpPr>
          <p:nvPr/>
        </p:nvSpPr>
        <p:spPr bwMode="auto">
          <a:xfrm>
            <a:off x="4486275" y="4556125"/>
            <a:ext cx="55563" cy="57150"/>
          </a:xfrm>
          <a:custGeom>
            <a:avLst/>
            <a:gdLst>
              <a:gd name="T0" fmla="*/ 19 w 38"/>
              <a:gd name="T1" fmla="*/ 0 h 38"/>
              <a:gd name="T2" fmla="*/ 19 w 38"/>
              <a:gd name="T3" fmla="*/ 0 h 38"/>
              <a:gd name="T4" fmla="*/ 26 w 38"/>
              <a:gd name="T5" fmla="*/ 0 h 38"/>
              <a:gd name="T6" fmla="*/ 26 w 38"/>
              <a:gd name="T7" fmla="*/ 6 h 38"/>
              <a:gd name="T8" fmla="*/ 32 w 38"/>
              <a:gd name="T9" fmla="*/ 6 h 38"/>
              <a:gd name="T10" fmla="*/ 32 w 38"/>
              <a:gd name="T11" fmla="*/ 6 h 38"/>
              <a:gd name="T12" fmla="*/ 32 w 38"/>
              <a:gd name="T13" fmla="*/ 13 h 38"/>
              <a:gd name="T14" fmla="*/ 38 w 38"/>
              <a:gd name="T15" fmla="*/ 13 h 38"/>
              <a:gd name="T16" fmla="*/ 38 w 38"/>
              <a:gd name="T17" fmla="*/ 19 h 38"/>
              <a:gd name="T18" fmla="*/ 38 w 38"/>
              <a:gd name="T19" fmla="*/ 25 h 38"/>
              <a:gd name="T20" fmla="*/ 32 w 38"/>
              <a:gd name="T21" fmla="*/ 25 h 38"/>
              <a:gd name="T22" fmla="*/ 32 w 38"/>
              <a:gd name="T23" fmla="*/ 31 h 38"/>
              <a:gd name="T24" fmla="*/ 32 w 38"/>
              <a:gd name="T25" fmla="*/ 31 h 38"/>
              <a:gd name="T26" fmla="*/ 26 w 38"/>
              <a:gd name="T27" fmla="*/ 38 h 38"/>
              <a:gd name="T28" fmla="*/ 26 w 38"/>
              <a:gd name="T29" fmla="*/ 38 h 38"/>
              <a:gd name="T30" fmla="*/ 19 w 38"/>
              <a:gd name="T31" fmla="*/ 38 h 38"/>
              <a:gd name="T32" fmla="*/ 19 w 38"/>
              <a:gd name="T33" fmla="*/ 38 h 38"/>
              <a:gd name="T34" fmla="*/ 13 w 38"/>
              <a:gd name="T35" fmla="*/ 38 h 38"/>
              <a:gd name="T36" fmla="*/ 13 w 38"/>
              <a:gd name="T37" fmla="*/ 38 h 38"/>
              <a:gd name="T38" fmla="*/ 7 w 38"/>
              <a:gd name="T39" fmla="*/ 38 h 38"/>
              <a:gd name="T40" fmla="*/ 7 w 38"/>
              <a:gd name="T41" fmla="*/ 31 h 38"/>
              <a:gd name="T42" fmla="*/ 0 w 38"/>
              <a:gd name="T43" fmla="*/ 31 h 38"/>
              <a:gd name="T44" fmla="*/ 0 w 38"/>
              <a:gd name="T45" fmla="*/ 25 h 38"/>
              <a:gd name="T46" fmla="*/ 0 w 38"/>
              <a:gd name="T47" fmla="*/ 25 h 38"/>
              <a:gd name="T48" fmla="*/ 0 w 38"/>
              <a:gd name="T49" fmla="*/ 19 h 38"/>
              <a:gd name="T50" fmla="*/ 0 w 38"/>
              <a:gd name="T51" fmla="*/ 13 h 38"/>
              <a:gd name="T52" fmla="*/ 0 w 38"/>
              <a:gd name="T53" fmla="*/ 13 h 38"/>
              <a:gd name="T54" fmla="*/ 0 w 38"/>
              <a:gd name="T55" fmla="*/ 6 h 38"/>
              <a:gd name="T56" fmla="*/ 7 w 38"/>
              <a:gd name="T57" fmla="*/ 6 h 38"/>
              <a:gd name="T58" fmla="*/ 7 w 38"/>
              <a:gd name="T59" fmla="*/ 6 h 38"/>
              <a:gd name="T60" fmla="*/ 13 w 38"/>
              <a:gd name="T61" fmla="*/ 0 h 38"/>
              <a:gd name="T62" fmla="*/ 13 w 38"/>
              <a:gd name="T63" fmla="*/ 0 h 38"/>
              <a:gd name="T64" fmla="*/ 19 w 38"/>
              <a:gd name="T65" fmla="*/ 0 h 38"/>
              <a:gd name="T66" fmla="*/ 19 w 38"/>
              <a:gd name="T6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8">
                <a:moveTo>
                  <a:pt x="19" y="0"/>
                </a:moveTo>
                <a:lnTo>
                  <a:pt x="19" y="0"/>
                </a:lnTo>
                <a:lnTo>
                  <a:pt x="26" y="0"/>
                </a:lnTo>
                <a:lnTo>
                  <a:pt x="26" y="6"/>
                </a:lnTo>
                <a:lnTo>
                  <a:pt x="32" y="6"/>
                </a:lnTo>
                <a:lnTo>
                  <a:pt x="32" y="6"/>
                </a:lnTo>
                <a:lnTo>
                  <a:pt x="32" y="13"/>
                </a:lnTo>
                <a:lnTo>
                  <a:pt x="38" y="13"/>
                </a:lnTo>
                <a:lnTo>
                  <a:pt x="38" y="19"/>
                </a:lnTo>
                <a:lnTo>
                  <a:pt x="38" y="25"/>
                </a:lnTo>
                <a:lnTo>
                  <a:pt x="32" y="25"/>
                </a:lnTo>
                <a:lnTo>
                  <a:pt x="32" y="31"/>
                </a:lnTo>
                <a:lnTo>
                  <a:pt x="32" y="31"/>
                </a:lnTo>
                <a:lnTo>
                  <a:pt x="26" y="38"/>
                </a:lnTo>
                <a:lnTo>
                  <a:pt x="26" y="38"/>
                </a:lnTo>
                <a:lnTo>
                  <a:pt x="19" y="38"/>
                </a:lnTo>
                <a:lnTo>
                  <a:pt x="19" y="38"/>
                </a:lnTo>
                <a:lnTo>
                  <a:pt x="13" y="38"/>
                </a:lnTo>
                <a:lnTo>
                  <a:pt x="13" y="38"/>
                </a:lnTo>
                <a:lnTo>
                  <a:pt x="7" y="38"/>
                </a:lnTo>
                <a:lnTo>
                  <a:pt x="7" y="31"/>
                </a:lnTo>
                <a:lnTo>
                  <a:pt x="0" y="31"/>
                </a:lnTo>
                <a:lnTo>
                  <a:pt x="0" y="25"/>
                </a:lnTo>
                <a:lnTo>
                  <a:pt x="0" y="25"/>
                </a:lnTo>
                <a:lnTo>
                  <a:pt x="0" y="19"/>
                </a:lnTo>
                <a:lnTo>
                  <a:pt x="0" y="13"/>
                </a:lnTo>
                <a:lnTo>
                  <a:pt x="0" y="13"/>
                </a:lnTo>
                <a:lnTo>
                  <a:pt x="0" y="6"/>
                </a:lnTo>
                <a:lnTo>
                  <a:pt x="7" y="6"/>
                </a:lnTo>
                <a:lnTo>
                  <a:pt x="7" y="6"/>
                </a:lnTo>
                <a:lnTo>
                  <a:pt x="13" y="0"/>
                </a:lnTo>
                <a:lnTo>
                  <a:pt x="13" y="0"/>
                </a:lnTo>
                <a:lnTo>
                  <a:pt x="19"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54" name="Freeform 54"/>
          <p:cNvSpPr>
            <a:spLocks/>
          </p:cNvSpPr>
          <p:nvPr/>
        </p:nvSpPr>
        <p:spPr bwMode="auto">
          <a:xfrm>
            <a:off x="4486275" y="4556125"/>
            <a:ext cx="55563" cy="57150"/>
          </a:xfrm>
          <a:custGeom>
            <a:avLst/>
            <a:gdLst>
              <a:gd name="T0" fmla="*/ 19 w 38"/>
              <a:gd name="T1" fmla="*/ 0 h 38"/>
              <a:gd name="T2" fmla="*/ 19 w 38"/>
              <a:gd name="T3" fmla="*/ 0 h 38"/>
              <a:gd name="T4" fmla="*/ 26 w 38"/>
              <a:gd name="T5" fmla="*/ 0 h 38"/>
              <a:gd name="T6" fmla="*/ 26 w 38"/>
              <a:gd name="T7" fmla="*/ 6 h 38"/>
              <a:gd name="T8" fmla="*/ 32 w 38"/>
              <a:gd name="T9" fmla="*/ 6 h 38"/>
              <a:gd name="T10" fmla="*/ 32 w 38"/>
              <a:gd name="T11" fmla="*/ 6 h 38"/>
              <a:gd name="T12" fmla="*/ 32 w 38"/>
              <a:gd name="T13" fmla="*/ 13 h 38"/>
              <a:gd name="T14" fmla="*/ 38 w 38"/>
              <a:gd name="T15" fmla="*/ 13 h 38"/>
              <a:gd name="T16" fmla="*/ 38 w 38"/>
              <a:gd name="T17" fmla="*/ 19 h 38"/>
              <a:gd name="T18" fmla="*/ 38 w 38"/>
              <a:gd name="T19" fmla="*/ 25 h 38"/>
              <a:gd name="T20" fmla="*/ 32 w 38"/>
              <a:gd name="T21" fmla="*/ 25 h 38"/>
              <a:gd name="T22" fmla="*/ 32 w 38"/>
              <a:gd name="T23" fmla="*/ 31 h 38"/>
              <a:gd name="T24" fmla="*/ 32 w 38"/>
              <a:gd name="T25" fmla="*/ 31 h 38"/>
              <a:gd name="T26" fmla="*/ 26 w 38"/>
              <a:gd name="T27" fmla="*/ 38 h 38"/>
              <a:gd name="T28" fmla="*/ 26 w 38"/>
              <a:gd name="T29" fmla="*/ 38 h 38"/>
              <a:gd name="T30" fmla="*/ 19 w 38"/>
              <a:gd name="T31" fmla="*/ 38 h 38"/>
              <a:gd name="T32" fmla="*/ 19 w 38"/>
              <a:gd name="T33" fmla="*/ 38 h 38"/>
              <a:gd name="T34" fmla="*/ 13 w 38"/>
              <a:gd name="T35" fmla="*/ 38 h 38"/>
              <a:gd name="T36" fmla="*/ 13 w 38"/>
              <a:gd name="T37" fmla="*/ 38 h 38"/>
              <a:gd name="T38" fmla="*/ 7 w 38"/>
              <a:gd name="T39" fmla="*/ 38 h 38"/>
              <a:gd name="T40" fmla="*/ 7 w 38"/>
              <a:gd name="T41" fmla="*/ 31 h 38"/>
              <a:gd name="T42" fmla="*/ 0 w 38"/>
              <a:gd name="T43" fmla="*/ 31 h 38"/>
              <a:gd name="T44" fmla="*/ 0 w 38"/>
              <a:gd name="T45" fmla="*/ 25 h 38"/>
              <a:gd name="T46" fmla="*/ 0 w 38"/>
              <a:gd name="T47" fmla="*/ 25 h 38"/>
              <a:gd name="T48" fmla="*/ 0 w 38"/>
              <a:gd name="T49" fmla="*/ 19 h 38"/>
              <a:gd name="T50" fmla="*/ 0 w 38"/>
              <a:gd name="T51" fmla="*/ 13 h 38"/>
              <a:gd name="T52" fmla="*/ 0 w 38"/>
              <a:gd name="T53" fmla="*/ 13 h 38"/>
              <a:gd name="T54" fmla="*/ 0 w 38"/>
              <a:gd name="T55" fmla="*/ 6 h 38"/>
              <a:gd name="T56" fmla="*/ 7 w 38"/>
              <a:gd name="T57" fmla="*/ 6 h 38"/>
              <a:gd name="T58" fmla="*/ 7 w 38"/>
              <a:gd name="T59" fmla="*/ 6 h 38"/>
              <a:gd name="T60" fmla="*/ 13 w 38"/>
              <a:gd name="T61" fmla="*/ 0 h 38"/>
              <a:gd name="T62" fmla="*/ 13 w 38"/>
              <a:gd name="T63" fmla="*/ 0 h 38"/>
              <a:gd name="T64" fmla="*/ 19 w 38"/>
              <a:gd name="T65" fmla="*/ 0 h 38"/>
              <a:gd name="T66" fmla="*/ 19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19" y="0"/>
                </a:lnTo>
                <a:lnTo>
                  <a:pt x="26" y="0"/>
                </a:lnTo>
                <a:lnTo>
                  <a:pt x="26" y="6"/>
                </a:lnTo>
                <a:lnTo>
                  <a:pt x="32" y="6"/>
                </a:lnTo>
                <a:lnTo>
                  <a:pt x="32" y="6"/>
                </a:lnTo>
                <a:lnTo>
                  <a:pt x="32" y="13"/>
                </a:lnTo>
                <a:lnTo>
                  <a:pt x="38" y="13"/>
                </a:lnTo>
                <a:lnTo>
                  <a:pt x="38" y="19"/>
                </a:lnTo>
                <a:lnTo>
                  <a:pt x="38" y="25"/>
                </a:lnTo>
                <a:lnTo>
                  <a:pt x="32" y="25"/>
                </a:lnTo>
                <a:lnTo>
                  <a:pt x="32" y="31"/>
                </a:lnTo>
                <a:lnTo>
                  <a:pt x="32" y="31"/>
                </a:lnTo>
                <a:lnTo>
                  <a:pt x="26" y="38"/>
                </a:lnTo>
                <a:lnTo>
                  <a:pt x="26" y="38"/>
                </a:lnTo>
                <a:lnTo>
                  <a:pt x="19" y="38"/>
                </a:lnTo>
                <a:lnTo>
                  <a:pt x="19" y="38"/>
                </a:lnTo>
                <a:lnTo>
                  <a:pt x="13" y="38"/>
                </a:lnTo>
                <a:lnTo>
                  <a:pt x="13" y="38"/>
                </a:lnTo>
                <a:lnTo>
                  <a:pt x="7" y="38"/>
                </a:lnTo>
                <a:lnTo>
                  <a:pt x="7" y="31"/>
                </a:lnTo>
                <a:lnTo>
                  <a:pt x="0" y="31"/>
                </a:lnTo>
                <a:lnTo>
                  <a:pt x="0" y="25"/>
                </a:lnTo>
                <a:lnTo>
                  <a:pt x="0" y="25"/>
                </a:lnTo>
                <a:lnTo>
                  <a:pt x="0" y="19"/>
                </a:lnTo>
                <a:lnTo>
                  <a:pt x="0" y="13"/>
                </a:lnTo>
                <a:lnTo>
                  <a:pt x="0" y="13"/>
                </a:lnTo>
                <a:lnTo>
                  <a:pt x="0" y="6"/>
                </a:lnTo>
                <a:lnTo>
                  <a:pt x="7" y="6"/>
                </a:lnTo>
                <a:lnTo>
                  <a:pt x="7" y="6"/>
                </a:lnTo>
                <a:lnTo>
                  <a:pt x="13" y="0"/>
                </a:lnTo>
                <a:lnTo>
                  <a:pt x="13" y="0"/>
                </a:lnTo>
                <a:lnTo>
                  <a:pt x="19" y="0"/>
                </a:lnTo>
                <a:lnTo>
                  <a:pt x="19"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55" name="Freeform 55"/>
          <p:cNvSpPr>
            <a:spLocks/>
          </p:cNvSpPr>
          <p:nvPr/>
        </p:nvSpPr>
        <p:spPr bwMode="auto">
          <a:xfrm>
            <a:off x="4756150" y="3838575"/>
            <a:ext cx="55563" cy="53975"/>
          </a:xfrm>
          <a:custGeom>
            <a:avLst/>
            <a:gdLst>
              <a:gd name="T0" fmla="*/ 19 w 38"/>
              <a:gd name="T1" fmla="*/ 0 h 37"/>
              <a:gd name="T2" fmla="*/ 19 w 38"/>
              <a:gd name="T3" fmla="*/ 0 h 37"/>
              <a:gd name="T4" fmla="*/ 25 w 38"/>
              <a:gd name="T5" fmla="*/ 0 h 37"/>
              <a:gd name="T6" fmla="*/ 25 w 38"/>
              <a:gd name="T7" fmla="*/ 0 h 37"/>
              <a:gd name="T8" fmla="*/ 32 w 38"/>
              <a:gd name="T9" fmla="*/ 6 h 37"/>
              <a:gd name="T10" fmla="*/ 32 w 38"/>
              <a:gd name="T11" fmla="*/ 6 h 37"/>
              <a:gd name="T12" fmla="*/ 32 w 38"/>
              <a:gd name="T13" fmla="*/ 12 h 37"/>
              <a:gd name="T14" fmla="*/ 38 w 38"/>
              <a:gd name="T15" fmla="*/ 12 h 37"/>
              <a:gd name="T16" fmla="*/ 38 w 38"/>
              <a:gd name="T17" fmla="*/ 18 h 37"/>
              <a:gd name="T18" fmla="*/ 38 w 38"/>
              <a:gd name="T19" fmla="*/ 18 h 37"/>
              <a:gd name="T20" fmla="*/ 32 w 38"/>
              <a:gd name="T21" fmla="*/ 25 h 37"/>
              <a:gd name="T22" fmla="*/ 32 w 38"/>
              <a:gd name="T23" fmla="*/ 25 h 37"/>
              <a:gd name="T24" fmla="*/ 32 w 38"/>
              <a:gd name="T25" fmla="*/ 31 h 37"/>
              <a:gd name="T26" fmla="*/ 25 w 38"/>
              <a:gd name="T27" fmla="*/ 31 h 37"/>
              <a:gd name="T28" fmla="*/ 25 w 38"/>
              <a:gd name="T29" fmla="*/ 37 h 37"/>
              <a:gd name="T30" fmla="*/ 19 w 38"/>
              <a:gd name="T31" fmla="*/ 37 h 37"/>
              <a:gd name="T32" fmla="*/ 19 w 38"/>
              <a:gd name="T33" fmla="*/ 37 h 37"/>
              <a:gd name="T34" fmla="*/ 13 w 38"/>
              <a:gd name="T35" fmla="*/ 37 h 37"/>
              <a:gd name="T36" fmla="*/ 6 w 38"/>
              <a:gd name="T37" fmla="*/ 37 h 37"/>
              <a:gd name="T38" fmla="*/ 6 w 38"/>
              <a:gd name="T39" fmla="*/ 31 h 37"/>
              <a:gd name="T40" fmla="*/ 0 w 38"/>
              <a:gd name="T41" fmla="*/ 31 h 37"/>
              <a:gd name="T42" fmla="*/ 0 w 38"/>
              <a:gd name="T43" fmla="*/ 25 h 37"/>
              <a:gd name="T44" fmla="*/ 0 w 38"/>
              <a:gd name="T45" fmla="*/ 25 h 37"/>
              <a:gd name="T46" fmla="*/ 0 w 38"/>
              <a:gd name="T47" fmla="*/ 18 h 37"/>
              <a:gd name="T48" fmla="*/ 0 w 38"/>
              <a:gd name="T49" fmla="*/ 18 h 37"/>
              <a:gd name="T50" fmla="*/ 0 w 38"/>
              <a:gd name="T51" fmla="*/ 12 h 37"/>
              <a:gd name="T52" fmla="*/ 0 w 38"/>
              <a:gd name="T53" fmla="*/ 12 h 37"/>
              <a:gd name="T54" fmla="*/ 0 w 38"/>
              <a:gd name="T55" fmla="*/ 6 h 37"/>
              <a:gd name="T56" fmla="*/ 0 w 38"/>
              <a:gd name="T57" fmla="*/ 6 h 37"/>
              <a:gd name="T58" fmla="*/ 6 w 38"/>
              <a:gd name="T59" fmla="*/ 0 h 37"/>
              <a:gd name="T60" fmla="*/ 6 w 38"/>
              <a:gd name="T61" fmla="*/ 0 h 37"/>
              <a:gd name="T62" fmla="*/ 13 w 38"/>
              <a:gd name="T63" fmla="*/ 0 h 37"/>
              <a:gd name="T64" fmla="*/ 19 w 38"/>
              <a:gd name="T65" fmla="*/ 0 h 37"/>
              <a:gd name="T66" fmla="*/ 19 w 38"/>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7">
                <a:moveTo>
                  <a:pt x="19" y="0"/>
                </a:moveTo>
                <a:lnTo>
                  <a:pt x="19" y="0"/>
                </a:lnTo>
                <a:lnTo>
                  <a:pt x="25" y="0"/>
                </a:lnTo>
                <a:lnTo>
                  <a:pt x="25" y="0"/>
                </a:lnTo>
                <a:lnTo>
                  <a:pt x="32" y="6"/>
                </a:lnTo>
                <a:lnTo>
                  <a:pt x="32" y="6"/>
                </a:lnTo>
                <a:lnTo>
                  <a:pt x="32" y="12"/>
                </a:lnTo>
                <a:lnTo>
                  <a:pt x="38" y="12"/>
                </a:lnTo>
                <a:lnTo>
                  <a:pt x="38" y="18"/>
                </a:lnTo>
                <a:lnTo>
                  <a:pt x="38" y="18"/>
                </a:lnTo>
                <a:lnTo>
                  <a:pt x="32" y="25"/>
                </a:lnTo>
                <a:lnTo>
                  <a:pt x="32" y="25"/>
                </a:lnTo>
                <a:lnTo>
                  <a:pt x="32" y="31"/>
                </a:lnTo>
                <a:lnTo>
                  <a:pt x="25" y="31"/>
                </a:lnTo>
                <a:lnTo>
                  <a:pt x="25" y="37"/>
                </a:lnTo>
                <a:lnTo>
                  <a:pt x="19" y="37"/>
                </a:lnTo>
                <a:lnTo>
                  <a:pt x="19" y="37"/>
                </a:lnTo>
                <a:lnTo>
                  <a:pt x="13" y="37"/>
                </a:lnTo>
                <a:lnTo>
                  <a:pt x="6" y="37"/>
                </a:lnTo>
                <a:lnTo>
                  <a:pt x="6" y="31"/>
                </a:lnTo>
                <a:lnTo>
                  <a:pt x="0" y="31"/>
                </a:lnTo>
                <a:lnTo>
                  <a:pt x="0" y="25"/>
                </a:lnTo>
                <a:lnTo>
                  <a:pt x="0" y="25"/>
                </a:lnTo>
                <a:lnTo>
                  <a:pt x="0" y="18"/>
                </a:lnTo>
                <a:lnTo>
                  <a:pt x="0" y="18"/>
                </a:lnTo>
                <a:lnTo>
                  <a:pt x="0" y="12"/>
                </a:lnTo>
                <a:lnTo>
                  <a:pt x="0" y="12"/>
                </a:lnTo>
                <a:lnTo>
                  <a:pt x="0" y="6"/>
                </a:lnTo>
                <a:lnTo>
                  <a:pt x="0" y="6"/>
                </a:lnTo>
                <a:lnTo>
                  <a:pt x="6" y="0"/>
                </a:lnTo>
                <a:lnTo>
                  <a:pt x="6" y="0"/>
                </a:lnTo>
                <a:lnTo>
                  <a:pt x="13" y="0"/>
                </a:lnTo>
                <a:lnTo>
                  <a:pt x="19"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56" name="Freeform 56"/>
          <p:cNvSpPr>
            <a:spLocks/>
          </p:cNvSpPr>
          <p:nvPr/>
        </p:nvSpPr>
        <p:spPr bwMode="auto">
          <a:xfrm>
            <a:off x="4756150" y="3838575"/>
            <a:ext cx="55563" cy="53975"/>
          </a:xfrm>
          <a:custGeom>
            <a:avLst/>
            <a:gdLst>
              <a:gd name="T0" fmla="*/ 19 w 38"/>
              <a:gd name="T1" fmla="*/ 0 h 37"/>
              <a:gd name="T2" fmla="*/ 19 w 38"/>
              <a:gd name="T3" fmla="*/ 0 h 37"/>
              <a:gd name="T4" fmla="*/ 25 w 38"/>
              <a:gd name="T5" fmla="*/ 0 h 37"/>
              <a:gd name="T6" fmla="*/ 25 w 38"/>
              <a:gd name="T7" fmla="*/ 0 h 37"/>
              <a:gd name="T8" fmla="*/ 32 w 38"/>
              <a:gd name="T9" fmla="*/ 6 h 37"/>
              <a:gd name="T10" fmla="*/ 32 w 38"/>
              <a:gd name="T11" fmla="*/ 6 h 37"/>
              <a:gd name="T12" fmla="*/ 32 w 38"/>
              <a:gd name="T13" fmla="*/ 12 h 37"/>
              <a:gd name="T14" fmla="*/ 38 w 38"/>
              <a:gd name="T15" fmla="*/ 12 h 37"/>
              <a:gd name="T16" fmla="*/ 38 w 38"/>
              <a:gd name="T17" fmla="*/ 18 h 37"/>
              <a:gd name="T18" fmla="*/ 38 w 38"/>
              <a:gd name="T19" fmla="*/ 18 h 37"/>
              <a:gd name="T20" fmla="*/ 32 w 38"/>
              <a:gd name="T21" fmla="*/ 25 h 37"/>
              <a:gd name="T22" fmla="*/ 32 w 38"/>
              <a:gd name="T23" fmla="*/ 25 h 37"/>
              <a:gd name="T24" fmla="*/ 32 w 38"/>
              <a:gd name="T25" fmla="*/ 31 h 37"/>
              <a:gd name="T26" fmla="*/ 25 w 38"/>
              <a:gd name="T27" fmla="*/ 31 h 37"/>
              <a:gd name="T28" fmla="*/ 25 w 38"/>
              <a:gd name="T29" fmla="*/ 37 h 37"/>
              <a:gd name="T30" fmla="*/ 19 w 38"/>
              <a:gd name="T31" fmla="*/ 37 h 37"/>
              <a:gd name="T32" fmla="*/ 19 w 38"/>
              <a:gd name="T33" fmla="*/ 37 h 37"/>
              <a:gd name="T34" fmla="*/ 13 w 38"/>
              <a:gd name="T35" fmla="*/ 37 h 37"/>
              <a:gd name="T36" fmla="*/ 6 w 38"/>
              <a:gd name="T37" fmla="*/ 37 h 37"/>
              <a:gd name="T38" fmla="*/ 6 w 38"/>
              <a:gd name="T39" fmla="*/ 31 h 37"/>
              <a:gd name="T40" fmla="*/ 0 w 38"/>
              <a:gd name="T41" fmla="*/ 31 h 37"/>
              <a:gd name="T42" fmla="*/ 0 w 38"/>
              <a:gd name="T43" fmla="*/ 25 h 37"/>
              <a:gd name="T44" fmla="*/ 0 w 38"/>
              <a:gd name="T45" fmla="*/ 25 h 37"/>
              <a:gd name="T46" fmla="*/ 0 w 38"/>
              <a:gd name="T47" fmla="*/ 18 h 37"/>
              <a:gd name="T48" fmla="*/ 0 w 38"/>
              <a:gd name="T49" fmla="*/ 18 h 37"/>
              <a:gd name="T50" fmla="*/ 0 w 38"/>
              <a:gd name="T51" fmla="*/ 12 h 37"/>
              <a:gd name="T52" fmla="*/ 0 w 38"/>
              <a:gd name="T53" fmla="*/ 12 h 37"/>
              <a:gd name="T54" fmla="*/ 0 w 38"/>
              <a:gd name="T55" fmla="*/ 6 h 37"/>
              <a:gd name="T56" fmla="*/ 0 w 38"/>
              <a:gd name="T57" fmla="*/ 6 h 37"/>
              <a:gd name="T58" fmla="*/ 6 w 38"/>
              <a:gd name="T59" fmla="*/ 0 h 37"/>
              <a:gd name="T60" fmla="*/ 6 w 38"/>
              <a:gd name="T61" fmla="*/ 0 h 37"/>
              <a:gd name="T62" fmla="*/ 13 w 38"/>
              <a:gd name="T63" fmla="*/ 0 h 37"/>
              <a:gd name="T64" fmla="*/ 19 w 38"/>
              <a:gd name="T65" fmla="*/ 0 h 37"/>
              <a:gd name="T66" fmla="*/ 19 w 38"/>
              <a:gd name="T67" fmla="*/ 0 h 37"/>
              <a:gd name="T68" fmla="*/ 19 w 38"/>
              <a:gd name="T6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7">
                <a:moveTo>
                  <a:pt x="19" y="0"/>
                </a:moveTo>
                <a:lnTo>
                  <a:pt x="19" y="0"/>
                </a:lnTo>
                <a:lnTo>
                  <a:pt x="25" y="0"/>
                </a:lnTo>
                <a:lnTo>
                  <a:pt x="25" y="0"/>
                </a:lnTo>
                <a:lnTo>
                  <a:pt x="32" y="6"/>
                </a:lnTo>
                <a:lnTo>
                  <a:pt x="32" y="6"/>
                </a:lnTo>
                <a:lnTo>
                  <a:pt x="32" y="12"/>
                </a:lnTo>
                <a:lnTo>
                  <a:pt x="38" y="12"/>
                </a:lnTo>
                <a:lnTo>
                  <a:pt x="38" y="18"/>
                </a:lnTo>
                <a:lnTo>
                  <a:pt x="38" y="18"/>
                </a:lnTo>
                <a:lnTo>
                  <a:pt x="32" y="25"/>
                </a:lnTo>
                <a:lnTo>
                  <a:pt x="32" y="25"/>
                </a:lnTo>
                <a:lnTo>
                  <a:pt x="32" y="31"/>
                </a:lnTo>
                <a:lnTo>
                  <a:pt x="25" y="31"/>
                </a:lnTo>
                <a:lnTo>
                  <a:pt x="25" y="37"/>
                </a:lnTo>
                <a:lnTo>
                  <a:pt x="19" y="37"/>
                </a:lnTo>
                <a:lnTo>
                  <a:pt x="19" y="37"/>
                </a:lnTo>
                <a:lnTo>
                  <a:pt x="13" y="37"/>
                </a:lnTo>
                <a:lnTo>
                  <a:pt x="6" y="37"/>
                </a:lnTo>
                <a:lnTo>
                  <a:pt x="6" y="31"/>
                </a:lnTo>
                <a:lnTo>
                  <a:pt x="0" y="31"/>
                </a:lnTo>
                <a:lnTo>
                  <a:pt x="0" y="25"/>
                </a:lnTo>
                <a:lnTo>
                  <a:pt x="0" y="25"/>
                </a:lnTo>
                <a:lnTo>
                  <a:pt x="0" y="18"/>
                </a:lnTo>
                <a:lnTo>
                  <a:pt x="0" y="18"/>
                </a:lnTo>
                <a:lnTo>
                  <a:pt x="0" y="12"/>
                </a:lnTo>
                <a:lnTo>
                  <a:pt x="0" y="12"/>
                </a:lnTo>
                <a:lnTo>
                  <a:pt x="0" y="6"/>
                </a:lnTo>
                <a:lnTo>
                  <a:pt x="0" y="6"/>
                </a:lnTo>
                <a:lnTo>
                  <a:pt x="6" y="0"/>
                </a:lnTo>
                <a:lnTo>
                  <a:pt x="6" y="0"/>
                </a:lnTo>
                <a:lnTo>
                  <a:pt x="13" y="0"/>
                </a:lnTo>
                <a:lnTo>
                  <a:pt x="19" y="0"/>
                </a:lnTo>
                <a:lnTo>
                  <a:pt x="19"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57" name="Freeform 57"/>
          <p:cNvSpPr>
            <a:spLocks/>
          </p:cNvSpPr>
          <p:nvPr/>
        </p:nvSpPr>
        <p:spPr bwMode="auto">
          <a:xfrm>
            <a:off x="5018088" y="3182938"/>
            <a:ext cx="53975" cy="55562"/>
          </a:xfrm>
          <a:custGeom>
            <a:avLst/>
            <a:gdLst>
              <a:gd name="T0" fmla="*/ 18 w 37"/>
              <a:gd name="T1" fmla="*/ 0 h 38"/>
              <a:gd name="T2" fmla="*/ 25 w 37"/>
              <a:gd name="T3" fmla="*/ 0 h 38"/>
              <a:gd name="T4" fmla="*/ 31 w 37"/>
              <a:gd name="T5" fmla="*/ 0 h 38"/>
              <a:gd name="T6" fmla="*/ 31 w 37"/>
              <a:gd name="T7" fmla="*/ 7 h 38"/>
              <a:gd name="T8" fmla="*/ 37 w 37"/>
              <a:gd name="T9" fmla="*/ 7 h 38"/>
              <a:gd name="T10" fmla="*/ 37 w 37"/>
              <a:gd name="T11" fmla="*/ 13 h 38"/>
              <a:gd name="T12" fmla="*/ 37 w 37"/>
              <a:gd name="T13" fmla="*/ 13 h 38"/>
              <a:gd name="T14" fmla="*/ 37 w 37"/>
              <a:gd name="T15" fmla="*/ 19 h 38"/>
              <a:gd name="T16" fmla="*/ 37 w 37"/>
              <a:gd name="T17" fmla="*/ 19 h 38"/>
              <a:gd name="T18" fmla="*/ 37 w 37"/>
              <a:gd name="T19" fmla="*/ 25 h 38"/>
              <a:gd name="T20" fmla="*/ 37 w 37"/>
              <a:gd name="T21" fmla="*/ 25 h 38"/>
              <a:gd name="T22" fmla="*/ 37 w 37"/>
              <a:gd name="T23" fmla="*/ 32 h 38"/>
              <a:gd name="T24" fmla="*/ 37 w 37"/>
              <a:gd name="T25" fmla="*/ 32 h 38"/>
              <a:gd name="T26" fmla="*/ 31 w 37"/>
              <a:gd name="T27" fmla="*/ 38 h 38"/>
              <a:gd name="T28" fmla="*/ 31 w 37"/>
              <a:gd name="T29" fmla="*/ 38 h 38"/>
              <a:gd name="T30" fmla="*/ 25 w 37"/>
              <a:gd name="T31" fmla="*/ 38 h 38"/>
              <a:gd name="T32" fmla="*/ 18 w 37"/>
              <a:gd name="T33" fmla="*/ 38 h 38"/>
              <a:gd name="T34" fmla="*/ 18 w 37"/>
              <a:gd name="T35" fmla="*/ 38 h 38"/>
              <a:gd name="T36" fmla="*/ 12 w 37"/>
              <a:gd name="T37" fmla="*/ 38 h 38"/>
              <a:gd name="T38" fmla="*/ 12 w 37"/>
              <a:gd name="T39" fmla="*/ 38 h 38"/>
              <a:gd name="T40" fmla="*/ 6 w 37"/>
              <a:gd name="T41" fmla="*/ 32 h 38"/>
              <a:gd name="T42" fmla="*/ 6 w 37"/>
              <a:gd name="T43" fmla="*/ 32 h 38"/>
              <a:gd name="T44" fmla="*/ 6 w 37"/>
              <a:gd name="T45" fmla="*/ 25 h 38"/>
              <a:gd name="T46" fmla="*/ 6 w 37"/>
              <a:gd name="T47" fmla="*/ 25 h 38"/>
              <a:gd name="T48" fmla="*/ 0 w 37"/>
              <a:gd name="T49" fmla="*/ 19 h 38"/>
              <a:gd name="T50" fmla="*/ 6 w 37"/>
              <a:gd name="T51" fmla="*/ 19 h 38"/>
              <a:gd name="T52" fmla="*/ 6 w 37"/>
              <a:gd name="T53" fmla="*/ 13 h 38"/>
              <a:gd name="T54" fmla="*/ 6 w 37"/>
              <a:gd name="T55" fmla="*/ 13 h 38"/>
              <a:gd name="T56" fmla="*/ 6 w 37"/>
              <a:gd name="T57" fmla="*/ 7 h 38"/>
              <a:gd name="T58" fmla="*/ 12 w 37"/>
              <a:gd name="T59" fmla="*/ 7 h 38"/>
              <a:gd name="T60" fmla="*/ 12 w 37"/>
              <a:gd name="T61" fmla="*/ 0 h 38"/>
              <a:gd name="T62" fmla="*/ 18 w 37"/>
              <a:gd name="T63" fmla="*/ 0 h 38"/>
              <a:gd name="T64" fmla="*/ 18 w 37"/>
              <a:gd name="T65" fmla="*/ 0 h 38"/>
              <a:gd name="T66" fmla="*/ 25 w 37"/>
              <a:gd name="T67" fmla="*/ 0 h 38"/>
              <a:gd name="T68" fmla="*/ 18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8" y="0"/>
                </a:moveTo>
                <a:lnTo>
                  <a:pt x="25" y="0"/>
                </a:lnTo>
                <a:lnTo>
                  <a:pt x="31" y="0"/>
                </a:lnTo>
                <a:lnTo>
                  <a:pt x="31" y="7"/>
                </a:lnTo>
                <a:lnTo>
                  <a:pt x="37" y="7"/>
                </a:lnTo>
                <a:lnTo>
                  <a:pt x="37" y="13"/>
                </a:lnTo>
                <a:lnTo>
                  <a:pt x="37" y="13"/>
                </a:lnTo>
                <a:lnTo>
                  <a:pt x="37" y="19"/>
                </a:lnTo>
                <a:lnTo>
                  <a:pt x="37" y="19"/>
                </a:lnTo>
                <a:lnTo>
                  <a:pt x="37" y="25"/>
                </a:lnTo>
                <a:lnTo>
                  <a:pt x="37" y="25"/>
                </a:lnTo>
                <a:lnTo>
                  <a:pt x="37" y="32"/>
                </a:lnTo>
                <a:lnTo>
                  <a:pt x="37" y="32"/>
                </a:lnTo>
                <a:lnTo>
                  <a:pt x="31" y="38"/>
                </a:lnTo>
                <a:lnTo>
                  <a:pt x="31" y="38"/>
                </a:lnTo>
                <a:lnTo>
                  <a:pt x="25" y="38"/>
                </a:lnTo>
                <a:lnTo>
                  <a:pt x="18" y="38"/>
                </a:lnTo>
                <a:lnTo>
                  <a:pt x="18" y="38"/>
                </a:lnTo>
                <a:lnTo>
                  <a:pt x="12" y="38"/>
                </a:lnTo>
                <a:lnTo>
                  <a:pt x="12" y="38"/>
                </a:lnTo>
                <a:lnTo>
                  <a:pt x="6" y="32"/>
                </a:lnTo>
                <a:lnTo>
                  <a:pt x="6" y="32"/>
                </a:lnTo>
                <a:lnTo>
                  <a:pt x="6" y="25"/>
                </a:lnTo>
                <a:lnTo>
                  <a:pt x="6" y="25"/>
                </a:lnTo>
                <a:lnTo>
                  <a:pt x="0" y="19"/>
                </a:lnTo>
                <a:lnTo>
                  <a:pt x="6" y="19"/>
                </a:lnTo>
                <a:lnTo>
                  <a:pt x="6" y="13"/>
                </a:lnTo>
                <a:lnTo>
                  <a:pt x="6" y="13"/>
                </a:lnTo>
                <a:lnTo>
                  <a:pt x="6" y="7"/>
                </a:lnTo>
                <a:lnTo>
                  <a:pt x="12" y="7"/>
                </a:lnTo>
                <a:lnTo>
                  <a:pt x="12" y="0"/>
                </a:lnTo>
                <a:lnTo>
                  <a:pt x="18" y="0"/>
                </a:lnTo>
                <a:lnTo>
                  <a:pt x="18" y="0"/>
                </a:lnTo>
                <a:lnTo>
                  <a:pt x="25" y="0"/>
                </a:lnTo>
                <a:lnTo>
                  <a:pt x="18" y="0"/>
                </a:lnTo>
                <a:close/>
              </a:path>
            </a:pathLst>
          </a:custGeom>
          <a:solidFill>
            <a:srgbClr val="000000"/>
          </a:solidFill>
          <a:ln w="28575" cmpd="sng">
            <a:solidFill>
              <a:srgbClr val="000000"/>
            </a:solidFill>
            <a:round/>
            <a:headEnd/>
            <a:tailEnd/>
          </a:ln>
        </p:spPr>
        <p:txBody>
          <a:bodyPr/>
          <a:lstStyle/>
          <a:p>
            <a:endParaRPr lang="en-GB"/>
          </a:p>
        </p:txBody>
      </p:sp>
      <p:sp>
        <p:nvSpPr>
          <p:cNvPr id="230458" name="Freeform 58"/>
          <p:cNvSpPr>
            <a:spLocks/>
          </p:cNvSpPr>
          <p:nvPr/>
        </p:nvSpPr>
        <p:spPr bwMode="auto">
          <a:xfrm>
            <a:off x="5018088" y="3182938"/>
            <a:ext cx="53975" cy="55562"/>
          </a:xfrm>
          <a:custGeom>
            <a:avLst/>
            <a:gdLst>
              <a:gd name="T0" fmla="*/ 18 w 37"/>
              <a:gd name="T1" fmla="*/ 0 h 38"/>
              <a:gd name="T2" fmla="*/ 25 w 37"/>
              <a:gd name="T3" fmla="*/ 0 h 38"/>
              <a:gd name="T4" fmla="*/ 31 w 37"/>
              <a:gd name="T5" fmla="*/ 0 h 38"/>
              <a:gd name="T6" fmla="*/ 31 w 37"/>
              <a:gd name="T7" fmla="*/ 7 h 38"/>
              <a:gd name="T8" fmla="*/ 37 w 37"/>
              <a:gd name="T9" fmla="*/ 7 h 38"/>
              <a:gd name="T10" fmla="*/ 37 w 37"/>
              <a:gd name="T11" fmla="*/ 13 h 38"/>
              <a:gd name="T12" fmla="*/ 37 w 37"/>
              <a:gd name="T13" fmla="*/ 13 h 38"/>
              <a:gd name="T14" fmla="*/ 37 w 37"/>
              <a:gd name="T15" fmla="*/ 19 h 38"/>
              <a:gd name="T16" fmla="*/ 37 w 37"/>
              <a:gd name="T17" fmla="*/ 19 h 38"/>
              <a:gd name="T18" fmla="*/ 37 w 37"/>
              <a:gd name="T19" fmla="*/ 25 h 38"/>
              <a:gd name="T20" fmla="*/ 37 w 37"/>
              <a:gd name="T21" fmla="*/ 25 h 38"/>
              <a:gd name="T22" fmla="*/ 37 w 37"/>
              <a:gd name="T23" fmla="*/ 32 h 38"/>
              <a:gd name="T24" fmla="*/ 37 w 37"/>
              <a:gd name="T25" fmla="*/ 32 h 38"/>
              <a:gd name="T26" fmla="*/ 31 w 37"/>
              <a:gd name="T27" fmla="*/ 38 h 38"/>
              <a:gd name="T28" fmla="*/ 31 w 37"/>
              <a:gd name="T29" fmla="*/ 38 h 38"/>
              <a:gd name="T30" fmla="*/ 25 w 37"/>
              <a:gd name="T31" fmla="*/ 38 h 38"/>
              <a:gd name="T32" fmla="*/ 18 w 37"/>
              <a:gd name="T33" fmla="*/ 38 h 38"/>
              <a:gd name="T34" fmla="*/ 18 w 37"/>
              <a:gd name="T35" fmla="*/ 38 h 38"/>
              <a:gd name="T36" fmla="*/ 12 w 37"/>
              <a:gd name="T37" fmla="*/ 38 h 38"/>
              <a:gd name="T38" fmla="*/ 12 w 37"/>
              <a:gd name="T39" fmla="*/ 38 h 38"/>
              <a:gd name="T40" fmla="*/ 6 w 37"/>
              <a:gd name="T41" fmla="*/ 32 h 38"/>
              <a:gd name="T42" fmla="*/ 6 w 37"/>
              <a:gd name="T43" fmla="*/ 32 h 38"/>
              <a:gd name="T44" fmla="*/ 6 w 37"/>
              <a:gd name="T45" fmla="*/ 25 h 38"/>
              <a:gd name="T46" fmla="*/ 6 w 37"/>
              <a:gd name="T47" fmla="*/ 25 h 38"/>
              <a:gd name="T48" fmla="*/ 0 w 37"/>
              <a:gd name="T49" fmla="*/ 19 h 38"/>
              <a:gd name="T50" fmla="*/ 6 w 37"/>
              <a:gd name="T51" fmla="*/ 19 h 38"/>
              <a:gd name="T52" fmla="*/ 6 w 37"/>
              <a:gd name="T53" fmla="*/ 13 h 38"/>
              <a:gd name="T54" fmla="*/ 6 w 37"/>
              <a:gd name="T55" fmla="*/ 13 h 38"/>
              <a:gd name="T56" fmla="*/ 6 w 37"/>
              <a:gd name="T57" fmla="*/ 7 h 38"/>
              <a:gd name="T58" fmla="*/ 12 w 37"/>
              <a:gd name="T59" fmla="*/ 7 h 38"/>
              <a:gd name="T60" fmla="*/ 12 w 37"/>
              <a:gd name="T61" fmla="*/ 0 h 38"/>
              <a:gd name="T62" fmla="*/ 18 w 37"/>
              <a:gd name="T63" fmla="*/ 0 h 38"/>
              <a:gd name="T64" fmla="*/ 18 w 37"/>
              <a:gd name="T65" fmla="*/ 0 h 38"/>
              <a:gd name="T66" fmla="*/ 25 w 37"/>
              <a:gd name="T67" fmla="*/ 0 h 38"/>
              <a:gd name="T68" fmla="*/ 18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8" y="0"/>
                </a:moveTo>
                <a:lnTo>
                  <a:pt x="25" y="0"/>
                </a:lnTo>
                <a:lnTo>
                  <a:pt x="31" y="0"/>
                </a:lnTo>
                <a:lnTo>
                  <a:pt x="31" y="7"/>
                </a:lnTo>
                <a:lnTo>
                  <a:pt x="37" y="7"/>
                </a:lnTo>
                <a:lnTo>
                  <a:pt x="37" y="13"/>
                </a:lnTo>
                <a:lnTo>
                  <a:pt x="37" y="13"/>
                </a:lnTo>
                <a:lnTo>
                  <a:pt x="37" y="19"/>
                </a:lnTo>
                <a:lnTo>
                  <a:pt x="37" y="19"/>
                </a:lnTo>
                <a:lnTo>
                  <a:pt x="37" y="25"/>
                </a:lnTo>
                <a:lnTo>
                  <a:pt x="37" y="25"/>
                </a:lnTo>
                <a:lnTo>
                  <a:pt x="37" y="32"/>
                </a:lnTo>
                <a:lnTo>
                  <a:pt x="37" y="32"/>
                </a:lnTo>
                <a:lnTo>
                  <a:pt x="31" y="38"/>
                </a:lnTo>
                <a:lnTo>
                  <a:pt x="31" y="38"/>
                </a:lnTo>
                <a:lnTo>
                  <a:pt x="25" y="38"/>
                </a:lnTo>
                <a:lnTo>
                  <a:pt x="18" y="38"/>
                </a:lnTo>
                <a:lnTo>
                  <a:pt x="18" y="38"/>
                </a:lnTo>
                <a:lnTo>
                  <a:pt x="12" y="38"/>
                </a:lnTo>
                <a:lnTo>
                  <a:pt x="12" y="38"/>
                </a:lnTo>
                <a:lnTo>
                  <a:pt x="6" y="32"/>
                </a:lnTo>
                <a:lnTo>
                  <a:pt x="6" y="32"/>
                </a:lnTo>
                <a:lnTo>
                  <a:pt x="6" y="25"/>
                </a:lnTo>
                <a:lnTo>
                  <a:pt x="6" y="25"/>
                </a:lnTo>
                <a:lnTo>
                  <a:pt x="0" y="19"/>
                </a:lnTo>
                <a:lnTo>
                  <a:pt x="6" y="19"/>
                </a:lnTo>
                <a:lnTo>
                  <a:pt x="6" y="13"/>
                </a:lnTo>
                <a:lnTo>
                  <a:pt x="6" y="13"/>
                </a:lnTo>
                <a:lnTo>
                  <a:pt x="6" y="7"/>
                </a:lnTo>
                <a:lnTo>
                  <a:pt x="12" y="7"/>
                </a:lnTo>
                <a:lnTo>
                  <a:pt x="12" y="0"/>
                </a:lnTo>
                <a:lnTo>
                  <a:pt x="18" y="0"/>
                </a:lnTo>
                <a:lnTo>
                  <a:pt x="18" y="0"/>
                </a:lnTo>
                <a:lnTo>
                  <a:pt x="25" y="0"/>
                </a:lnTo>
                <a:lnTo>
                  <a:pt x="18"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59" name="Freeform 59"/>
          <p:cNvSpPr>
            <a:spLocks/>
          </p:cNvSpPr>
          <p:nvPr/>
        </p:nvSpPr>
        <p:spPr bwMode="auto">
          <a:xfrm>
            <a:off x="5286375" y="2870200"/>
            <a:ext cx="55563" cy="55563"/>
          </a:xfrm>
          <a:custGeom>
            <a:avLst/>
            <a:gdLst>
              <a:gd name="T0" fmla="*/ 19 w 38"/>
              <a:gd name="T1" fmla="*/ 0 h 38"/>
              <a:gd name="T2" fmla="*/ 25 w 38"/>
              <a:gd name="T3" fmla="*/ 0 h 38"/>
              <a:gd name="T4" fmla="*/ 25 w 38"/>
              <a:gd name="T5" fmla="*/ 0 h 38"/>
              <a:gd name="T6" fmla="*/ 32 w 38"/>
              <a:gd name="T7" fmla="*/ 6 h 38"/>
              <a:gd name="T8" fmla="*/ 32 w 38"/>
              <a:gd name="T9" fmla="*/ 6 h 38"/>
              <a:gd name="T10" fmla="*/ 38 w 38"/>
              <a:gd name="T11" fmla="*/ 13 h 38"/>
              <a:gd name="T12" fmla="*/ 38 w 38"/>
              <a:gd name="T13" fmla="*/ 13 h 38"/>
              <a:gd name="T14" fmla="*/ 38 w 38"/>
              <a:gd name="T15" fmla="*/ 19 h 38"/>
              <a:gd name="T16" fmla="*/ 38 w 38"/>
              <a:gd name="T17" fmla="*/ 19 h 38"/>
              <a:gd name="T18" fmla="*/ 38 w 38"/>
              <a:gd name="T19" fmla="*/ 25 h 38"/>
              <a:gd name="T20" fmla="*/ 38 w 38"/>
              <a:gd name="T21" fmla="*/ 25 h 38"/>
              <a:gd name="T22" fmla="*/ 38 w 38"/>
              <a:gd name="T23" fmla="*/ 32 h 38"/>
              <a:gd name="T24" fmla="*/ 32 w 38"/>
              <a:gd name="T25" fmla="*/ 32 h 38"/>
              <a:gd name="T26" fmla="*/ 32 w 38"/>
              <a:gd name="T27" fmla="*/ 38 h 38"/>
              <a:gd name="T28" fmla="*/ 25 w 38"/>
              <a:gd name="T29" fmla="*/ 38 h 38"/>
              <a:gd name="T30" fmla="*/ 25 w 38"/>
              <a:gd name="T31" fmla="*/ 38 h 38"/>
              <a:gd name="T32" fmla="*/ 19 w 38"/>
              <a:gd name="T33" fmla="*/ 38 h 38"/>
              <a:gd name="T34" fmla="*/ 19 w 38"/>
              <a:gd name="T35" fmla="*/ 38 h 38"/>
              <a:gd name="T36" fmla="*/ 13 w 38"/>
              <a:gd name="T37" fmla="*/ 38 h 38"/>
              <a:gd name="T38" fmla="*/ 13 w 38"/>
              <a:gd name="T39" fmla="*/ 38 h 38"/>
              <a:gd name="T40" fmla="*/ 7 w 38"/>
              <a:gd name="T41" fmla="*/ 32 h 38"/>
              <a:gd name="T42" fmla="*/ 7 w 38"/>
              <a:gd name="T43" fmla="*/ 32 h 38"/>
              <a:gd name="T44" fmla="*/ 7 w 38"/>
              <a:gd name="T45" fmla="*/ 25 h 38"/>
              <a:gd name="T46" fmla="*/ 0 w 38"/>
              <a:gd name="T47" fmla="*/ 25 h 38"/>
              <a:gd name="T48" fmla="*/ 0 w 38"/>
              <a:gd name="T49" fmla="*/ 19 h 38"/>
              <a:gd name="T50" fmla="*/ 0 w 38"/>
              <a:gd name="T51" fmla="*/ 19 h 38"/>
              <a:gd name="T52" fmla="*/ 7 w 38"/>
              <a:gd name="T53" fmla="*/ 13 h 38"/>
              <a:gd name="T54" fmla="*/ 7 w 38"/>
              <a:gd name="T55" fmla="*/ 13 h 38"/>
              <a:gd name="T56" fmla="*/ 7 w 38"/>
              <a:gd name="T57" fmla="*/ 6 h 38"/>
              <a:gd name="T58" fmla="*/ 13 w 38"/>
              <a:gd name="T59" fmla="*/ 6 h 38"/>
              <a:gd name="T60" fmla="*/ 13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2" y="6"/>
                </a:lnTo>
                <a:lnTo>
                  <a:pt x="32" y="6"/>
                </a:lnTo>
                <a:lnTo>
                  <a:pt x="38" y="13"/>
                </a:lnTo>
                <a:lnTo>
                  <a:pt x="38" y="13"/>
                </a:lnTo>
                <a:lnTo>
                  <a:pt x="38" y="19"/>
                </a:lnTo>
                <a:lnTo>
                  <a:pt x="38" y="19"/>
                </a:lnTo>
                <a:lnTo>
                  <a:pt x="38" y="25"/>
                </a:lnTo>
                <a:lnTo>
                  <a:pt x="38" y="25"/>
                </a:lnTo>
                <a:lnTo>
                  <a:pt x="38" y="32"/>
                </a:lnTo>
                <a:lnTo>
                  <a:pt x="32" y="32"/>
                </a:lnTo>
                <a:lnTo>
                  <a:pt x="32" y="38"/>
                </a:lnTo>
                <a:lnTo>
                  <a:pt x="25" y="38"/>
                </a:lnTo>
                <a:lnTo>
                  <a:pt x="25" y="38"/>
                </a:lnTo>
                <a:lnTo>
                  <a:pt x="19" y="38"/>
                </a:lnTo>
                <a:lnTo>
                  <a:pt x="19" y="38"/>
                </a:lnTo>
                <a:lnTo>
                  <a:pt x="13" y="38"/>
                </a:lnTo>
                <a:lnTo>
                  <a:pt x="13" y="38"/>
                </a:lnTo>
                <a:lnTo>
                  <a:pt x="7" y="32"/>
                </a:lnTo>
                <a:lnTo>
                  <a:pt x="7" y="32"/>
                </a:lnTo>
                <a:lnTo>
                  <a:pt x="7" y="25"/>
                </a:lnTo>
                <a:lnTo>
                  <a:pt x="0" y="25"/>
                </a:lnTo>
                <a:lnTo>
                  <a:pt x="0" y="19"/>
                </a:lnTo>
                <a:lnTo>
                  <a:pt x="0" y="19"/>
                </a:lnTo>
                <a:lnTo>
                  <a:pt x="7" y="13"/>
                </a:lnTo>
                <a:lnTo>
                  <a:pt x="7" y="13"/>
                </a:lnTo>
                <a:lnTo>
                  <a:pt x="7" y="6"/>
                </a:lnTo>
                <a:lnTo>
                  <a:pt x="13" y="6"/>
                </a:lnTo>
                <a:lnTo>
                  <a:pt x="13" y="0"/>
                </a:lnTo>
                <a:lnTo>
                  <a:pt x="19"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60" name="Freeform 60"/>
          <p:cNvSpPr>
            <a:spLocks/>
          </p:cNvSpPr>
          <p:nvPr/>
        </p:nvSpPr>
        <p:spPr bwMode="auto">
          <a:xfrm>
            <a:off x="5286375" y="2870200"/>
            <a:ext cx="55563" cy="55563"/>
          </a:xfrm>
          <a:custGeom>
            <a:avLst/>
            <a:gdLst>
              <a:gd name="T0" fmla="*/ 19 w 38"/>
              <a:gd name="T1" fmla="*/ 0 h 38"/>
              <a:gd name="T2" fmla="*/ 25 w 38"/>
              <a:gd name="T3" fmla="*/ 0 h 38"/>
              <a:gd name="T4" fmla="*/ 25 w 38"/>
              <a:gd name="T5" fmla="*/ 0 h 38"/>
              <a:gd name="T6" fmla="*/ 32 w 38"/>
              <a:gd name="T7" fmla="*/ 6 h 38"/>
              <a:gd name="T8" fmla="*/ 32 w 38"/>
              <a:gd name="T9" fmla="*/ 6 h 38"/>
              <a:gd name="T10" fmla="*/ 38 w 38"/>
              <a:gd name="T11" fmla="*/ 13 h 38"/>
              <a:gd name="T12" fmla="*/ 38 w 38"/>
              <a:gd name="T13" fmla="*/ 13 h 38"/>
              <a:gd name="T14" fmla="*/ 38 w 38"/>
              <a:gd name="T15" fmla="*/ 19 h 38"/>
              <a:gd name="T16" fmla="*/ 38 w 38"/>
              <a:gd name="T17" fmla="*/ 19 h 38"/>
              <a:gd name="T18" fmla="*/ 38 w 38"/>
              <a:gd name="T19" fmla="*/ 25 h 38"/>
              <a:gd name="T20" fmla="*/ 38 w 38"/>
              <a:gd name="T21" fmla="*/ 25 h 38"/>
              <a:gd name="T22" fmla="*/ 38 w 38"/>
              <a:gd name="T23" fmla="*/ 32 h 38"/>
              <a:gd name="T24" fmla="*/ 32 w 38"/>
              <a:gd name="T25" fmla="*/ 32 h 38"/>
              <a:gd name="T26" fmla="*/ 32 w 38"/>
              <a:gd name="T27" fmla="*/ 38 h 38"/>
              <a:gd name="T28" fmla="*/ 25 w 38"/>
              <a:gd name="T29" fmla="*/ 38 h 38"/>
              <a:gd name="T30" fmla="*/ 25 w 38"/>
              <a:gd name="T31" fmla="*/ 38 h 38"/>
              <a:gd name="T32" fmla="*/ 19 w 38"/>
              <a:gd name="T33" fmla="*/ 38 h 38"/>
              <a:gd name="T34" fmla="*/ 19 w 38"/>
              <a:gd name="T35" fmla="*/ 38 h 38"/>
              <a:gd name="T36" fmla="*/ 13 w 38"/>
              <a:gd name="T37" fmla="*/ 38 h 38"/>
              <a:gd name="T38" fmla="*/ 13 w 38"/>
              <a:gd name="T39" fmla="*/ 38 h 38"/>
              <a:gd name="T40" fmla="*/ 7 w 38"/>
              <a:gd name="T41" fmla="*/ 32 h 38"/>
              <a:gd name="T42" fmla="*/ 7 w 38"/>
              <a:gd name="T43" fmla="*/ 32 h 38"/>
              <a:gd name="T44" fmla="*/ 7 w 38"/>
              <a:gd name="T45" fmla="*/ 25 h 38"/>
              <a:gd name="T46" fmla="*/ 0 w 38"/>
              <a:gd name="T47" fmla="*/ 25 h 38"/>
              <a:gd name="T48" fmla="*/ 0 w 38"/>
              <a:gd name="T49" fmla="*/ 19 h 38"/>
              <a:gd name="T50" fmla="*/ 0 w 38"/>
              <a:gd name="T51" fmla="*/ 19 h 38"/>
              <a:gd name="T52" fmla="*/ 7 w 38"/>
              <a:gd name="T53" fmla="*/ 13 h 38"/>
              <a:gd name="T54" fmla="*/ 7 w 38"/>
              <a:gd name="T55" fmla="*/ 13 h 38"/>
              <a:gd name="T56" fmla="*/ 7 w 38"/>
              <a:gd name="T57" fmla="*/ 6 h 38"/>
              <a:gd name="T58" fmla="*/ 13 w 38"/>
              <a:gd name="T59" fmla="*/ 6 h 38"/>
              <a:gd name="T60" fmla="*/ 13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2" y="6"/>
                </a:lnTo>
                <a:lnTo>
                  <a:pt x="32" y="6"/>
                </a:lnTo>
                <a:lnTo>
                  <a:pt x="38" y="13"/>
                </a:lnTo>
                <a:lnTo>
                  <a:pt x="38" y="13"/>
                </a:lnTo>
                <a:lnTo>
                  <a:pt x="38" y="19"/>
                </a:lnTo>
                <a:lnTo>
                  <a:pt x="38" y="19"/>
                </a:lnTo>
                <a:lnTo>
                  <a:pt x="38" y="25"/>
                </a:lnTo>
                <a:lnTo>
                  <a:pt x="38" y="25"/>
                </a:lnTo>
                <a:lnTo>
                  <a:pt x="38" y="32"/>
                </a:lnTo>
                <a:lnTo>
                  <a:pt x="32" y="32"/>
                </a:lnTo>
                <a:lnTo>
                  <a:pt x="32" y="38"/>
                </a:lnTo>
                <a:lnTo>
                  <a:pt x="25" y="38"/>
                </a:lnTo>
                <a:lnTo>
                  <a:pt x="25" y="38"/>
                </a:lnTo>
                <a:lnTo>
                  <a:pt x="19" y="38"/>
                </a:lnTo>
                <a:lnTo>
                  <a:pt x="19" y="38"/>
                </a:lnTo>
                <a:lnTo>
                  <a:pt x="13" y="38"/>
                </a:lnTo>
                <a:lnTo>
                  <a:pt x="13" y="38"/>
                </a:lnTo>
                <a:lnTo>
                  <a:pt x="7" y="32"/>
                </a:lnTo>
                <a:lnTo>
                  <a:pt x="7" y="32"/>
                </a:lnTo>
                <a:lnTo>
                  <a:pt x="7" y="25"/>
                </a:lnTo>
                <a:lnTo>
                  <a:pt x="0" y="25"/>
                </a:lnTo>
                <a:lnTo>
                  <a:pt x="0" y="19"/>
                </a:lnTo>
                <a:lnTo>
                  <a:pt x="0" y="19"/>
                </a:lnTo>
                <a:lnTo>
                  <a:pt x="7" y="13"/>
                </a:lnTo>
                <a:lnTo>
                  <a:pt x="7" y="13"/>
                </a:lnTo>
                <a:lnTo>
                  <a:pt x="7" y="6"/>
                </a:lnTo>
                <a:lnTo>
                  <a:pt x="13" y="6"/>
                </a:lnTo>
                <a:lnTo>
                  <a:pt x="13" y="0"/>
                </a:lnTo>
                <a:lnTo>
                  <a:pt x="19"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61" name="Freeform 61"/>
          <p:cNvSpPr>
            <a:spLocks/>
          </p:cNvSpPr>
          <p:nvPr/>
        </p:nvSpPr>
        <p:spPr bwMode="auto">
          <a:xfrm>
            <a:off x="5556250" y="3201988"/>
            <a:ext cx="55563" cy="55562"/>
          </a:xfrm>
          <a:custGeom>
            <a:avLst/>
            <a:gdLst>
              <a:gd name="T0" fmla="*/ 19 w 38"/>
              <a:gd name="T1" fmla="*/ 0 h 38"/>
              <a:gd name="T2" fmla="*/ 25 w 38"/>
              <a:gd name="T3" fmla="*/ 0 h 38"/>
              <a:gd name="T4" fmla="*/ 25 w 38"/>
              <a:gd name="T5" fmla="*/ 0 h 38"/>
              <a:gd name="T6" fmla="*/ 31 w 38"/>
              <a:gd name="T7" fmla="*/ 0 h 38"/>
              <a:gd name="T8" fmla="*/ 31 w 38"/>
              <a:gd name="T9" fmla="*/ 6 h 38"/>
              <a:gd name="T10" fmla="*/ 38 w 38"/>
              <a:gd name="T11" fmla="*/ 6 h 38"/>
              <a:gd name="T12" fmla="*/ 38 w 38"/>
              <a:gd name="T13" fmla="*/ 12 h 38"/>
              <a:gd name="T14" fmla="*/ 38 w 38"/>
              <a:gd name="T15" fmla="*/ 12 h 38"/>
              <a:gd name="T16" fmla="*/ 38 w 38"/>
              <a:gd name="T17" fmla="*/ 19 h 38"/>
              <a:gd name="T18" fmla="*/ 38 w 38"/>
              <a:gd name="T19" fmla="*/ 19 h 38"/>
              <a:gd name="T20" fmla="*/ 38 w 38"/>
              <a:gd name="T21" fmla="*/ 25 h 38"/>
              <a:gd name="T22" fmla="*/ 38 w 38"/>
              <a:gd name="T23" fmla="*/ 25 h 38"/>
              <a:gd name="T24" fmla="*/ 31 w 38"/>
              <a:gd name="T25" fmla="*/ 31 h 38"/>
              <a:gd name="T26" fmla="*/ 31 w 38"/>
              <a:gd name="T27" fmla="*/ 31 h 38"/>
              <a:gd name="T28" fmla="*/ 25 w 38"/>
              <a:gd name="T29" fmla="*/ 38 h 38"/>
              <a:gd name="T30" fmla="*/ 25 w 38"/>
              <a:gd name="T31" fmla="*/ 38 h 38"/>
              <a:gd name="T32" fmla="*/ 19 w 38"/>
              <a:gd name="T33" fmla="*/ 38 h 38"/>
              <a:gd name="T34" fmla="*/ 19 w 38"/>
              <a:gd name="T35" fmla="*/ 38 h 38"/>
              <a:gd name="T36" fmla="*/ 13 w 38"/>
              <a:gd name="T37" fmla="*/ 38 h 38"/>
              <a:gd name="T38" fmla="*/ 13 w 38"/>
              <a:gd name="T39" fmla="*/ 31 h 38"/>
              <a:gd name="T40" fmla="*/ 6 w 38"/>
              <a:gd name="T41" fmla="*/ 31 h 38"/>
              <a:gd name="T42" fmla="*/ 6 w 38"/>
              <a:gd name="T43" fmla="*/ 25 h 38"/>
              <a:gd name="T44" fmla="*/ 0 w 38"/>
              <a:gd name="T45" fmla="*/ 25 h 38"/>
              <a:gd name="T46" fmla="*/ 0 w 38"/>
              <a:gd name="T47" fmla="*/ 19 h 38"/>
              <a:gd name="T48" fmla="*/ 0 w 38"/>
              <a:gd name="T49" fmla="*/ 19 h 38"/>
              <a:gd name="T50" fmla="*/ 0 w 38"/>
              <a:gd name="T51" fmla="*/ 12 h 38"/>
              <a:gd name="T52" fmla="*/ 0 w 38"/>
              <a:gd name="T53" fmla="*/ 12 h 38"/>
              <a:gd name="T54" fmla="*/ 6 w 38"/>
              <a:gd name="T55" fmla="*/ 6 h 38"/>
              <a:gd name="T56" fmla="*/ 6 w 38"/>
              <a:gd name="T57" fmla="*/ 6 h 38"/>
              <a:gd name="T58" fmla="*/ 13 w 38"/>
              <a:gd name="T59" fmla="*/ 0 h 38"/>
              <a:gd name="T60" fmla="*/ 13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1" y="0"/>
                </a:lnTo>
                <a:lnTo>
                  <a:pt x="31" y="6"/>
                </a:lnTo>
                <a:lnTo>
                  <a:pt x="38" y="6"/>
                </a:lnTo>
                <a:lnTo>
                  <a:pt x="38" y="12"/>
                </a:lnTo>
                <a:lnTo>
                  <a:pt x="38" y="12"/>
                </a:lnTo>
                <a:lnTo>
                  <a:pt x="38" y="19"/>
                </a:lnTo>
                <a:lnTo>
                  <a:pt x="38" y="19"/>
                </a:lnTo>
                <a:lnTo>
                  <a:pt x="38" y="25"/>
                </a:lnTo>
                <a:lnTo>
                  <a:pt x="38" y="25"/>
                </a:lnTo>
                <a:lnTo>
                  <a:pt x="31" y="31"/>
                </a:lnTo>
                <a:lnTo>
                  <a:pt x="31" y="31"/>
                </a:lnTo>
                <a:lnTo>
                  <a:pt x="25" y="38"/>
                </a:lnTo>
                <a:lnTo>
                  <a:pt x="25" y="38"/>
                </a:lnTo>
                <a:lnTo>
                  <a:pt x="19" y="38"/>
                </a:lnTo>
                <a:lnTo>
                  <a:pt x="19" y="38"/>
                </a:lnTo>
                <a:lnTo>
                  <a:pt x="13" y="38"/>
                </a:lnTo>
                <a:lnTo>
                  <a:pt x="13" y="31"/>
                </a:lnTo>
                <a:lnTo>
                  <a:pt x="6" y="31"/>
                </a:lnTo>
                <a:lnTo>
                  <a:pt x="6" y="25"/>
                </a:lnTo>
                <a:lnTo>
                  <a:pt x="0" y="25"/>
                </a:lnTo>
                <a:lnTo>
                  <a:pt x="0" y="19"/>
                </a:lnTo>
                <a:lnTo>
                  <a:pt x="0" y="19"/>
                </a:lnTo>
                <a:lnTo>
                  <a:pt x="0" y="12"/>
                </a:lnTo>
                <a:lnTo>
                  <a:pt x="0" y="12"/>
                </a:lnTo>
                <a:lnTo>
                  <a:pt x="6" y="6"/>
                </a:lnTo>
                <a:lnTo>
                  <a:pt x="6" y="6"/>
                </a:lnTo>
                <a:lnTo>
                  <a:pt x="13" y="0"/>
                </a:lnTo>
                <a:lnTo>
                  <a:pt x="13" y="0"/>
                </a:lnTo>
                <a:lnTo>
                  <a:pt x="19"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62" name="Freeform 62"/>
          <p:cNvSpPr>
            <a:spLocks/>
          </p:cNvSpPr>
          <p:nvPr/>
        </p:nvSpPr>
        <p:spPr bwMode="auto">
          <a:xfrm>
            <a:off x="5556250" y="3201988"/>
            <a:ext cx="55563" cy="55562"/>
          </a:xfrm>
          <a:custGeom>
            <a:avLst/>
            <a:gdLst>
              <a:gd name="T0" fmla="*/ 19 w 38"/>
              <a:gd name="T1" fmla="*/ 0 h 38"/>
              <a:gd name="T2" fmla="*/ 25 w 38"/>
              <a:gd name="T3" fmla="*/ 0 h 38"/>
              <a:gd name="T4" fmla="*/ 25 w 38"/>
              <a:gd name="T5" fmla="*/ 0 h 38"/>
              <a:gd name="T6" fmla="*/ 31 w 38"/>
              <a:gd name="T7" fmla="*/ 0 h 38"/>
              <a:gd name="T8" fmla="*/ 31 w 38"/>
              <a:gd name="T9" fmla="*/ 6 h 38"/>
              <a:gd name="T10" fmla="*/ 38 w 38"/>
              <a:gd name="T11" fmla="*/ 6 h 38"/>
              <a:gd name="T12" fmla="*/ 38 w 38"/>
              <a:gd name="T13" fmla="*/ 12 h 38"/>
              <a:gd name="T14" fmla="*/ 38 w 38"/>
              <a:gd name="T15" fmla="*/ 12 h 38"/>
              <a:gd name="T16" fmla="*/ 38 w 38"/>
              <a:gd name="T17" fmla="*/ 19 h 38"/>
              <a:gd name="T18" fmla="*/ 38 w 38"/>
              <a:gd name="T19" fmla="*/ 19 h 38"/>
              <a:gd name="T20" fmla="*/ 38 w 38"/>
              <a:gd name="T21" fmla="*/ 25 h 38"/>
              <a:gd name="T22" fmla="*/ 38 w 38"/>
              <a:gd name="T23" fmla="*/ 25 h 38"/>
              <a:gd name="T24" fmla="*/ 31 w 38"/>
              <a:gd name="T25" fmla="*/ 31 h 38"/>
              <a:gd name="T26" fmla="*/ 31 w 38"/>
              <a:gd name="T27" fmla="*/ 31 h 38"/>
              <a:gd name="T28" fmla="*/ 25 w 38"/>
              <a:gd name="T29" fmla="*/ 38 h 38"/>
              <a:gd name="T30" fmla="*/ 25 w 38"/>
              <a:gd name="T31" fmla="*/ 38 h 38"/>
              <a:gd name="T32" fmla="*/ 19 w 38"/>
              <a:gd name="T33" fmla="*/ 38 h 38"/>
              <a:gd name="T34" fmla="*/ 19 w 38"/>
              <a:gd name="T35" fmla="*/ 38 h 38"/>
              <a:gd name="T36" fmla="*/ 13 w 38"/>
              <a:gd name="T37" fmla="*/ 38 h 38"/>
              <a:gd name="T38" fmla="*/ 13 w 38"/>
              <a:gd name="T39" fmla="*/ 31 h 38"/>
              <a:gd name="T40" fmla="*/ 6 w 38"/>
              <a:gd name="T41" fmla="*/ 31 h 38"/>
              <a:gd name="T42" fmla="*/ 6 w 38"/>
              <a:gd name="T43" fmla="*/ 25 h 38"/>
              <a:gd name="T44" fmla="*/ 0 w 38"/>
              <a:gd name="T45" fmla="*/ 25 h 38"/>
              <a:gd name="T46" fmla="*/ 0 w 38"/>
              <a:gd name="T47" fmla="*/ 19 h 38"/>
              <a:gd name="T48" fmla="*/ 0 w 38"/>
              <a:gd name="T49" fmla="*/ 19 h 38"/>
              <a:gd name="T50" fmla="*/ 0 w 38"/>
              <a:gd name="T51" fmla="*/ 12 h 38"/>
              <a:gd name="T52" fmla="*/ 0 w 38"/>
              <a:gd name="T53" fmla="*/ 12 h 38"/>
              <a:gd name="T54" fmla="*/ 6 w 38"/>
              <a:gd name="T55" fmla="*/ 6 h 38"/>
              <a:gd name="T56" fmla="*/ 6 w 38"/>
              <a:gd name="T57" fmla="*/ 6 h 38"/>
              <a:gd name="T58" fmla="*/ 13 w 38"/>
              <a:gd name="T59" fmla="*/ 0 h 38"/>
              <a:gd name="T60" fmla="*/ 13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1" y="0"/>
                </a:lnTo>
                <a:lnTo>
                  <a:pt x="31" y="6"/>
                </a:lnTo>
                <a:lnTo>
                  <a:pt x="38" y="6"/>
                </a:lnTo>
                <a:lnTo>
                  <a:pt x="38" y="12"/>
                </a:lnTo>
                <a:lnTo>
                  <a:pt x="38" y="12"/>
                </a:lnTo>
                <a:lnTo>
                  <a:pt x="38" y="19"/>
                </a:lnTo>
                <a:lnTo>
                  <a:pt x="38" y="19"/>
                </a:lnTo>
                <a:lnTo>
                  <a:pt x="38" y="25"/>
                </a:lnTo>
                <a:lnTo>
                  <a:pt x="38" y="25"/>
                </a:lnTo>
                <a:lnTo>
                  <a:pt x="31" y="31"/>
                </a:lnTo>
                <a:lnTo>
                  <a:pt x="31" y="31"/>
                </a:lnTo>
                <a:lnTo>
                  <a:pt x="25" y="38"/>
                </a:lnTo>
                <a:lnTo>
                  <a:pt x="25" y="38"/>
                </a:lnTo>
                <a:lnTo>
                  <a:pt x="19" y="38"/>
                </a:lnTo>
                <a:lnTo>
                  <a:pt x="19" y="38"/>
                </a:lnTo>
                <a:lnTo>
                  <a:pt x="13" y="38"/>
                </a:lnTo>
                <a:lnTo>
                  <a:pt x="13" y="31"/>
                </a:lnTo>
                <a:lnTo>
                  <a:pt x="6" y="31"/>
                </a:lnTo>
                <a:lnTo>
                  <a:pt x="6" y="25"/>
                </a:lnTo>
                <a:lnTo>
                  <a:pt x="0" y="25"/>
                </a:lnTo>
                <a:lnTo>
                  <a:pt x="0" y="19"/>
                </a:lnTo>
                <a:lnTo>
                  <a:pt x="0" y="19"/>
                </a:lnTo>
                <a:lnTo>
                  <a:pt x="0" y="12"/>
                </a:lnTo>
                <a:lnTo>
                  <a:pt x="0" y="12"/>
                </a:lnTo>
                <a:lnTo>
                  <a:pt x="6" y="6"/>
                </a:lnTo>
                <a:lnTo>
                  <a:pt x="6" y="6"/>
                </a:lnTo>
                <a:lnTo>
                  <a:pt x="13" y="0"/>
                </a:lnTo>
                <a:lnTo>
                  <a:pt x="13" y="0"/>
                </a:lnTo>
                <a:lnTo>
                  <a:pt x="19"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63" name="Freeform 63"/>
          <p:cNvSpPr>
            <a:spLocks/>
          </p:cNvSpPr>
          <p:nvPr/>
        </p:nvSpPr>
        <p:spPr bwMode="auto">
          <a:xfrm>
            <a:off x="5826125" y="3763963"/>
            <a:ext cx="55563" cy="55562"/>
          </a:xfrm>
          <a:custGeom>
            <a:avLst/>
            <a:gdLst>
              <a:gd name="T0" fmla="*/ 19 w 37"/>
              <a:gd name="T1" fmla="*/ 0 h 38"/>
              <a:gd name="T2" fmla="*/ 25 w 37"/>
              <a:gd name="T3" fmla="*/ 0 h 38"/>
              <a:gd name="T4" fmla="*/ 25 w 37"/>
              <a:gd name="T5" fmla="*/ 0 h 38"/>
              <a:gd name="T6" fmla="*/ 31 w 37"/>
              <a:gd name="T7" fmla="*/ 6 h 38"/>
              <a:gd name="T8" fmla="*/ 31 w 37"/>
              <a:gd name="T9" fmla="*/ 6 h 38"/>
              <a:gd name="T10" fmla="*/ 37 w 37"/>
              <a:gd name="T11" fmla="*/ 13 h 38"/>
              <a:gd name="T12" fmla="*/ 37 w 37"/>
              <a:gd name="T13" fmla="*/ 13 h 38"/>
              <a:gd name="T14" fmla="*/ 37 w 37"/>
              <a:gd name="T15" fmla="*/ 19 h 38"/>
              <a:gd name="T16" fmla="*/ 37 w 37"/>
              <a:gd name="T17" fmla="*/ 19 h 38"/>
              <a:gd name="T18" fmla="*/ 37 w 37"/>
              <a:gd name="T19" fmla="*/ 25 h 38"/>
              <a:gd name="T20" fmla="*/ 37 w 37"/>
              <a:gd name="T21" fmla="*/ 25 h 38"/>
              <a:gd name="T22" fmla="*/ 37 w 37"/>
              <a:gd name="T23" fmla="*/ 32 h 38"/>
              <a:gd name="T24" fmla="*/ 31 w 37"/>
              <a:gd name="T25" fmla="*/ 32 h 38"/>
              <a:gd name="T26" fmla="*/ 31 w 37"/>
              <a:gd name="T27" fmla="*/ 38 h 38"/>
              <a:gd name="T28" fmla="*/ 25 w 37"/>
              <a:gd name="T29" fmla="*/ 38 h 38"/>
              <a:gd name="T30" fmla="*/ 25 w 37"/>
              <a:gd name="T31" fmla="*/ 38 h 38"/>
              <a:gd name="T32" fmla="*/ 19 w 37"/>
              <a:gd name="T33" fmla="*/ 38 h 38"/>
              <a:gd name="T34" fmla="*/ 12 w 37"/>
              <a:gd name="T35" fmla="*/ 38 h 38"/>
              <a:gd name="T36" fmla="*/ 12 w 37"/>
              <a:gd name="T37" fmla="*/ 38 h 38"/>
              <a:gd name="T38" fmla="*/ 6 w 37"/>
              <a:gd name="T39" fmla="*/ 38 h 38"/>
              <a:gd name="T40" fmla="*/ 6 w 37"/>
              <a:gd name="T41" fmla="*/ 32 h 38"/>
              <a:gd name="T42" fmla="*/ 6 w 37"/>
              <a:gd name="T43" fmla="*/ 32 h 38"/>
              <a:gd name="T44" fmla="*/ 0 w 37"/>
              <a:gd name="T45" fmla="*/ 25 h 38"/>
              <a:gd name="T46" fmla="*/ 0 w 37"/>
              <a:gd name="T47" fmla="*/ 25 h 38"/>
              <a:gd name="T48" fmla="*/ 0 w 37"/>
              <a:gd name="T49" fmla="*/ 19 h 38"/>
              <a:gd name="T50" fmla="*/ 0 w 37"/>
              <a:gd name="T51" fmla="*/ 19 h 38"/>
              <a:gd name="T52" fmla="*/ 0 w 37"/>
              <a:gd name="T53" fmla="*/ 13 h 38"/>
              <a:gd name="T54" fmla="*/ 6 w 37"/>
              <a:gd name="T55" fmla="*/ 13 h 38"/>
              <a:gd name="T56" fmla="*/ 6 w 37"/>
              <a:gd name="T57" fmla="*/ 6 h 38"/>
              <a:gd name="T58" fmla="*/ 6 w 37"/>
              <a:gd name="T59" fmla="*/ 6 h 38"/>
              <a:gd name="T60" fmla="*/ 12 w 37"/>
              <a:gd name="T61" fmla="*/ 0 h 38"/>
              <a:gd name="T62" fmla="*/ 12 w 37"/>
              <a:gd name="T63" fmla="*/ 0 h 38"/>
              <a:gd name="T64" fmla="*/ 19 w 37"/>
              <a:gd name="T65" fmla="*/ 0 h 38"/>
              <a:gd name="T66" fmla="*/ 25 w 37"/>
              <a:gd name="T67" fmla="*/ 0 h 38"/>
              <a:gd name="T68" fmla="*/ 19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9" y="0"/>
                </a:moveTo>
                <a:lnTo>
                  <a:pt x="25" y="0"/>
                </a:lnTo>
                <a:lnTo>
                  <a:pt x="25" y="0"/>
                </a:lnTo>
                <a:lnTo>
                  <a:pt x="31" y="6"/>
                </a:lnTo>
                <a:lnTo>
                  <a:pt x="31" y="6"/>
                </a:lnTo>
                <a:lnTo>
                  <a:pt x="37" y="13"/>
                </a:lnTo>
                <a:lnTo>
                  <a:pt x="37" y="13"/>
                </a:lnTo>
                <a:lnTo>
                  <a:pt x="37" y="19"/>
                </a:lnTo>
                <a:lnTo>
                  <a:pt x="37" y="19"/>
                </a:lnTo>
                <a:lnTo>
                  <a:pt x="37" y="25"/>
                </a:lnTo>
                <a:lnTo>
                  <a:pt x="37" y="25"/>
                </a:lnTo>
                <a:lnTo>
                  <a:pt x="37" y="32"/>
                </a:lnTo>
                <a:lnTo>
                  <a:pt x="31" y="32"/>
                </a:lnTo>
                <a:lnTo>
                  <a:pt x="31" y="38"/>
                </a:lnTo>
                <a:lnTo>
                  <a:pt x="25" y="38"/>
                </a:lnTo>
                <a:lnTo>
                  <a:pt x="25" y="38"/>
                </a:lnTo>
                <a:lnTo>
                  <a:pt x="19" y="38"/>
                </a:lnTo>
                <a:lnTo>
                  <a:pt x="12" y="38"/>
                </a:lnTo>
                <a:lnTo>
                  <a:pt x="12" y="38"/>
                </a:lnTo>
                <a:lnTo>
                  <a:pt x="6" y="38"/>
                </a:lnTo>
                <a:lnTo>
                  <a:pt x="6" y="32"/>
                </a:lnTo>
                <a:lnTo>
                  <a:pt x="6" y="32"/>
                </a:lnTo>
                <a:lnTo>
                  <a:pt x="0" y="25"/>
                </a:lnTo>
                <a:lnTo>
                  <a:pt x="0" y="25"/>
                </a:lnTo>
                <a:lnTo>
                  <a:pt x="0" y="19"/>
                </a:lnTo>
                <a:lnTo>
                  <a:pt x="0" y="19"/>
                </a:lnTo>
                <a:lnTo>
                  <a:pt x="0" y="13"/>
                </a:lnTo>
                <a:lnTo>
                  <a:pt x="6" y="13"/>
                </a:lnTo>
                <a:lnTo>
                  <a:pt x="6" y="6"/>
                </a:lnTo>
                <a:lnTo>
                  <a:pt x="6" y="6"/>
                </a:lnTo>
                <a:lnTo>
                  <a:pt x="12" y="0"/>
                </a:lnTo>
                <a:lnTo>
                  <a:pt x="12"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64" name="Freeform 64"/>
          <p:cNvSpPr>
            <a:spLocks/>
          </p:cNvSpPr>
          <p:nvPr/>
        </p:nvSpPr>
        <p:spPr bwMode="auto">
          <a:xfrm>
            <a:off x="5826125" y="3763963"/>
            <a:ext cx="55563" cy="55562"/>
          </a:xfrm>
          <a:custGeom>
            <a:avLst/>
            <a:gdLst>
              <a:gd name="T0" fmla="*/ 19 w 37"/>
              <a:gd name="T1" fmla="*/ 0 h 38"/>
              <a:gd name="T2" fmla="*/ 25 w 37"/>
              <a:gd name="T3" fmla="*/ 0 h 38"/>
              <a:gd name="T4" fmla="*/ 25 w 37"/>
              <a:gd name="T5" fmla="*/ 0 h 38"/>
              <a:gd name="T6" fmla="*/ 31 w 37"/>
              <a:gd name="T7" fmla="*/ 6 h 38"/>
              <a:gd name="T8" fmla="*/ 31 w 37"/>
              <a:gd name="T9" fmla="*/ 6 h 38"/>
              <a:gd name="T10" fmla="*/ 37 w 37"/>
              <a:gd name="T11" fmla="*/ 13 h 38"/>
              <a:gd name="T12" fmla="*/ 37 w 37"/>
              <a:gd name="T13" fmla="*/ 13 h 38"/>
              <a:gd name="T14" fmla="*/ 37 w 37"/>
              <a:gd name="T15" fmla="*/ 19 h 38"/>
              <a:gd name="T16" fmla="*/ 37 w 37"/>
              <a:gd name="T17" fmla="*/ 19 h 38"/>
              <a:gd name="T18" fmla="*/ 37 w 37"/>
              <a:gd name="T19" fmla="*/ 25 h 38"/>
              <a:gd name="T20" fmla="*/ 37 w 37"/>
              <a:gd name="T21" fmla="*/ 25 h 38"/>
              <a:gd name="T22" fmla="*/ 37 w 37"/>
              <a:gd name="T23" fmla="*/ 32 h 38"/>
              <a:gd name="T24" fmla="*/ 31 w 37"/>
              <a:gd name="T25" fmla="*/ 32 h 38"/>
              <a:gd name="T26" fmla="*/ 31 w 37"/>
              <a:gd name="T27" fmla="*/ 38 h 38"/>
              <a:gd name="T28" fmla="*/ 25 w 37"/>
              <a:gd name="T29" fmla="*/ 38 h 38"/>
              <a:gd name="T30" fmla="*/ 25 w 37"/>
              <a:gd name="T31" fmla="*/ 38 h 38"/>
              <a:gd name="T32" fmla="*/ 19 w 37"/>
              <a:gd name="T33" fmla="*/ 38 h 38"/>
              <a:gd name="T34" fmla="*/ 12 w 37"/>
              <a:gd name="T35" fmla="*/ 38 h 38"/>
              <a:gd name="T36" fmla="*/ 12 w 37"/>
              <a:gd name="T37" fmla="*/ 38 h 38"/>
              <a:gd name="T38" fmla="*/ 6 w 37"/>
              <a:gd name="T39" fmla="*/ 38 h 38"/>
              <a:gd name="T40" fmla="*/ 6 w 37"/>
              <a:gd name="T41" fmla="*/ 32 h 38"/>
              <a:gd name="T42" fmla="*/ 6 w 37"/>
              <a:gd name="T43" fmla="*/ 32 h 38"/>
              <a:gd name="T44" fmla="*/ 0 w 37"/>
              <a:gd name="T45" fmla="*/ 25 h 38"/>
              <a:gd name="T46" fmla="*/ 0 w 37"/>
              <a:gd name="T47" fmla="*/ 25 h 38"/>
              <a:gd name="T48" fmla="*/ 0 w 37"/>
              <a:gd name="T49" fmla="*/ 19 h 38"/>
              <a:gd name="T50" fmla="*/ 0 w 37"/>
              <a:gd name="T51" fmla="*/ 19 h 38"/>
              <a:gd name="T52" fmla="*/ 0 w 37"/>
              <a:gd name="T53" fmla="*/ 13 h 38"/>
              <a:gd name="T54" fmla="*/ 6 w 37"/>
              <a:gd name="T55" fmla="*/ 13 h 38"/>
              <a:gd name="T56" fmla="*/ 6 w 37"/>
              <a:gd name="T57" fmla="*/ 6 h 38"/>
              <a:gd name="T58" fmla="*/ 6 w 37"/>
              <a:gd name="T59" fmla="*/ 6 h 38"/>
              <a:gd name="T60" fmla="*/ 12 w 37"/>
              <a:gd name="T61" fmla="*/ 0 h 38"/>
              <a:gd name="T62" fmla="*/ 12 w 37"/>
              <a:gd name="T63" fmla="*/ 0 h 38"/>
              <a:gd name="T64" fmla="*/ 19 w 37"/>
              <a:gd name="T65" fmla="*/ 0 h 38"/>
              <a:gd name="T66" fmla="*/ 25 w 37"/>
              <a:gd name="T67" fmla="*/ 0 h 38"/>
              <a:gd name="T68" fmla="*/ 19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9" y="0"/>
                </a:moveTo>
                <a:lnTo>
                  <a:pt x="25" y="0"/>
                </a:lnTo>
                <a:lnTo>
                  <a:pt x="25" y="0"/>
                </a:lnTo>
                <a:lnTo>
                  <a:pt x="31" y="6"/>
                </a:lnTo>
                <a:lnTo>
                  <a:pt x="31" y="6"/>
                </a:lnTo>
                <a:lnTo>
                  <a:pt x="37" y="13"/>
                </a:lnTo>
                <a:lnTo>
                  <a:pt x="37" y="13"/>
                </a:lnTo>
                <a:lnTo>
                  <a:pt x="37" y="19"/>
                </a:lnTo>
                <a:lnTo>
                  <a:pt x="37" y="19"/>
                </a:lnTo>
                <a:lnTo>
                  <a:pt x="37" y="25"/>
                </a:lnTo>
                <a:lnTo>
                  <a:pt x="37" y="25"/>
                </a:lnTo>
                <a:lnTo>
                  <a:pt x="37" y="32"/>
                </a:lnTo>
                <a:lnTo>
                  <a:pt x="31" y="32"/>
                </a:lnTo>
                <a:lnTo>
                  <a:pt x="31" y="38"/>
                </a:lnTo>
                <a:lnTo>
                  <a:pt x="25" y="38"/>
                </a:lnTo>
                <a:lnTo>
                  <a:pt x="25" y="38"/>
                </a:lnTo>
                <a:lnTo>
                  <a:pt x="19" y="38"/>
                </a:lnTo>
                <a:lnTo>
                  <a:pt x="12" y="38"/>
                </a:lnTo>
                <a:lnTo>
                  <a:pt x="12" y="38"/>
                </a:lnTo>
                <a:lnTo>
                  <a:pt x="6" y="38"/>
                </a:lnTo>
                <a:lnTo>
                  <a:pt x="6" y="32"/>
                </a:lnTo>
                <a:lnTo>
                  <a:pt x="6" y="32"/>
                </a:lnTo>
                <a:lnTo>
                  <a:pt x="0" y="25"/>
                </a:lnTo>
                <a:lnTo>
                  <a:pt x="0" y="25"/>
                </a:lnTo>
                <a:lnTo>
                  <a:pt x="0" y="19"/>
                </a:lnTo>
                <a:lnTo>
                  <a:pt x="0" y="19"/>
                </a:lnTo>
                <a:lnTo>
                  <a:pt x="0" y="13"/>
                </a:lnTo>
                <a:lnTo>
                  <a:pt x="6" y="13"/>
                </a:lnTo>
                <a:lnTo>
                  <a:pt x="6" y="6"/>
                </a:lnTo>
                <a:lnTo>
                  <a:pt x="6" y="6"/>
                </a:lnTo>
                <a:lnTo>
                  <a:pt x="12" y="0"/>
                </a:lnTo>
                <a:lnTo>
                  <a:pt x="12"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65" name="Freeform 65"/>
          <p:cNvSpPr>
            <a:spLocks/>
          </p:cNvSpPr>
          <p:nvPr/>
        </p:nvSpPr>
        <p:spPr bwMode="auto">
          <a:xfrm>
            <a:off x="6096000" y="4500563"/>
            <a:ext cx="55563" cy="55562"/>
          </a:xfrm>
          <a:custGeom>
            <a:avLst/>
            <a:gdLst>
              <a:gd name="T0" fmla="*/ 19 w 38"/>
              <a:gd name="T1" fmla="*/ 0 h 38"/>
              <a:gd name="T2" fmla="*/ 26 w 38"/>
              <a:gd name="T3" fmla="*/ 0 h 38"/>
              <a:gd name="T4" fmla="*/ 26 w 38"/>
              <a:gd name="T5" fmla="*/ 6 h 38"/>
              <a:gd name="T6" fmla="*/ 32 w 38"/>
              <a:gd name="T7" fmla="*/ 6 h 38"/>
              <a:gd name="T8" fmla="*/ 32 w 38"/>
              <a:gd name="T9" fmla="*/ 6 h 38"/>
              <a:gd name="T10" fmla="*/ 32 w 38"/>
              <a:gd name="T11" fmla="*/ 13 h 38"/>
              <a:gd name="T12" fmla="*/ 38 w 38"/>
              <a:gd name="T13" fmla="*/ 13 h 38"/>
              <a:gd name="T14" fmla="*/ 38 w 38"/>
              <a:gd name="T15" fmla="*/ 19 h 38"/>
              <a:gd name="T16" fmla="*/ 38 w 38"/>
              <a:gd name="T17" fmla="*/ 19 h 38"/>
              <a:gd name="T18" fmla="*/ 38 w 38"/>
              <a:gd name="T19" fmla="*/ 25 h 38"/>
              <a:gd name="T20" fmla="*/ 38 w 38"/>
              <a:gd name="T21" fmla="*/ 32 h 38"/>
              <a:gd name="T22" fmla="*/ 32 w 38"/>
              <a:gd name="T23" fmla="*/ 32 h 38"/>
              <a:gd name="T24" fmla="*/ 32 w 38"/>
              <a:gd name="T25" fmla="*/ 32 h 38"/>
              <a:gd name="T26" fmla="*/ 32 w 38"/>
              <a:gd name="T27" fmla="*/ 38 h 38"/>
              <a:gd name="T28" fmla="*/ 26 w 38"/>
              <a:gd name="T29" fmla="*/ 38 h 38"/>
              <a:gd name="T30" fmla="*/ 26 w 38"/>
              <a:gd name="T31" fmla="*/ 38 h 38"/>
              <a:gd name="T32" fmla="*/ 19 w 38"/>
              <a:gd name="T33" fmla="*/ 38 h 38"/>
              <a:gd name="T34" fmla="*/ 13 w 38"/>
              <a:gd name="T35" fmla="*/ 38 h 38"/>
              <a:gd name="T36" fmla="*/ 13 w 38"/>
              <a:gd name="T37" fmla="*/ 38 h 38"/>
              <a:gd name="T38" fmla="*/ 7 w 38"/>
              <a:gd name="T39" fmla="*/ 38 h 38"/>
              <a:gd name="T40" fmla="*/ 7 w 38"/>
              <a:gd name="T41" fmla="*/ 32 h 38"/>
              <a:gd name="T42" fmla="*/ 0 w 38"/>
              <a:gd name="T43" fmla="*/ 32 h 38"/>
              <a:gd name="T44" fmla="*/ 0 w 38"/>
              <a:gd name="T45" fmla="*/ 32 h 38"/>
              <a:gd name="T46" fmla="*/ 0 w 38"/>
              <a:gd name="T47" fmla="*/ 25 h 38"/>
              <a:gd name="T48" fmla="*/ 0 w 38"/>
              <a:gd name="T49" fmla="*/ 19 h 38"/>
              <a:gd name="T50" fmla="*/ 0 w 38"/>
              <a:gd name="T51" fmla="*/ 19 h 38"/>
              <a:gd name="T52" fmla="*/ 0 w 38"/>
              <a:gd name="T53" fmla="*/ 13 h 38"/>
              <a:gd name="T54" fmla="*/ 0 w 38"/>
              <a:gd name="T55" fmla="*/ 13 h 38"/>
              <a:gd name="T56" fmla="*/ 7 w 38"/>
              <a:gd name="T57" fmla="*/ 6 h 38"/>
              <a:gd name="T58" fmla="*/ 7 w 38"/>
              <a:gd name="T59" fmla="*/ 6 h 38"/>
              <a:gd name="T60" fmla="*/ 13 w 38"/>
              <a:gd name="T61" fmla="*/ 6 h 38"/>
              <a:gd name="T62" fmla="*/ 13 w 38"/>
              <a:gd name="T63" fmla="*/ 0 h 38"/>
              <a:gd name="T64" fmla="*/ 19 w 38"/>
              <a:gd name="T65" fmla="*/ 0 h 38"/>
              <a:gd name="T66" fmla="*/ 26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6" y="0"/>
                </a:lnTo>
                <a:lnTo>
                  <a:pt x="26" y="6"/>
                </a:lnTo>
                <a:lnTo>
                  <a:pt x="32" y="6"/>
                </a:lnTo>
                <a:lnTo>
                  <a:pt x="32" y="6"/>
                </a:lnTo>
                <a:lnTo>
                  <a:pt x="32" y="13"/>
                </a:lnTo>
                <a:lnTo>
                  <a:pt x="38" y="13"/>
                </a:lnTo>
                <a:lnTo>
                  <a:pt x="38" y="19"/>
                </a:lnTo>
                <a:lnTo>
                  <a:pt x="38" y="19"/>
                </a:lnTo>
                <a:lnTo>
                  <a:pt x="38" y="25"/>
                </a:lnTo>
                <a:lnTo>
                  <a:pt x="38" y="32"/>
                </a:lnTo>
                <a:lnTo>
                  <a:pt x="32" y="32"/>
                </a:lnTo>
                <a:lnTo>
                  <a:pt x="32" y="32"/>
                </a:lnTo>
                <a:lnTo>
                  <a:pt x="32" y="38"/>
                </a:lnTo>
                <a:lnTo>
                  <a:pt x="26" y="38"/>
                </a:lnTo>
                <a:lnTo>
                  <a:pt x="26" y="38"/>
                </a:lnTo>
                <a:lnTo>
                  <a:pt x="19" y="38"/>
                </a:lnTo>
                <a:lnTo>
                  <a:pt x="13" y="38"/>
                </a:lnTo>
                <a:lnTo>
                  <a:pt x="13" y="38"/>
                </a:lnTo>
                <a:lnTo>
                  <a:pt x="7" y="38"/>
                </a:lnTo>
                <a:lnTo>
                  <a:pt x="7" y="32"/>
                </a:lnTo>
                <a:lnTo>
                  <a:pt x="0" y="32"/>
                </a:lnTo>
                <a:lnTo>
                  <a:pt x="0" y="32"/>
                </a:lnTo>
                <a:lnTo>
                  <a:pt x="0" y="25"/>
                </a:lnTo>
                <a:lnTo>
                  <a:pt x="0" y="19"/>
                </a:lnTo>
                <a:lnTo>
                  <a:pt x="0" y="19"/>
                </a:lnTo>
                <a:lnTo>
                  <a:pt x="0" y="13"/>
                </a:lnTo>
                <a:lnTo>
                  <a:pt x="0" y="13"/>
                </a:lnTo>
                <a:lnTo>
                  <a:pt x="7" y="6"/>
                </a:lnTo>
                <a:lnTo>
                  <a:pt x="7" y="6"/>
                </a:lnTo>
                <a:lnTo>
                  <a:pt x="13" y="6"/>
                </a:lnTo>
                <a:lnTo>
                  <a:pt x="13" y="0"/>
                </a:lnTo>
                <a:lnTo>
                  <a:pt x="19" y="0"/>
                </a:lnTo>
                <a:lnTo>
                  <a:pt x="26"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66" name="Freeform 66"/>
          <p:cNvSpPr>
            <a:spLocks/>
          </p:cNvSpPr>
          <p:nvPr/>
        </p:nvSpPr>
        <p:spPr bwMode="auto">
          <a:xfrm>
            <a:off x="6096000" y="4500563"/>
            <a:ext cx="55563" cy="55562"/>
          </a:xfrm>
          <a:custGeom>
            <a:avLst/>
            <a:gdLst>
              <a:gd name="T0" fmla="*/ 19 w 38"/>
              <a:gd name="T1" fmla="*/ 0 h 38"/>
              <a:gd name="T2" fmla="*/ 26 w 38"/>
              <a:gd name="T3" fmla="*/ 0 h 38"/>
              <a:gd name="T4" fmla="*/ 26 w 38"/>
              <a:gd name="T5" fmla="*/ 6 h 38"/>
              <a:gd name="T6" fmla="*/ 32 w 38"/>
              <a:gd name="T7" fmla="*/ 6 h 38"/>
              <a:gd name="T8" fmla="*/ 32 w 38"/>
              <a:gd name="T9" fmla="*/ 6 h 38"/>
              <a:gd name="T10" fmla="*/ 32 w 38"/>
              <a:gd name="T11" fmla="*/ 13 h 38"/>
              <a:gd name="T12" fmla="*/ 38 w 38"/>
              <a:gd name="T13" fmla="*/ 13 h 38"/>
              <a:gd name="T14" fmla="*/ 38 w 38"/>
              <a:gd name="T15" fmla="*/ 19 h 38"/>
              <a:gd name="T16" fmla="*/ 38 w 38"/>
              <a:gd name="T17" fmla="*/ 19 h 38"/>
              <a:gd name="T18" fmla="*/ 38 w 38"/>
              <a:gd name="T19" fmla="*/ 25 h 38"/>
              <a:gd name="T20" fmla="*/ 38 w 38"/>
              <a:gd name="T21" fmla="*/ 32 h 38"/>
              <a:gd name="T22" fmla="*/ 32 w 38"/>
              <a:gd name="T23" fmla="*/ 32 h 38"/>
              <a:gd name="T24" fmla="*/ 32 w 38"/>
              <a:gd name="T25" fmla="*/ 32 h 38"/>
              <a:gd name="T26" fmla="*/ 32 w 38"/>
              <a:gd name="T27" fmla="*/ 38 h 38"/>
              <a:gd name="T28" fmla="*/ 26 w 38"/>
              <a:gd name="T29" fmla="*/ 38 h 38"/>
              <a:gd name="T30" fmla="*/ 26 w 38"/>
              <a:gd name="T31" fmla="*/ 38 h 38"/>
              <a:gd name="T32" fmla="*/ 19 w 38"/>
              <a:gd name="T33" fmla="*/ 38 h 38"/>
              <a:gd name="T34" fmla="*/ 13 w 38"/>
              <a:gd name="T35" fmla="*/ 38 h 38"/>
              <a:gd name="T36" fmla="*/ 13 w 38"/>
              <a:gd name="T37" fmla="*/ 38 h 38"/>
              <a:gd name="T38" fmla="*/ 7 w 38"/>
              <a:gd name="T39" fmla="*/ 38 h 38"/>
              <a:gd name="T40" fmla="*/ 7 w 38"/>
              <a:gd name="T41" fmla="*/ 32 h 38"/>
              <a:gd name="T42" fmla="*/ 0 w 38"/>
              <a:gd name="T43" fmla="*/ 32 h 38"/>
              <a:gd name="T44" fmla="*/ 0 w 38"/>
              <a:gd name="T45" fmla="*/ 32 h 38"/>
              <a:gd name="T46" fmla="*/ 0 w 38"/>
              <a:gd name="T47" fmla="*/ 25 h 38"/>
              <a:gd name="T48" fmla="*/ 0 w 38"/>
              <a:gd name="T49" fmla="*/ 19 h 38"/>
              <a:gd name="T50" fmla="*/ 0 w 38"/>
              <a:gd name="T51" fmla="*/ 19 h 38"/>
              <a:gd name="T52" fmla="*/ 0 w 38"/>
              <a:gd name="T53" fmla="*/ 13 h 38"/>
              <a:gd name="T54" fmla="*/ 0 w 38"/>
              <a:gd name="T55" fmla="*/ 13 h 38"/>
              <a:gd name="T56" fmla="*/ 7 w 38"/>
              <a:gd name="T57" fmla="*/ 6 h 38"/>
              <a:gd name="T58" fmla="*/ 7 w 38"/>
              <a:gd name="T59" fmla="*/ 6 h 38"/>
              <a:gd name="T60" fmla="*/ 13 w 38"/>
              <a:gd name="T61" fmla="*/ 6 h 38"/>
              <a:gd name="T62" fmla="*/ 13 w 38"/>
              <a:gd name="T63" fmla="*/ 0 h 38"/>
              <a:gd name="T64" fmla="*/ 19 w 38"/>
              <a:gd name="T65" fmla="*/ 0 h 38"/>
              <a:gd name="T66" fmla="*/ 26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6" y="0"/>
                </a:lnTo>
                <a:lnTo>
                  <a:pt x="26" y="6"/>
                </a:lnTo>
                <a:lnTo>
                  <a:pt x="32" y="6"/>
                </a:lnTo>
                <a:lnTo>
                  <a:pt x="32" y="6"/>
                </a:lnTo>
                <a:lnTo>
                  <a:pt x="32" y="13"/>
                </a:lnTo>
                <a:lnTo>
                  <a:pt x="38" y="13"/>
                </a:lnTo>
                <a:lnTo>
                  <a:pt x="38" y="19"/>
                </a:lnTo>
                <a:lnTo>
                  <a:pt x="38" y="19"/>
                </a:lnTo>
                <a:lnTo>
                  <a:pt x="38" y="25"/>
                </a:lnTo>
                <a:lnTo>
                  <a:pt x="38" y="32"/>
                </a:lnTo>
                <a:lnTo>
                  <a:pt x="32" y="32"/>
                </a:lnTo>
                <a:lnTo>
                  <a:pt x="32" y="32"/>
                </a:lnTo>
                <a:lnTo>
                  <a:pt x="32" y="38"/>
                </a:lnTo>
                <a:lnTo>
                  <a:pt x="26" y="38"/>
                </a:lnTo>
                <a:lnTo>
                  <a:pt x="26" y="38"/>
                </a:lnTo>
                <a:lnTo>
                  <a:pt x="19" y="38"/>
                </a:lnTo>
                <a:lnTo>
                  <a:pt x="13" y="38"/>
                </a:lnTo>
                <a:lnTo>
                  <a:pt x="13" y="38"/>
                </a:lnTo>
                <a:lnTo>
                  <a:pt x="7" y="38"/>
                </a:lnTo>
                <a:lnTo>
                  <a:pt x="7" y="32"/>
                </a:lnTo>
                <a:lnTo>
                  <a:pt x="0" y="32"/>
                </a:lnTo>
                <a:lnTo>
                  <a:pt x="0" y="32"/>
                </a:lnTo>
                <a:lnTo>
                  <a:pt x="0" y="25"/>
                </a:lnTo>
                <a:lnTo>
                  <a:pt x="0" y="19"/>
                </a:lnTo>
                <a:lnTo>
                  <a:pt x="0" y="19"/>
                </a:lnTo>
                <a:lnTo>
                  <a:pt x="0" y="13"/>
                </a:lnTo>
                <a:lnTo>
                  <a:pt x="0" y="13"/>
                </a:lnTo>
                <a:lnTo>
                  <a:pt x="7" y="6"/>
                </a:lnTo>
                <a:lnTo>
                  <a:pt x="7" y="6"/>
                </a:lnTo>
                <a:lnTo>
                  <a:pt x="13" y="6"/>
                </a:lnTo>
                <a:lnTo>
                  <a:pt x="13" y="0"/>
                </a:lnTo>
                <a:lnTo>
                  <a:pt x="19" y="0"/>
                </a:lnTo>
                <a:lnTo>
                  <a:pt x="26"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67" name="Freeform 67"/>
          <p:cNvSpPr>
            <a:spLocks/>
          </p:cNvSpPr>
          <p:nvPr/>
        </p:nvSpPr>
        <p:spPr bwMode="auto">
          <a:xfrm>
            <a:off x="6365875" y="5183188"/>
            <a:ext cx="55563" cy="55562"/>
          </a:xfrm>
          <a:custGeom>
            <a:avLst/>
            <a:gdLst>
              <a:gd name="T0" fmla="*/ 19 w 38"/>
              <a:gd name="T1" fmla="*/ 0 h 38"/>
              <a:gd name="T2" fmla="*/ 19 w 38"/>
              <a:gd name="T3" fmla="*/ 0 h 38"/>
              <a:gd name="T4" fmla="*/ 25 w 38"/>
              <a:gd name="T5" fmla="*/ 7 h 38"/>
              <a:gd name="T6" fmla="*/ 25 w 38"/>
              <a:gd name="T7" fmla="*/ 7 h 38"/>
              <a:gd name="T8" fmla="*/ 32 w 38"/>
              <a:gd name="T9" fmla="*/ 7 h 38"/>
              <a:gd name="T10" fmla="*/ 32 w 38"/>
              <a:gd name="T11" fmla="*/ 13 h 38"/>
              <a:gd name="T12" fmla="*/ 38 w 38"/>
              <a:gd name="T13" fmla="*/ 13 h 38"/>
              <a:gd name="T14" fmla="*/ 38 w 38"/>
              <a:gd name="T15" fmla="*/ 19 h 38"/>
              <a:gd name="T16" fmla="*/ 38 w 38"/>
              <a:gd name="T17" fmla="*/ 19 h 38"/>
              <a:gd name="T18" fmla="*/ 38 w 38"/>
              <a:gd name="T19" fmla="*/ 26 h 38"/>
              <a:gd name="T20" fmla="*/ 38 w 38"/>
              <a:gd name="T21" fmla="*/ 32 h 38"/>
              <a:gd name="T22" fmla="*/ 32 w 38"/>
              <a:gd name="T23" fmla="*/ 32 h 38"/>
              <a:gd name="T24" fmla="*/ 32 w 38"/>
              <a:gd name="T25" fmla="*/ 38 h 38"/>
              <a:gd name="T26" fmla="*/ 25 w 38"/>
              <a:gd name="T27" fmla="*/ 38 h 38"/>
              <a:gd name="T28" fmla="*/ 25 w 38"/>
              <a:gd name="T29" fmla="*/ 38 h 38"/>
              <a:gd name="T30" fmla="*/ 19 w 38"/>
              <a:gd name="T31" fmla="*/ 38 h 38"/>
              <a:gd name="T32" fmla="*/ 19 w 38"/>
              <a:gd name="T33" fmla="*/ 38 h 38"/>
              <a:gd name="T34" fmla="*/ 13 w 38"/>
              <a:gd name="T35" fmla="*/ 38 h 38"/>
              <a:gd name="T36" fmla="*/ 13 w 38"/>
              <a:gd name="T37" fmla="*/ 38 h 38"/>
              <a:gd name="T38" fmla="*/ 6 w 38"/>
              <a:gd name="T39" fmla="*/ 38 h 38"/>
              <a:gd name="T40" fmla="*/ 6 w 38"/>
              <a:gd name="T41" fmla="*/ 38 h 38"/>
              <a:gd name="T42" fmla="*/ 0 w 38"/>
              <a:gd name="T43" fmla="*/ 32 h 38"/>
              <a:gd name="T44" fmla="*/ 0 w 38"/>
              <a:gd name="T45" fmla="*/ 32 h 38"/>
              <a:gd name="T46" fmla="*/ 0 w 38"/>
              <a:gd name="T47" fmla="*/ 26 h 38"/>
              <a:gd name="T48" fmla="*/ 0 w 38"/>
              <a:gd name="T49" fmla="*/ 19 h 38"/>
              <a:gd name="T50" fmla="*/ 0 w 38"/>
              <a:gd name="T51" fmla="*/ 19 h 38"/>
              <a:gd name="T52" fmla="*/ 0 w 38"/>
              <a:gd name="T53" fmla="*/ 13 h 38"/>
              <a:gd name="T54" fmla="*/ 0 w 38"/>
              <a:gd name="T55" fmla="*/ 13 h 38"/>
              <a:gd name="T56" fmla="*/ 6 w 38"/>
              <a:gd name="T57" fmla="*/ 7 h 38"/>
              <a:gd name="T58" fmla="*/ 6 w 38"/>
              <a:gd name="T59" fmla="*/ 7 h 38"/>
              <a:gd name="T60" fmla="*/ 13 w 38"/>
              <a:gd name="T61" fmla="*/ 7 h 38"/>
              <a:gd name="T62" fmla="*/ 13 w 38"/>
              <a:gd name="T63" fmla="*/ 0 h 38"/>
              <a:gd name="T64" fmla="*/ 19 w 38"/>
              <a:gd name="T65" fmla="*/ 0 h 38"/>
              <a:gd name="T66" fmla="*/ 19 w 38"/>
              <a:gd name="T6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8">
                <a:moveTo>
                  <a:pt x="19" y="0"/>
                </a:moveTo>
                <a:lnTo>
                  <a:pt x="19" y="0"/>
                </a:lnTo>
                <a:lnTo>
                  <a:pt x="25" y="7"/>
                </a:lnTo>
                <a:lnTo>
                  <a:pt x="25" y="7"/>
                </a:lnTo>
                <a:lnTo>
                  <a:pt x="32" y="7"/>
                </a:lnTo>
                <a:lnTo>
                  <a:pt x="32" y="13"/>
                </a:lnTo>
                <a:lnTo>
                  <a:pt x="38" y="13"/>
                </a:lnTo>
                <a:lnTo>
                  <a:pt x="38" y="19"/>
                </a:lnTo>
                <a:lnTo>
                  <a:pt x="38" y="19"/>
                </a:lnTo>
                <a:lnTo>
                  <a:pt x="38" y="26"/>
                </a:lnTo>
                <a:lnTo>
                  <a:pt x="38" y="32"/>
                </a:lnTo>
                <a:lnTo>
                  <a:pt x="32" y="32"/>
                </a:lnTo>
                <a:lnTo>
                  <a:pt x="32" y="38"/>
                </a:lnTo>
                <a:lnTo>
                  <a:pt x="25" y="38"/>
                </a:lnTo>
                <a:lnTo>
                  <a:pt x="25" y="38"/>
                </a:lnTo>
                <a:lnTo>
                  <a:pt x="19" y="38"/>
                </a:lnTo>
                <a:lnTo>
                  <a:pt x="19" y="38"/>
                </a:lnTo>
                <a:lnTo>
                  <a:pt x="13" y="38"/>
                </a:lnTo>
                <a:lnTo>
                  <a:pt x="13" y="38"/>
                </a:lnTo>
                <a:lnTo>
                  <a:pt x="6" y="38"/>
                </a:lnTo>
                <a:lnTo>
                  <a:pt x="6" y="38"/>
                </a:lnTo>
                <a:lnTo>
                  <a:pt x="0" y="32"/>
                </a:lnTo>
                <a:lnTo>
                  <a:pt x="0" y="32"/>
                </a:lnTo>
                <a:lnTo>
                  <a:pt x="0" y="26"/>
                </a:lnTo>
                <a:lnTo>
                  <a:pt x="0" y="19"/>
                </a:lnTo>
                <a:lnTo>
                  <a:pt x="0" y="19"/>
                </a:lnTo>
                <a:lnTo>
                  <a:pt x="0" y="13"/>
                </a:lnTo>
                <a:lnTo>
                  <a:pt x="0" y="13"/>
                </a:lnTo>
                <a:lnTo>
                  <a:pt x="6" y="7"/>
                </a:lnTo>
                <a:lnTo>
                  <a:pt x="6" y="7"/>
                </a:lnTo>
                <a:lnTo>
                  <a:pt x="13" y="7"/>
                </a:lnTo>
                <a:lnTo>
                  <a:pt x="13" y="0"/>
                </a:lnTo>
                <a:lnTo>
                  <a:pt x="19"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68" name="Freeform 68"/>
          <p:cNvSpPr>
            <a:spLocks/>
          </p:cNvSpPr>
          <p:nvPr/>
        </p:nvSpPr>
        <p:spPr bwMode="auto">
          <a:xfrm>
            <a:off x="6365875" y="5183188"/>
            <a:ext cx="55563" cy="55562"/>
          </a:xfrm>
          <a:custGeom>
            <a:avLst/>
            <a:gdLst>
              <a:gd name="T0" fmla="*/ 19 w 38"/>
              <a:gd name="T1" fmla="*/ 0 h 38"/>
              <a:gd name="T2" fmla="*/ 19 w 38"/>
              <a:gd name="T3" fmla="*/ 0 h 38"/>
              <a:gd name="T4" fmla="*/ 25 w 38"/>
              <a:gd name="T5" fmla="*/ 7 h 38"/>
              <a:gd name="T6" fmla="*/ 25 w 38"/>
              <a:gd name="T7" fmla="*/ 7 h 38"/>
              <a:gd name="T8" fmla="*/ 32 w 38"/>
              <a:gd name="T9" fmla="*/ 7 h 38"/>
              <a:gd name="T10" fmla="*/ 32 w 38"/>
              <a:gd name="T11" fmla="*/ 13 h 38"/>
              <a:gd name="T12" fmla="*/ 38 w 38"/>
              <a:gd name="T13" fmla="*/ 13 h 38"/>
              <a:gd name="T14" fmla="*/ 38 w 38"/>
              <a:gd name="T15" fmla="*/ 19 h 38"/>
              <a:gd name="T16" fmla="*/ 38 w 38"/>
              <a:gd name="T17" fmla="*/ 19 h 38"/>
              <a:gd name="T18" fmla="*/ 38 w 38"/>
              <a:gd name="T19" fmla="*/ 26 h 38"/>
              <a:gd name="T20" fmla="*/ 38 w 38"/>
              <a:gd name="T21" fmla="*/ 32 h 38"/>
              <a:gd name="T22" fmla="*/ 32 w 38"/>
              <a:gd name="T23" fmla="*/ 32 h 38"/>
              <a:gd name="T24" fmla="*/ 32 w 38"/>
              <a:gd name="T25" fmla="*/ 38 h 38"/>
              <a:gd name="T26" fmla="*/ 25 w 38"/>
              <a:gd name="T27" fmla="*/ 38 h 38"/>
              <a:gd name="T28" fmla="*/ 25 w 38"/>
              <a:gd name="T29" fmla="*/ 38 h 38"/>
              <a:gd name="T30" fmla="*/ 19 w 38"/>
              <a:gd name="T31" fmla="*/ 38 h 38"/>
              <a:gd name="T32" fmla="*/ 19 w 38"/>
              <a:gd name="T33" fmla="*/ 38 h 38"/>
              <a:gd name="T34" fmla="*/ 13 w 38"/>
              <a:gd name="T35" fmla="*/ 38 h 38"/>
              <a:gd name="T36" fmla="*/ 13 w 38"/>
              <a:gd name="T37" fmla="*/ 38 h 38"/>
              <a:gd name="T38" fmla="*/ 6 w 38"/>
              <a:gd name="T39" fmla="*/ 38 h 38"/>
              <a:gd name="T40" fmla="*/ 6 w 38"/>
              <a:gd name="T41" fmla="*/ 38 h 38"/>
              <a:gd name="T42" fmla="*/ 0 w 38"/>
              <a:gd name="T43" fmla="*/ 32 h 38"/>
              <a:gd name="T44" fmla="*/ 0 w 38"/>
              <a:gd name="T45" fmla="*/ 32 h 38"/>
              <a:gd name="T46" fmla="*/ 0 w 38"/>
              <a:gd name="T47" fmla="*/ 26 h 38"/>
              <a:gd name="T48" fmla="*/ 0 w 38"/>
              <a:gd name="T49" fmla="*/ 19 h 38"/>
              <a:gd name="T50" fmla="*/ 0 w 38"/>
              <a:gd name="T51" fmla="*/ 19 h 38"/>
              <a:gd name="T52" fmla="*/ 0 w 38"/>
              <a:gd name="T53" fmla="*/ 13 h 38"/>
              <a:gd name="T54" fmla="*/ 0 w 38"/>
              <a:gd name="T55" fmla="*/ 13 h 38"/>
              <a:gd name="T56" fmla="*/ 6 w 38"/>
              <a:gd name="T57" fmla="*/ 7 h 38"/>
              <a:gd name="T58" fmla="*/ 6 w 38"/>
              <a:gd name="T59" fmla="*/ 7 h 38"/>
              <a:gd name="T60" fmla="*/ 13 w 38"/>
              <a:gd name="T61" fmla="*/ 7 h 38"/>
              <a:gd name="T62" fmla="*/ 13 w 38"/>
              <a:gd name="T63" fmla="*/ 0 h 38"/>
              <a:gd name="T64" fmla="*/ 19 w 38"/>
              <a:gd name="T65" fmla="*/ 0 h 38"/>
              <a:gd name="T66" fmla="*/ 19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19" y="0"/>
                </a:lnTo>
                <a:lnTo>
                  <a:pt x="25" y="7"/>
                </a:lnTo>
                <a:lnTo>
                  <a:pt x="25" y="7"/>
                </a:lnTo>
                <a:lnTo>
                  <a:pt x="32" y="7"/>
                </a:lnTo>
                <a:lnTo>
                  <a:pt x="32" y="13"/>
                </a:lnTo>
                <a:lnTo>
                  <a:pt x="38" y="13"/>
                </a:lnTo>
                <a:lnTo>
                  <a:pt x="38" y="19"/>
                </a:lnTo>
                <a:lnTo>
                  <a:pt x="38" y="19"/>
                </a:lnTo>
                <a:lnTo>
                  <a:pt x="38" y="26"/>
                </a:lnTo>
                <a:lnTo>
                  <a:pt x="38" y="32"/>
                </a:lnTo>
                <a:lnTo>
                  <a:pt x="32" y="32"/>
                </a:lnTo>
                <a:lnTo>
                  <a:pt x="32" y="38"/>
                </a:lnTo>
                <a:lnTo>
                  <a:pt x="25" y="38"/>
                </a:lnTo>
                <a:lnTo>
                  <a:pt x="25" y="38"/>
                </a:lnTo>
                <a:lnTo>
                  <a:pt x="19" y="38"/>
                </a:lnTo>
                <a:lnTo>
                  <a:pt x="19" y="38"/>
                </a:lnTo>
                <a:lnTo>
                  <a:pt x="13" y="38"/>
                </a:lnTo>
                <a:lnTo>
                  <a:pt x="13" y="38"/>
                </a:lnTo>
                <a:lnTo>
                  <a:pt x="6" y="38"/>
                </a:lnTo>
                <a:lnTo>
                  <a:pt x="6" y="38"/>
                </a:lnTo>
                <a:lnTo>
                  <a:pt x="0" y="32"/>
                </a:lnTo>
                <a:lnTo>
                  <a:pt x="0" y="32"/>
                </a:lnTo>
                <a:lnTo>
                  <a:pt x="0" y="26"/>
                </a:lnTo>
                <a:lnTo>
                  <a:pt x="0" y="19"/>
                </a:lnTo>
                <a:lnTo>
                  <a:pt x="0" y="19"/>
                </a:lnTo>
                <a:lnTo>
                  <a:pt x="0" y="13"/>
                </a:lnTo>
                <a:lnTo>
                  <a:pt x="0" y="13"/>
                </a:lnTo>
                <a:lnTo>
                  <a:pt x="6" y="7"/>
                </a:lnTo>
                <a:lnTo>
                  <a:pt x="6" y="7"/>
                </a:lnTo>
                <a:lnTo>
                  <a:pt x="13" y="7"/>
                </a:lnTo>
                <a:lnTo>
                  <a:pt x="13" y="0"/>
                </a:lnTo>
                <a:lnTo>
                  <a:pt x="19" y="0"/>
                </a:lnTo>
                <a:lnTo>
                  <a:pt x="19"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69" name="Freeform 69"/>
          <p:cNvSpPr>
            <a:spLocks/>
          </p:cNvSpPr>
          <p:nvPr/>
        </p:nvSpPr>
        <p:spPr bwMode="auto">
          <a:xfrm>
            <a:off x="6635750" y="5497513"/>
            <a:ext cx="55563" cy="53975"/>
          </a:xfrm>
          <a:custGeom>
            <a:avLst/>
            <a:gdLst>
              <a:gd name="T0" fmla="*/ 19 w 38"/>
              <a:gd name="T1" fmla="*/ 0 h 37"/>
              <a:gd name="T2" fmla="*/ 19 w 38"/>
              <a:gd name="T3" fmla="*/ 0 h 37"/>
              <a:gd name="T4" fmla="*/ 25 w 38"/>
              <a:gd name="T5" fmla="*/ 0 h 37"/>
              <a:gd name="T6" fmla="*/ 25 w 38"/>
              <a:gd name="T7" fmla="*/ 0 h 37"/>
              <a:gd name="T8" fmla="*/ 31 w 38"/>
              <a:gd name="T9" fmla="*/ 6 h 37"/>
              <a:gd name="T10" fmla="*/ 31 w 38"/>
              <a:gd name="T11" fmla="*/ 6 h 37"/>
              <a:gd name="T12" fmla="*/ 31 w 38"/>
              <a:gd name="T13" fmla="*/ 12 h 37"/>
              <a:gd name="T14" fmla="*/ 38 w 38"/>
              <a:gd name="T15" fmla="*/ 12 h 37"/>
              <a:gd name="T16" fmla="*/ 38 w 38"/>
              <a:gd name="T17" fmla="*/ 18 h 37"/>
              <a:gd name="T18" fmla="*/ 38 w 38"/>
              <a:gd name="T19" fmla="*/ 25 h 37"/>
              <a:gd name="T20" fmla="*/ 31 w 38"/>
              <a:gd name="T21" fmla="*/ 25 h 37"/>
              <a:gd name="T22" fmla="*/ 31 w 38"/>
              <a:gd name="T23" fmla="*/ 31 h 37"/>
              <a:gd name="T24" fmla="*/ 31 w 38"/>
              <a:gd name="T25" fmla="*/ 31 h 37"/>
              <a:gd name="T26" fmla="*/ 25 w 38"/>
              <a:gd name="T27" fmla="*/ 31 h 37"/>
              <a:gd name="T28" fmla="*/ 25 w 38"/>
              <a:gd name="T29" fmla="*/ 37 h 37"/>
              <a:gd name="T30" fmla="*/ 19 w 38"/>
              <a:gd name="T31" fmla="*/ 37 h 37"/>
              <a:gd name="T32" fmla="*/ 19 w 38"/>
              <a:gd name="T33" fmla="*/ 37 h 37"/>
              <a:gd name="T34" fmla="*/ 12 w 38"/>
              <a:gd name="T35" fmla="*/ 37 h 37"/>
              <a:gd name="T36" fmla="*/ 12 w 38"/>
              <a:gd name="T37" fmla="*/ 37 h 37"/>
              <a:gd name="T38" fmla="*/ 6 w 38"/>
              <a:gd name="T39" fmla="*/ 31 h 37"/>
              <a:gd name="T40" fmla="*/ 6 w 38"/>
              <a:gd name="T41" fmla="*/ 31 h 37"/>
              <a:gd name="T42" fmla="*/ 0 w 38"/>
              <a:gd name="T43" fmla="*/ 31 h 37"/>
              <a:gd name="T44" fmla="*/ 0 w 38"/>
              <a:gd name="T45" fmla="*/ 25 h 37"/>
              <a:gd name="T46" fmla="*/ 0 w 38"/>
              <a:gd name="T47" fmla="*/ 25 h 37"/>
              <a:gd name="T48" fmla="*/ 0 w 38"/>
              <a:gd name="T49" fmla="*/ 18 h 37"/>
              <a:gd name="T50" fmla="*/ 0 w 38"/>
              <a:gd name="T51" fmla="*/ 12 h 37"/>
              <a:gd name="T52" fmla="*/ 0 w 38"/>
              <a:gd name="T53" fmla="*/ 12 h 37"/>
              <a:gd name="T54" fmla="*/ 0 w 38"/>
              <a:gd name="T55" fmla="*/ 6 h 37"/>
              <a:gd name="T56" fmla="*/ 6 w 38"/>
              <a:gd name="T57" fmla="*/ 6 h 37"/>
              <a:gd name="T58" fmla="*/ 6 w 38"/>
              <a:gd name="T59" fmla="*/ 0 h 37"/>
              <a:gd name="T60" fmla="*/ 12 w 38"/>
              <a:gd name="T61" fmla="*/ 0 h 37"/>
              <a:gd name="T62" fmla="*/ 12 w 38"/>
              <a:gd name="T63" fmla="*/ 0 h 37"/>
              <a:gd name="T64" fmla="*/ 19 w 38"/>
              <a:gd name="T65" fmla="*/ 0 h 37"/>
              <a:gd name="T66" fmla="*/ 19 w 38"/>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7">
                <a:moveTo>
                  <a:pt x="19" y="0"/>
                </a:moveTo>
                <a:lnTo>
                  <a:pt x="19" y="0"/>
                </a:lnTo>
                <a:lnTo>
                  <a:pt x="25" y="0"/>
                </a:lnTo>
                <a:lnTo>
                  <a:pt x="25" y="0"/>
                </a:lnTo>
                <a:lnTo>
                  <a:pt x="31" y="6"/>
                </a:lnTo>
                <a:lnTo>
                  <a:pt x="31" y="6"/>
                </a:lnTo>
                <a:lnTo>
                  <a:pt x="31" y="12"/>
                </a:lnTo>
                <a:lnTo>
                  <a:pt x="38" y="12"/>
                </a:lnTo>
                <a:lnTo>
                  <a:pt x="38" y="18"/>
                </a:lnTo>
                <a:lnTo>
                  <a:pt x="38" y="25"/>
                </a:lnTo>
                <a:lnTo>
                  <a:pt x="31" y="25"/>
                </a:lnTo>
                <a:lnTo>
                  <a:pt x="31" y="31"/>
                </a:lnTo>
                <a:lnTo>
                  <a:pt x="31" y="31"/>
                </a:lnTo>
                <a:lnTo>
                  <a:pt x="25" y="31"/>
                </a:lnTo>
                <a:lnTo>
                  <a:pt x="25" y="37"/>
                </a:lnTo>
                <a:lnTo>
                  <a:pt x="19" y="37"/>
                </a:lnTo>
                <a:lnTo>
                  <a:pt x="19" y="37"/>
                </a:lnTo>
                <a:lnTo>
                  <a:pt x="12" y="37"/>
                </a:lnTo>
                <a:lnTo>
                  <a:pt x="12" y="37"/>
                </a:lnTo>
                <a:lnTo>
                  <a:pt x="6" y="31"/>
                </a:lnTo>
                <a:lnTo>
                  <a:pt x="6" y="31"/>
                </a:lnTo>
                <a:lnTo>
                  <a:pt x="0" y="31"/>
                </a:lnTo>
                <a:lnTo>
                  <a:pt x="0" y="25"/>
                </a:lnTo>
                <a:lnTo>
                  <a:pt x="0" y="25"/>
                </a:lnTo>
                <a:lnTo>
                  <a:pt x="0" y="18"/>
                </a:lnTo>
                <a:lnTo>
                  <a:pt x="0" y="12"/>
                </a:lnTo>
                <a:lnTo>
                  <a:pt x="0" y="12"/>
                </a:lnTo>
                <a:lnTo>
                  <a:pt x="0" y="6"/>
                </a:lnTo>
                <a:lnTo>
                  <a:pt x="6" y="6"/>
                </a:lnTo>
                <a:lnTo>
                  <a:pt x="6" y="0"/>
                </a:lnTo>
                <a:lnTo>
                  <a:pt x="12" y="0"/>
                </a:lnTo>
                <a:lnTo>
                  <a:pt x="12" y="0"/>
                </a:lnTo>
                <a:lnTo>
                  <a:pt x="19"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70" name="Freeform 70"/>
          <p:cNvSpPr>
            <a:spLocks/>
          </p:cNvSpPr>
          <p:nvPr/>
        </p:nvSpPr>
        <p:spPr bwMode="auto">
          <a:xfrm>
            <a:off x="6635750" y="5497513"/>
            <a:ext cx="55563" cy="53975"/>
          </a:xfrm>
          <a:custGeom>
            <a:avLst/>
            <a:gdLst>
              <a:gd name="T0" fmla="*/ 19 w 38"/>
              <a:gd name="T1" fmla="*/ 0 h 37"/>
              <a:gd name="T2" fmla="*/ 19 w 38"/>
              <a:gd name="T3" fmla="*/ 0 h 37"/>
              <a:gd name="T4" fmla="*/ 25 w 38"/>
              <a:gd name="T5" fmla="*/ 0 h 37"/>
              <a:gd name="T6" fmla="*/ 25 w 38"/>
              <a:gd name="T7" fmla="*/ 0 h 37"/>
              <a:gd name="T8" fmla="*/ 31 w 38"/>
              <a:gd name="T9" fmla="*/ 6 h 37"/>
              <a:gd name="T10" fmla="*/ 31 w 38"/>
              <a:gd name="T11" fmla="*/ 6 h 37"/>
              <a:gd name="T12" fmla="*/ 31 w 38"/>
              <a:gd name="T13" fmla="*/ 12 h 37"/>
              <a:gd name="T14" fmla="*/ 38 w 38"/>
              <a:gd name="T15" fmla="*/ 12 h 37"/>
              <a:gd name="T16" fmla="*/ 38 w 38"/>
              <a:gd name="T17" fmla="*/ 18 h 37"/>
              <a:gd name="T18" fmla="*/ 38 w 38"/>
              <a:gd name="T19" fmla="*/ 25 h 37"/>
              <a:gd name="T20" fmla="*/ 31 w 38"/>
              <a:gd name="T21" fmla="*/ 25 h 37"/>
              <a:gd name="T22" fmla="*/ 31 w 38"/>
              <a:gd name="T23" fmla="*/ 31 h 37"/>
              <a:gd name="T24" fmla="*/ 31 w 38"/>
              <a:gd name="T25" fmla="*/ 31 h 37"/>
              <a:gd name="T26" fmla="*/ 25 w 38"/>
              <a:gd name="T27" fmla="*/ 31 h 37"/>
              <a:gd name="T28" fmla="*/ 25 w 38"/>
              <a:gd name="T29" fmla="*/ 37 h 37"/>
              <a:gd name="T30" fmla="*/ 19 w 38"/>
              <a:gd name="T31" fmla="*/ 37 h 37"/>
              <a:gd name="T32" fmla="*/ 19 w 38"/>
              <a:gd name="T33" fmla="*/ 37 h 37"/>
              <a:gd name="T34" fmla="*/ 12 w 38"/>
              <a:gd name="T35" fmla="*/ 37 h 37"/>
              <a:gd name="T36" fmla="*/ 12 w 38"/>
              <a:gd name="T37" fmla="*/ 37 h 37"/>
              <a:gd name="T38" fmla="*/ 6 w 38"/>
              <a:gd name="T39" fmla="*/ 31 h 37"/>
              <a:gd name="T40" fmla="*/ 6 w 38"/>
              <a:gd name="T41" fmla="*/ 31 h 37"/>
              <a:gd name="T42" fmla="*/ 0 w 38"/>
              <a:gd name="T43" fmla="*/ 31 h 37"/>
              <a:gd name="T44" fmla="*/ 0 w 38"/>
              <a:gd name="T45" fmla="*/ 25 h 37"/>
              <a:gd name="T46" fmla="*/ 0 w 38"/>
              <a:gd name="T47" fmla="*/ 25 h 37"/>
              <a:gd name="T48" fmla="*/ 0 w 38"/>
              <a:gd name="T49" fmla="*/ 18 h 37"/>
              <a:gd name="T50" fmla="*/ 0 w 38"/>
              <a:gd name="T51" fmla="*/ 12 h 37"/>
              <a:gd name="T52" fmla="*/ 0 w 38"/>
              <a:gd name="T53" fmla="*/ 12 h 37"/>
              <a:gd name="T54" fmla="*/ 0 w 38"/>
              <a:gd name="T55" fmla="*/ 6 h 37"/>
              <a:gd name="T56" fmla="*/ 6 w 38"/>
              <a:gd name="T57" fmla="*/ 6 h 37"/>
              <a:gd name="T58" fmla="*/ 6 w 38"/>
              <a:gd name="T59" fmla="*/ 0 h 37"/>
              <a:gd name="T60" fmla="*/ 12 w 38"/>
              <a:gd name="T61" fmla="*/ 0 h 37"/>
              <a:gd name="T62" fmla="*/ 12 w 38"/>
              <a:gd name="T63" fmla="*/ 0 h 37"/>
              <a:gd name="T64" fmla="*/ 19 w 38"/>
              <a:gd name="T65" fmla="*/ 0 h 37"/>
              <a:gd name="T66" fmla="*/ 19 w 38"/>
              <a:gd name="T67" fmla="*/ 0 h 37"/>
              <a:gd name="T68" fmla="*/ 19 w 38"/>
              <a:gd name="T6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7">
                <a:moveTo>
                  <a:pt x="19" y="0"/>
                </a:moveTo>
                <a:lnTo>
                  <a:pt x="19" y="0"/>
                </a:lnTo>
                <a:lnTo>
                  <a:pt x="25" y="0"/>
                </a:lnTo>
                <a:lnTo>
                  <a:pt x="25" y="0"/>
                </a:lnTo>
                <a:lnTo>
                  <a:pt x="31" y="6"/>
                </a:lnTo>
                <a:lnTo>
                  <a:pt x="31" y="6"/>
                </a:lnTo>
                <a:lnTo>
                  <a:pt x="31" y="12"/>
                </a:lnTo>
                <a:lnTo>
                  <a:pt x="38" y="12"/>
                </a:lnTo>
                <a:lnTo>
                  <a:pt x="38" y="18"/>
                </a:lnTo>
                <a:lnTo>
                  <a:pt x="38" y="25"/>
                </a:lnTo>
                <a:lnTo>
                  <a:pt x="31" y="25"/>
                </a:lnTo>
                <a:lnTo>
                  <a:pt x="31" y="31"/>
                </a:lnTo>
                <a:lnTo>
                  <a:pt x="31" y="31"/>
                </a:lnTo>
                <a:lnTo>
                  <a:pt x="25" y="31"/>
                </a:lnTo>
                <a:lnTo>
                  <a:pt x="25" y="37"/>
                </a:lnTo>
                <a:lnTo>
                  <a:pt x="19" y="37"/>
                </a:lnTo>
                <a:lnTo>
                  <a:pt x="19" y="37"/>
                </a:lnTo>
                <a:lnTo>
                  <a:pt x="12" y="37"/>
                </a:lnTo>
                <a:lnTo>
                  <a:pt x="12" y="37"/>
                </a:lnTo>
                <a:lnTo>
                  <a:pt x="6" y="31"/>
                </a:lnTo>
                <a:lnTo>
                  <a:pt x="6" y="31"/>
                </a:lnTo>
                <a:lnTo>
                  <a:pt x="0" y="31"/>
                </a:lnTo>
                <a:lnTo>
                  <a:pt x="0" y="25"/>
                </a:lnTo>
                <a:lnTo>
                  <a:pt x="0" y="25"/>
                </a:lnTo>
                <a:lnTo>
                  <a:pt x="0" y="18"/>
                </a:lnTo>
                <a:lnTo>
                  <a:pt x="0" y="12"/>
                </a:lnTo>
                <a:lnTo>
                  <a:pt x="0" y="12"/>
                </a:lnTo>
                <a:lnTo>
                  <a:pt x="0" y="6"/>
                </a:lnTo>
                <a:lnTo>
                  <a:pt x="6" y="6"/>
                </a:lnTo>
                <a:lnTo>
                  <a:pt x="6" y="0"/>
                </a:lnTo>
                <a:lnTo>
                  <a:pt x="12" y="0"/>
                </a:lnTo>
                <a:lnTo>
                  <a:pt x="12" y="0"/>
                </a:lnTo>
                <a:lnTo>
                  <a:pt x="19" y="0"/>
                </a:lnTo>
                <a:lnTo>
                  <a:pt x="19"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71" name="Freeform 71"/>
          <p:cNvSpPr>
            <a:spLocks/>
          </p:cNvSpPr>
          <p:nvPr/>
        </p:nvSpPr>
        <p:spPr bwMode="auto">
          <a:xfrm>
            <a:off x="6904038" y="5635625"/>
            <a:ext cx="57150" cy="55563"/>
          </a:xfrm>
          <a:custGeom>
            <a:avLst/>
            <a:gdLst>
              <a:gd name="T0" fmla="*/ 19 w 38"/>
              <a:gd name="T1" fmla="*/ 0 h 38"/>
              <a:gd name="T2" fmla="*/ 19 w 38"/>
              <a:gd name="T3" fmla="*/ 0 h 38"/>
              <a:gd name="T4" fmla="*/ 26 w 38"/>
              <a:gd name="T5" fmla="*/ 0 h 38"/>
              <a:gd name="T6" fmla="*/ 26 w 38"/>
              <a:gd name="T7" fmla="*/ 0 h 38"/>
              <a:gd name="T8" fmla="*/ 32 w 38"/>
              <a:gd name="T9" fmla="*/ 6 h 38"/>
              <a:gd name="T10" fmla="*/ 32 w 38"/>
              <a:gd name="T11" fmla="*/ 6 h 38"/>
              <a:gd name="T12" fmla="*/ 32 w 38"/>
              <a:gd name="T13" fmla="*/ 6 h 38"/>
              <a:gd name="T14" fmla="*/ 32 w 38"/>
              <a:gd name="T15" fmla="*/ 13 h 38"/>
              <a:gd name="T16" fmla="*/ 38 w 38"/>
              <a:gd name="T17" fmla="*/ 19 h 38"/>
              <a:gd name="T18" fmla="*/ 32 w 38"/>
              <a:gd name="T19" fmla="*/ 19 h 38"/>
              <a:gd name="T20" fmla="*/ 32 w 38"/>
              <a:gd name="T21" fmla="*/ 25 h 38"/>
              <a:gd name="T22" fmla="*/ 32 w 38"/>
              <a:gd name="T23" fmla="*/ 25 h 38"/>
              <a:gd name="T24" fmla="*/ 32 w 38"/>
              <a:gd name="T25" fmla="*/ 32 h 38"/>
              <a:gd name="T26" fmla="*/ 26 w 38"/>
              <a:gd name="T27" fmla="*/ 32 h 38"/>
              <a:gd name="T28" fmla="*/ 26 w 38"/>
              <a:gd name="T29" fmla="*/ 32 h 38"/>
              <a:gd name="T30" fmla="*/ 19 w 38"/>
              <a:gd name="T31" fmla="*/ 38 h 38"/>
              <a:gd name="T32" fmla="*/ 19 w 38"/>
              <a:gd name="T33" fmla="*/ 38 h 38"/>
              <a:gd name="T34" fmla="*/ 13 w 38"/>
              <a:gd name="T35" fmla="*/ 38 h 38"/>
              <a:gd name="T36" fmla="*/ 7 w 38"/>
              <a:gd name="T37" fmla="*/ 32 h 38"/>
              <a:gd name="T38" fmla="*/ 7 w 38"/>
              <a:gd name="T39" fmla="*/ 32 h 38"/>
              <a:gd name="T40" fmla="*/ 0 w 38"/>
              <a:gd name="T41" fmla="*/ 32 h 38"/>
              <a:gd name="T42" fmla="*/ 0 w 38"/>
              <a:gd name="T43" fmla="*/ 25 h 38"/>
              <a:gd name="T44" fmla="*/ 0 w 38"/>
              <a:gd name="T45" fmla="*/ 25 h 38"/>
              <a:gd name="T46" fmla="*/ 0 w 38"/>
              <a:gd name="T47" fmla="*/ 19 h 38"/>
              <a:gd name="T48" fmla="*/ 0 w 38"/>
              <a:gd name="T49" fmla="*/ 19 h 38"/>
              <a:gd name="T50" fmla="*/ 0 w 38"/>
              <a:gd name="T51" fmla="*/ 13 h 38"/>
              <a:gd name="T52" fmla="*/ 0 w 38"/>
              <a:gd name="T53" fmla="*/ 6 h 38"/>
              <a:gd name="T54" fmla="*/ 0 w 38"/>
              <a:gd name="T55" fmla="*/ 6 h 38"/>
              <a:gd name="T56" fmla="*/ 0 w 38"/>
              <a:gd name="T57" fmla="*/ 6 h 38"/>
              <a:gd name="T58" fmla="*/ 7 w 38"/>
              <a:gd name="T59" fmla="*/ 0 h 38"/>
              <a:gd name="T60" fmla="*/ 7 w 38"/>
              <a:gd name="T61" fmla="*/ 0 h 38"/>
              <a:gd name="T62" fmla="*/ 13 w 38"/>
              <a:gd name="T63" fmla="*/ 0 h 38"/>
              <a:gd name="T64" fmla="*/ 19 w 38"/>
              <a:gd name="T65" fmla="*/ 0 h 38"/>
              <a:gd name="T66" fmla="*/ 19 w 38"/>
              <a:gd name="T6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8">
                <a:moveTo>
                  <a:pt x="19" y="0"/>
                </a:moveTo>
                <a:lnTo>
                  <a:pt x="19" y="0"/>
                </a:lnTo>
                <a:lnTo>
                  <a:pt x="26" y="0"/>
                </a:lnTo>
                <a:lnTo>
                  <a:pt x="26" y="0"/>
                </a:lnTo>
                <a:lnTo>
                  <a:pt x="32" y="6"/>
                </a:lnTo>
                <a:lnTo>
                  <a:pt x="32" y="6"/>
                </a:lnTo>
                <a:lnTo>
                  <a:pt x="32" y="6"/>
                </a:lnTo>
                <a:lnTo>
                  <a:pt x="32" y="13"/>
                </a:lnTo>
                <a:lnTo>
                  <a:pt x="38" y="19"/>
                </a:lnTo>
                <a:lnTo>
                  <a:pt x="32" y="19"/>
                </a:lnTo>
                <a:lnTo>
                  <a:pt x="32" y="25"/>
                </a:lnTo>
                <a:lnTo>
                  <a:pt x="32" y="25"/>
                </a:lnTo>
                <a:lnTo>
                  <a:pt x="32" y="32"/>
                </a:lnTo>
                <a:lnTo>
                  <a:pt x="26" y="32"/>
                </a:lnTo>
                <a:lnTo>
                  <a:pt x="26" y="32"/>
                </a:lnTo>
                <a:lnTo>
                  <a:pt x="19" y="38"/>
                </a:lnTo>
                <a:lnTo>
                  <a:pt x="19" y="38"/>
                </a:lnTo>
                <a:lnTo>
                  <a:pt x="13" y="38"/>
                </a:lnTo>
                <a:lnTo>
                  <a:pt x="7" y="32"/>
                </a:lnTo>
                <a:lnTo>
                  <a:pt x="7" y="32"/>
                </a:lnTo>
                <a:lnTo>
                  <a:pt x="0" y="32"/>
                </a:lnTo>
                <a:lnTo>
                  <a:pt x="0" y="25"/>
                </a:lnTo>
                <a:lnTo>
                  <a:pt x="0" y="25"/>
                </a:lnTo>
                <a:lnTo>
                  <a:pt x="0" y="19"/>
                </a:lnTo>
                <a:lnTo>
                  <a:pt x="0" y="19"/>
                </a:lnTo>
                <a:lnTo>
                  <a:pt x="0" y="13"/>
                </a:lnTo>
                <a:lnTo>
                  <a:pt x="0" y="6"/>
                </a:lnTo>
                <a:lnTo>
                  <a:pt x="0" y="6"/>
                </a:lnTo>
                <a:lnTo>
                  <a:pt x="0" y="6"/>
                </a:lnTo>
                <a:lnTo>
                  <a:pt x="7" y="0"/>
                </a:lnTo>
                <a:lnTo>
                  <a:pt x="7" y="0"/>
                </a:lnTo>
                <a:lnTo>
                  <a:pt x="13" y="0"/>
                </a:lnTo>
                <a:lnTo>
                  <a:pt x="19"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72" name="Freeform 72"/>
          <p:cNvSpPr>
            <a:spLocks/>
          </p:cNvSpPr>
          <p:nvPr/>
        </p:nvSpPr>
        <p:spPr bwMode="auto">
          <a:xfrm>
            <a:off x="6904038" y="5635625"/>
            <a:ext cx="57150" cy="55563"/>
          </a:xfrm>
          <a:custGeom>
            <a:avLst/>
            <a:gdLst>
              <a:gd name="T0" fmla="*/ 19 w 38"/>
              <a:gd name="T1" fmla="*/ 0 h 38"/>
              <a:gd name="T2" fmla="*/ 19 w 38"/>
              <a:gd name="T3" fmla="*/ 0 h 38"/>
              <a:gd name="T4" fmla="*/ 26 w 38"/>
              <a:gd name="T5" fmla="*/ 0 h 38"/>
              <a:gd name="T6" fmla="*/ 26 w 38"/>
              <a:gd name="T7" fmla="*/ 0 h 38"/>
              <a:gd name="T8" fmla="*/ 32 w 38"/>
              <a:gd name="T9" fmla="*/ 6 h 38"/>
              <a:gd name="T10" fmla="*/ 32 w 38"/>
              <a:gd name="T11" fmla="*/ 6 h 38"/>
              <a:gd name="T12" fmla="*/ 32 w 38"/>
              <a:gd name="T13" fmla="*/ 6 h 38"/>
              <a:gd name="T14" fmla="*/ 32 w 38"/>
              <a:gd name="T15" fmla="*/ 13 h 38"/>
              <a:gd name="T16" fmla="*/ 38 w 38"/>
              <a:gd name="T17" fmla="*/ 19 h 38"/>
              <a:gd name="T18" fmla="*/ 32 w 38"/>
              <a:gd name="T19" fmla="*/ 19 h 38"/>
              <a:gd name="T20" fmla="*/ 32 w 38"/>
              <a:gd name="T21" fmla="*/ 25 h 38"/>
              <a:gd name="T22" fmla="*/ 32 w 38"/>
              <a:gd name="T23" fmla="*/ 25 h 38"/>
              <a:gd name="T24" fmla="*/ 32 w 38"/>
              <a:gd name="T25" fmla="*/ 32 h 38"/>
              <a:gd name="T26" fmla="*/ 26 w 38"/>
              <a:gd name="T27" fmla="*/ 32 h 38"/>
              <a:gd name="T28" fmla="*/ 26 w 38"/>
              <a:gd name="T29" fmla="*/ 32 h 38"/>
              <a:gd name="T30" fmla="*/ 19 w 38"/>
              <a:gd name="T31" fmla="*/ 38 h 38"/>
              <a:gd name="T32" fmla="*/ 19 w 38"/>
              <a:gd name="T33" fmla="*/ 38 h 38"/>
              <a:gd name="T34" fmla="*/ 13 w 38"/>
              <a:gd name="T35" fmla="*/ 38 h 38"/>
              <a:gd name="T36" fmla="*/ 7 w 38"/>
              <a:gd name="T37" fmla="*/ 32 h 38"/>
              <a:gd name="T38" fmla="*/ 7 w 38"/>
              <a:gd name="T39" fmla="*/ 32 h 38"/>
              <a:gd name="T40" fmla="*/ 0 w 38"/>
              <a:gd name="T41" fmla="*/ 32 h 38"/>
              <a:gd name="T42" fmla="*/ 0 w 38"/>
              <a:gd name="T43" fmla="*/ 25 h 38"/>
              <a:gd name="T44" fmla="*/ 0 w 38"/>
              <a:gd name="T45" fmla="*/ 25 h 38"/>
              <a:gd name="T46" fmla="*/ 0 w 38"/>
              <a:gd name="T47" fmla="*/ 19 h 38"/>
              <a:gd name="T48" fmla="*/ 0 w 38"/>
              <a:gd name="T49" fmla="*/ 19 h 38"/>
              <a:gd name="T50" fmla="*/ 0 w 38"/>
              <a:gd name="T51" fmla="*/ 13 h 38"/>
              <a:gd name="T52" fmla="*/ 0 w 38"/>
              <a:gd name="T53" fmla="*/ 6 h 38"/>
              <a:gd name="T54" fmla="*/ 0 w 38"/>
              <a:gd name="T55" fmla="*/ 6 h 38"/>
              <a:gd name="T56" fmla="*/ 0 w 38"/>
              <a:gd name="T57" fmla="*/ 6 h 38"/>
              <a:gd name="T58" fmla="*/ 7 w 38"/>
              <a:gd name="T59" fmla="*/ 0 h 38"/>
              <a:gd name="T60" fmla="*/ 7 w 38"/>
              <a:gd name="T61" fmla="*/ 0 h 38"/>
              <a:gd name="T62" fmla="*/ 13 w 38"/>
              <a:gd name="T63" fmla="*/ 0 h 38"/>
              <a:gd name="T64" fmla="*/ 19 w 38"/>
              <a:gd name="T65" fmla="*/ 0 h 38"/>
              <a:gd name="T66" fmla="*/ 19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19" y="0"/>
                </a:lnTo>
                <a:lnTo>
                  <a:pt x="26" y="0"/>
                </a:lnTo>
                <a:lnTo>
                  <a:pt x="26" y="0"/>
                </a:lnTo>
                <a:lnTo>
                  <a:pt x="32" y="6"/>
                </a:lnTo>
                <a:lnTo>
                  <a:pt x="32" y="6"/>
                </a:lnTo>
                <a:lnTo>
                  <a:pt x="32" y="6"/>
                </a:lnTo>
                <a:lnTo>
                  <a:pt x="32" y="13"/>
                </a:lnTo>
                <a:lnTo>
                  <a:pt x="38" y="19"/>
                </a:lnTo>
                <a:lnTo>
                  <a:pt x="32" y="19"/>
                </a:lnTo>
                <a:lnTo>
                  <a:pt x="32" y="25"/>
                </a:lnTo>
                <a:lnTo>
                  <a:pt x="32" y="25"/>
                </a:lnTo>
                <a:lnTo>
                  <a:pt x="32" y="32"/>
                </a:lnTo>
                <a:lnTo>
                  <a:pt x="26" y="32"/>
                </a:lnTo>
                <a:lnTo>
                  <a:pt x="26" y="32"/>
                </a:lnTo>
                <a:lnTo>
                  <a:pt x="19" y="38"/>
                </a:lnTo>
                <a:lnTo>
                  <a:pt x="19" y="38"/>
                </a:lnTo>
                <a:lnTo>
                  <a:pt x="13" y="38"/>
                </a:lnTo>
                <a:lnTo>
                  <a:pt x="7" y="32"/>
                </a:lnTo>
                <a:lnTo>
                  <a:pt x="7" y="32"/>
                </a:lnTo>
                <a:lnTo>
                  <a:pt x="0" y="32"/>
                </a:lnTo>
                <a:lnTo>
                  <a:pt x="0" y="25"/>
                </a:lnTo>
                <a:lnTo>
                  <a:pt x="0" y="25"/>
                </a:lnTo>
                <a:lnTo>
                  <a:pt x="0" y="19"/>
                </a:lnTo>
                <a:lnTo>
                  <a:pt x="0" y="19"/>
                </a:lnTo>
                <a:lnTo>
                  <a:pt x="0" y="13"/>
                </a:lnTo>
                <a:lnTo>
                  <a:pt x="0" y="6"/>
                </a:lnTo>
                <a:lnTo>
                  <a:pt x="0" y="6"/>
                </a:lnTo>
                <a:lnTo>
                  <a:pt x="0" y="6"/>
                </a:lnTo>
                <a:lnTo>
                  <a:pt x="7" y="0"/>
                </a:lnTo>
                <a:lnTo>
                  <a:pt x="7" y="0"/>
                </a:lnTo>
                <a:lnTo>
                  <a:pt x="13" y="0"/>
                </a:lnTo>
                <a:lnTo>
                  <a:pt x="19" y="0"/>
                </a:lnTo>
                <a:lnTo>
                  <a:pt x="19"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73" name="Freeform 73"/>
          <p:cNvSpPr>
            <a:spLocks/>
          </p:cNvSpPr>
          <p:nvPr/>
        </p:nvSpPr>
        <p:spPr bwMode="auto">
          <a:xfrm>
            <a:off x="7165975" y="5691188"/>
            <a:ext cx="55563" cy="55562"/>
          </a:xfrm>
          <a:custGeom>
            <a:avLst/>
            <a:gdLst>
              <a:gd name="T0" fmla="*/ 19 w 38"/>
              <a:gd name="T1" fmla="*/ 0 h 38"/>
              <a:gd name="T2" fmla="*/ 25 w 38"/>
              <a:gd name="T3" fmla="*/ 0 h 38"/>
              <a:gd name="T4" fmla="*/ 31 w 38"/>
              <a:gd name="T5" fmla="*/ 0 h 38"/>
              <a:gd name="T6" fmla="*/ 31 w 38"/>
              <a:gd name="T7" fmla="*/ 6 h 38"/>
              <a:gd name="T8" fmla="*/ 38 w 38"/>
              <a:gd name="T9" fmla="*/ 6 h 38"/>
              <a:gd name="T10" fmla="*/ 38 w 38"/>
              <a:gd name="T11" fmla="*/ 12 h 38"/>
              <a:gd name="T12" fmla="*/ 38 w 38"/>
              <a:gd name="T13" fmla="*/ 12 h 38"/>
              <a:gd name="T14" fmla="*/ 38 w 38"/>
              <a:gd name="T15" fmla="*/ 19 h 38"/>
              <a:gd name="T16" fmla="*/ 38 w 38"/>
              <a:gd name="T17" fmla="*/ 19 h 38"/>
              <a:gd name="T18" fmla="*/ 38 w 38"/>
              <a:gd name="T19" fmla="*/ 25 h 38"/>
              <a:gd name="T20" fmla="*/ 38 w 38"/>
              <a:gd name="T21" fmla="*/ 25 h 38"/>
              <a:gd name="T22" fmla="*/ 38 w 38"/>
              <a:gd name="T23" fmla="*/ 31 h 38"/>
              <a:gd name="T24" fmla="*/ 38 w 38"/>
              <a:gd name="T25" fmla="*/ 31 h 38"/>
              <a:gd name="T26" fmla="*/ 31 w 38"/>
              <a:gd name="T27" fmla="*/ 38 h 38"/>
              <a:gd name="T28" fmla="*/ 31 w 38"/>
              <a:gd name="T29" fmla="*/ 38 h 38"/>
              <a:gd name="T30" fmla="*/ 25 w 38"/>
              <a:gd name="T31" fmla="*/ 38 h 38"/>
              <a:gd name="T32" fmla="*/ 19 w 38"/>
              <a:gd name="T33" fmla="*/ 38 h 38"/>
              <a:gd name="T34" fmla="*/ 19 w 38"/>
              <a:gd name="T35" fmla="*/ 38 h 38"/>
              <a:gd name="T36" fmla="*/ 12 w 38"/>
              <a:gd name="T37" fmla="*/ 38 h 38"/>
              <a:gd name="T38" fmla="*/ 12 w 38"/>
              <a:gd name="T39" fmla="*/ 38 h 38"/>
              <a:gd name="T40" fmla="*/ 6 w 38"/>
              <a:gd name="T41" fmla="*/ 31 h 38"/>
              <a:gd name="T42" fmla="*/ 6 w 38"/>
              <a:gd name="T43" fmla="*/ 31 h 38"/>
              <a:gd name="T44" fmla="*/ 6 w 38"/>
              <a:gd name="T45" fmla="*/ 25 h 38"/>
              <a:gd name="T46" fmla="*/ 0 w 38"/>
              <a:gd name="T47" fmla="*/ 25 h 38"/>
              <a:gd name="T48" fmla="*/ 0 w 38"/>
              <a:gd name="T49" fmla="*/ 19 h 38"/>
              <a:gd name="T50" fmla="*/ 0 w 38"/>
              <a:gd name="T51" fmla="*/ 19 h 38"/>
              <a:gd name="T52" fmla="*/ 6 w 38"/>
              <a:gd name="T53" fmla="*/ 12 h 38"/>
              <a:gd name="T54" fmla="*/ 6 w 38"/>
              <a:gd name="T55" fmla="*/ 12 h 38"/>
              <a:gd name="T56" fmla="*/ 6 w 38"/>
              <a:gd name="T57" fmla="*/ 6 h 38"/>
              <a:gd name="T58" fmla="*/ 12 w 38"/>
              <a:gd name="T59" fmla="*/ 6 h 38"/>
              <a:gd name="T60" fmla="*/ 12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31" y="0"/>
                </a:lnTo>
                <a:lnTo>
                  <a:pt x="31" y="6"/>
                </a:lnTo>
                <a:lnTo>
                  <a:pt x="38" y="6"/>
                </a:lnTo>
                <a:lnTo>
                  <a:pt x="38" y="12"/>
                </a:lnTo>
                <a:lnTo>
                  <a:pt x="38" y="12"/>
                </a:lnTo>
                <a:lnTo>
                  <a:pt x="38" y="19"/>
                </a:lnTo>
                <a:lnTo>
                  <a:pt x="38" y="19"/>
                </a:lnTo>
                <a:lnTo>
                  <a:pt x="38" y="25"/>
                </a:lnTo>
                <a:lnTo>
                  <a:pt x="38" y="25"/>
                </a:lnTo>
                <a:lnTo>
                  <a:pt x="38" y="31"/>
                </a:lnTo>
                <a:lnTo>
                  <a:pt x="38" y="31"/>
                </a:lnTo>
                <a:lnTo>
                  <a:pt x="31" y="38"/>
                </a:lnTo>
                <a:lnTo>
                  <a:pt x="31" y="38"/>
                </a:lnTo>
                <a:lnTo>
                  <a:pt x="25" y="38"/>
                </a:lnTo>
                <a:lnTo>
                  <a:pt x="19" y="38"/>
                </a:lnTo>
                <a:lnTo>
                  <a:pt x="19" y="38"/>
                </a:lnTo>
                <a:lnTo>
                  <a:pt x="12" y="38"/>
                </a:lnTo>
                <a:lnTo>
                  <a:pt x="12" y="38"/>
                </a:lnTo>
                <a:lnTo>
                  <a:pt x="6" y="31"/>
                </a:lnTo>
                <a:lnTo>
                  <a:pt x="6" y="31"/>
                </a:lnTo>
                <a:lnTo>
                  <a:pt x="6" y="25"/>
                </a:lnTo>
                <a:lnTo>
                  <a:pt x="0" y="25"/>
                </a:lnTo>
                <a:lnTo>
                  <a:pt x="0" y="19"/>
                </a:lnTo>
                <a:lnTo>
                  <a:pt x="0" y="19"/>
                </a:lnTo>
                <a:lnTo>
                  <a:pt x="6" y="12"/>
                </a:lnTo>
                <a:lnTo>
                  <a:pt x="6" y="12"/>
                </a:lnTo>
                <a:lnTo>
                  <a:pt x="6" y="6"/>
                </a:lnTo>
                <a:lnTo>
                  <a:pt x="12" y="6"/>
                </a:lnTo>
                <a:lnTo>
                  <a:pt x="12" y="0"/>
                </a:lnTo>
                <a:lnTo>
                  <a:pt x="19"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74" name="Freeform 74"/>
          <p:cNvSpPr>
            <a:spLocks/>
          </p:cNvSpPr>
          <p:nvPr/>
        </p:nvSpPr>
        <p:spPr bwMode="auto">
          <a:xfrm>
            <a:off x="7165975" y="5691188"/>
            <a:ext cx="55563" cy="55562"/>
          </a:xfrm>
          <a:custGeom>
            <a:avLst/>
            <a:gdLst>
              <a:gd name="T0" fmla="*/ 19 w 38"/>
              <a:gd name="T1" fmla="*/ 0 h 38"/>
              <a:gd name="T2" fmla="*/ 25 w 38"/>
              <a:gd name="T3" fmla="*/ 0 h 38"/>
              <a:gd name="T4" fmla="*/ 31 w 38"/>
              <a:gd name="T5" fmla="*/ 0 h 38"/>
              <a:gd name="T6" fmla="*/ 31 w 38"/>
              <a:gd name="T7" fmla="*/ 6 h 38"/>
              <a:gd name="T8" fmla="*/ 38 w 38"/>
              <a:gd name="T9" fmla="*/ 6 h 38"/>
              <a:gd name="T10" fmla="*/ 38 w 38"/>
              <a:gd name="T11" fmla="*/ 12 h 38"/>
              <a:gd name="T12" fmla="*/ 38 w 38"/>
              <a:gd name="T13" fmla="*/ 12 h 38"/>
              <a:gd name="T14" fmla="*/ 38 w 38"/>
              <a:gd name="T15" fmla="*/ 19 h 38"/>
              <a:gd name="T16" fmla="*/ 38 w 38"/>
              <a:gd name="T17" fmla="*/ 19 h 38"/>
              <a:gd name="T18" fmla="*/ 38 w 38"/>
              <a:gd name="T19" fmla="*/ 25 h 38"/>
              <a:gd name="T20" fmla="*/ 38 w 38"/>
              <a:gd name="T21" fmla="*/ 25 h 38"/>
              <a:gd name="T22" fmla="*/ 38 w 38"/>
              <a:gd name="T23" fmla="*/ 31 h 38"/>
              <a:gd name="T24" fmla="*/ 38 w 38"/>
              <a:gd name="T25" fmla="*/ 31 h 38"/>
              <a:gd name="T26" fmla="*/ 31 w 38"/>
              <a:gd name="T27" fmla="*/ 38 h 38"/>
              <a:gd name="T28" fmla="*/ 31 w 38"/>
              <a:gd name="T29" fmla="*/ 38 h 38"/>
              <a:gd name="T30" fmla="*/ 25 w 38"/>
              <a:gd name="T31" fmla="*/ 38 h 38"/>
              <a:gd name="T32" fmla="*/ 19 w 38"/>
              <a:gd name="T33" fmla="*/ 38 h 38"/>
              <a:gd name="T34" fmla="*/ 19 w 38"/>
              <a:gd name="T35" fmla="*/ 38 h 38"/>
              <a:gd name="T36" fmla="*/ 12 w 38"/>
              <a:gd name="T37" fmla="*/ 38 h 38"/>
              <a:gd name="T38" fmla="*/ 12 w 38"/>
              <a:gd name="T39" fmla="*/ 38 h 38"/>
              <a:gd name="T40" fmla="*/ 6 w 38"/>
              <a:gd name="T41" fmla="*/ 31 h 38"/>
              <a:gd name="T42" fmla="*/ 6 w 38"/>
              <a:gd name="T43" fmla="*/ 31 h 38"/>
              <a:gd name="T44" fmla="*/ 6 w 38"/>
              <a:gd name="T45" fmla="*/ 25 h 38"/>
              <a:gd name="T46" fmla="*/ 0 w 38"/>
              <a:gd name="T47" fmla="*/ 25 h 38"/>
              <a:gd name="T48" fmla="*/ 0 w 38"/>
              <a:gd name="T49" fmla="*/ 19 h 38"/>
              <a:gd name="T50" fmla="*/ 0 w 38"/>
              <a:gd name="T51" fmla="*/ 19 h 38"/>
              <a:gd name="T52" fmla="*/ 6 w 38"/>
              <a:gd name="T53" fmla="*/ 12 h 38"/>
              <a:gd name="T54" fmla="*/ 6 w 38"/>
              <a:gd name="T55" fmla="*/ 12 h 38"/>
              <a:gd name="T56" fmla="*/ 6 w 38"/>
              <a:gd name="T57" fmla="*/ 6 h 38"/>
              <a:gd name="T58" fmla="*/ 12 w 38"/>
              <a:gd name="T59" fmla="*/ 6 h 38"/>
              <a:gd name="T60" fmla="*/ 12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31" y="0"/>
                </a:lnTo>
                <a:lnTo>
                  <a:pt x="31" y="6"/>
                </a:lnTo>
                <a:lnTo>
                  <a:pt x="38" y="6"/>
                </a:lnTo>
                <a:lnTo>
                  <a:pt x="38" y="12"/>
                </a:lnTo>
                <a:lnTo>
                  <a:pt x="38" y="12"/>
                </a:lnTo>
                <a:lnTo>
                  <a:pt x="38" y="19"/>
                </a:lnTo>
                <a:lnTo>
                  <a:pt x="38" y="19"/>
                </a:lnTo>
                <a:lnTo>
                  <a:pt x="38" y="25"/>
                </a:lnTo>
                <a:lnTo>
                  <a:pt x="38" y="25"/>
                </a:lnTo>
                <a:lnTo>
                  <a:pt x="38" y="31"/>
                </a:lnTo>
                <a:lnTo>
                  <a:pt x="38" y="31"/>
                </a:lnTo>
                <a:lnTo>
                  <a:pt x="31" y="38"/>
                </a:lnTo>
                <a:lnTo>
                  <a:pt x="31" y="38"/>
                </a:lnTo>
                <a:lnTo>
                  <a:pt x="25" y="38"/>
                </a:lnTo>
                <a:lnTo>
                  <a:pt x="19" y="38"/>
                </a:lnTo>
                <a:lnTo>
                  <a:pt x="19" y="38"/>
                </a:lnTo>
                <a:lnTo>
                  <a:pt x="12" y="38"/>
                </a:lnTo>
                <a:lnTo>
                  <a:pt x="12" y="38"/>
                </a:lnTo>
                <a:lnTo>
                  <a:pt x="6" y="31"/>
                </a:lnTo>
                <a:lnTo>
                  <a:pt x="6" y="31"/>
                </a:lnTo>
                <a:lnTo>
                  <a:pt x="6" y="25"/>
                </a:lnTo>
                <a:lnTo>
                  <a:pt x="0" y="25"/>
                </a:lnTo>
                <a:lnTo>
                  <a:pt x="0" y="19"/>
                </a:lnTo>
                <a:lnTo>
                  <a:pt x="0" y="19"/>
                </a:lnTo>
                <a:lnTo>
                  <a:pt x="6" y="12"/>
                </a:lnTo>
                <a:lnTo>
                  <a:pt x="6" y="12"/>
                </a:lnTo>
                <a:lnTo>
                  <a:pt x="6" y="6"/>
                </a:lnTo>
                <a:lnTo>
                  <a:pt x="12" y="6"/>
                </a:lnTo>
                <a:lnTo>
                  <a:pt x="12" y="0"/>
                </a:lnTo>
                <a:lnTo>
                  <a:pt x="19"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75" name="Freeform 75"/>
          <p:cNvSpPr>
            <a:spLocks/>
          </p:cNvSpPr>
          <p:nvPr/>
        </p:nvSpPr>
        <p:spPr bwMode="auto">
          <a:xfrm>
            <a:off x="7435850" y="5524500"/>
            <a:ext cx="55563" cy="55563"/>
          </a:xfrm>
          <a:custGeom>
            <a:avLst/>
            <a:gdLst>
              <a:gd name="T0" fmla="*/ 18 w 37"/>
              <a:gd name="T1" fmla="*/ 0 h 38"/>
              <a:gd name="T2" fmla="*/ 25 w 37"/>
              <a:gd name="T3" fmla="*/ 0 h 38"/>
              <a:gd name="T4" fmla="*/ 25 w 37"/>
              <a:gd name="T5" fmla="*/ 0 h 38"/>
              <a:gd name="T6" fmla="*/ 31 w 37"/>
              <a:gd name="T7" fmla="*/ 0 h 38"/>
              <a:gd name="T8" fmla="*/ 31 w 37"/>
              <a:gd name="T9" fmla="*/ 7 h 38"/>
              <a:gd name="T10" fmla="*/ 37 w 37"/>
              <a:gd name="T11" fmla="*/ 7 h 38"/>
              <a:gd name="T12" fmla="*/ 37 w 37"/>
              <a:gd name="T13" fmla="*/ 13 h 38"/>
              <a:gd name="T14" fmla="*/ 37 w 37"/>
              <a:gd name="T15" fmla="*/ 13 h 38"/>
              <a:gd name="T16" fmla="*/ 37 w 37"/>
              <a:gd name="T17" fmla="*/ 19 h 38"/>
              <a:gd name="T18" fmla="*/ 37 w 37"/>
              <a:gd name="T19" fmla="*/ 19 h 38"/>
              <a:gd name="T20" fmla="*/ 37 w 37"/>
              <a:gd name="T21" fmla="*/ 26 h 38"/>
              <a:gd name="T22" fmla="*/ 37 w 37"/>
              <a:gd name="T23" fmla="*/ 26 h 38"/>
              <a:gd name="T24" fmla="*/ 31 w 37"/>
              <a:gd name="T25" fmla="*/ 32 h 38"/>
              <a:gd name="T26" fmla="*/ 31 w 37"/>
              <a:gd name="T27" fmla="*/ 32 h 38"/>
              <a:gd name="T28" fmla="*/ 25 w 37"/>
              <a:gd name="T29" fmla="*/ 38 h 38"/>
              <a:gd name="T30" fmla="*/ 25 w 37"/>
              <a:gd name="T31" fmla="*/ 38 h 38"/>
              <a:gd name="T32" fmla="*/ 18 w 37"/>
              <a:gd name="T33" fmla="*/ 38 h 38"/>
              <a:gd name="T34" fmla="*/ 18 w 37"/>
              <a:gd name="T35" fmla="*/ 38 h 38"/>
              <a:gd name="T36" fmla="*/ 12 w 37"/>
              <a:gd name="T37" fmla="*/ 38 h 38"/>
              <a:gd name="T38" fmla="*/ 12 w 37"/>
              <a:gd name="T39" fmla="*/ 32 h 38"/>
              <a:gd name="T40" fmla="*/ 6 w 37"/>
              <a:gd name="T41" fmla="*/ 32 h 38"/>
              <a:gd name="T42" fmla="*/ 6 w 37"/>
              <a:gd name="T43" fmla="*/ 26 h 38"/>
              <a:gd name="T44" fmla="*/ 6 w 37"/>
              <a:gd name="T45" fmla="*/ 26 h 38"/>
              <a:gd name="T46" fmla="*/ 0 w 37"/>
              <a:gd name="T47" fmla="*/ 19 h 38"/>
              <a:gd name="T48" fmla="*/ 0 w 37"/>
              <a:gd name="T49" fmla="*/ 19 h 38"/>
              <a:gd name="T50" fmla="*/ 0 w 37"/>
              <a:gd name="T51" fmla="*/ 13 h 38"/>
              <a:gd name="T52" fmla="*/ 6 w 37"/>
              <a:gd name="T53" fmla="*/ 13 h 38"/>
              <a:gd name="T54" fmla="*/ 6 w 37"/>
              <a:gd name="T55" fmla="*/ 7 h 38"/>
              <a:gd name="T56" fmla="*/ 6 w 37"/>
              <a:gd name="T57" fmla="*/ 7 h 38"/>
              <a:gd name="T58" fmla="*/ 12 w 37"/>
              <a:gd name="T59" fmla="*/ 0 h 38"/>
              <a:gd name="T60" fmla="*/ 12 w 37"/>
              <a:gd name="T61" fmla="*/ 0 h 38"/>
              <a:gd name="T62" fmla="*/ 18 w 37"/>
              <a:gd name="T63" fmla="*/ 0 h 38"/>
              <a:gd name="T64" fmla="*/ 18 w 37"/>
              <a:gd name="T65" fmla="*/ 0 h 38"/>
              <a:gd name="T66" fmla="*/ 25 w 37"/>
              <a:gd name="T67" fmla="*/ 0 h 38"/>
              <a:gd name="T68" fmla="*/ 18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8" y="0"/>
                </a:moveTo>
                <a:lnTo>
                  <a:pt x="25" y="0"/>
                </a:lnTo>
                <a:lnTo>
                  <a:pt x="25" y="0"/>
                </a:lnTo>
                <a:lnTo>
                  <a:pt x="31" y="0"/>
                </a:lnTo>
                <a:lnTo>
                  <a:pt x="31" y="7"/>
                </a:lnTo>
                <a:lnTo>
                  <a:pt x="37" y="7"/>
                </a:lnTo>
                <a:lnTo>
                  <a:pt x="37" y="13"/>
                </a:lnTo>
                <a:lnTo>
                  <a:pt x="37" y="13"/>
                </a:lnTo>
                <a:lnTo>
                  <a:pt x="37" y="19"/>
                </a:lnTo>
                <a:lnTo>
                  <a:pt x="37" y="19"/>
                </a:lnTo>
                <a:lnTo>
                  <a:pt x="37" y="26"/>
                </a:lnTo>
                <a:lnTo>
                  <a:pt x="37" y="26"/>
                </a:lnTo>
                <a:lnTo>
                  <a:pt x="31" y="32"/>
                </a:lnTo>
                <a:lnTo>
                  <a:pt x="31" y="32"/>
                </a:lnTo>
                <a:lnTo>
                  <a:pt x="25" y="38"/>
                </a:lnTo>
                <a:lnTo>
                  <a:pt x="25" y="38"/>
                </a:lnTo>
                <a:lnTo>
                  <a:pt x="18" y="38"/>
                </a:lnTo>
                <a:lnTo>
                  <a:pt x="18" y="38"/>
                </a:lnTo>
                <a:lnTo>
                  <a:pt x="12" y="38"/>
                </a:lnTo>
                <a:lnTo>
                  <a:pt x="12" y="32"/>
                </a:lnTo>
                <a:lnTo>
                  <a:pt x="6" y="32"/>
                </a:lnTo>
                <a:lnTo>
                  <a:pt x="6" y="26"/>
                </a:lnTo>
                <a:lnTo>
                  <a:pt x="6" y="26"/>
                </a:lnTo>
                <a:lnTo>
                  <a:pt x="0" y="19"/>
                </a:lnTo>
                <a:lnTo>
                  <a:pt x="0" y="19"/>
                </a:lnTo>
                <a:lnTo>
                  <a:pt x="0" y="13"/>
                </a:lnTo>
                <a:lnTo>
                  <a:pt x="6" y="13"/>
                </a:lnTo>
                <a:lnTo>
                  <a:pt x="6" y="7"/>
                </a:lnTo>
                <a:lnTo>
                  <a:pt x="6" y="7"/>
                </a:lnTo>
                <a:lnTo>
                  <a:pt x="12" y="0"/>
                </a:lnTo>
                <a:lnTo>
                  <a:pt x="12" y="0"/>
                </a:lnTo>
                <a:lnTo>
                  <a:pt x="18" y="0"/>
                </a:lnTo>
                <a:lnTo>
                  <a:pt x="18" y="0"/>
                </a:lnTo>
                <a:lnTo>
                  <a:pt x="25" y="0"/>
                </a:lnTo>
                <a:lnTo>
                  <a:pt x="18" y="0"/>
                </a:lnTo>
                <a:close/>
              </a:path>
            </a:pathLst>
          </a:custGeom>
          <a:solidFill>
            <a:srgbClr val="000000"/>
          </a:solidFill>
          <a:ln w="28575" cmpd="sng">
            <a:solidFill>
              <a:srgbClr val="000000"/>
            </a:solidFill>
            <a:round/>
            <a:headEnd/>
            <a:tailEnd/>
          </a:ln>
        </p:spPr>
        <p:txBody>
          <a:bodyPr/>
          <a:lstStyle/>
          <a:p>
            <a:endParaRPr lang="en-GB"/>
          </a:p>
        </p:txBody>
      </p:sp>
      <p:sp>
        <p:nvSpPr>
          <p:cNvPr id="230476" name="Freeform 76"/>
          <p:cNvSpPr>
            <a:spLocks/>
          </p:cNvSpPr>
          <p:nvPr/>
        </p:nvSpPr>
        <p:spPr bwMode="auto">
          <a:xfrm>
            <a:off x="7435850" y="5524500"/>
            <a:ext cx="55563" cy="55563"/>
          </a:xfrm>
          <a:custGeom>
            <a:avLst/>
            <a:gdLst>
              <a:gd name="T0" fmla="*/ 18 w 37"/>
              <a:gd name="T1" fmla="*/ 0 h 38"/>
              <a:gd name="T2" fmla="*/ 25 w 37"/>
              <a:gd name="T3" fmla="*/ 0 h 38"/>
              <a:gd name="T4" fmla="*/ 25 w 37"/>
              <a:gd name="T5" fmla="*/ 0 h 38"/>
              <a:gd name="T6" fmla="*/ 31 w 37"/>
              <a:gd name="T7" fmla="*/ 0 h 38"/>
              <a:gd name="T8" fmla="*/ 31 w 37"/>
              <a:gd name="T9" fmla="*/ 7 h 38"/>
              <a:gd name="T10" fmla="*/ 37 w 37"/>
              <a:gd name="T11" fmla="*/ 7 h 38"/>
              <a:gd name="T12" fmla="*/ 37 w 37"/>
              <a:gd name="T13" fmla="*/ 13 h 38"/>
              <a:gd name="T14" fmla="*/ 37 w 37"/>
              <a:gd name="T15" fmla="*/ 13 h 38"/>
              <a:gd name="T16" fmla="*/ 37 w 37"/>
              <a:gd name="T17" fmla="*/ 19 h 38"/>
              <a:gd name="T18" fmla="*/ 37 w 37"/>
              <a:gd name="T19" fmla="*/ 19 h 38"/>
              <a:gd name="T20" fmla="*/ 37 w 37"/>
              <a:gd name="T21" fmla="*/ 26 h 38"/>
              <a:gd name="T22" fmla="*/ 37 w 37"/>
              <a:gd name="T23" fmla="*/ 26 h 38"/>
              <a:gd name="T24" fmla="*/ 31 w 37"/>
              <a:gd name="T25" fmla="*/ 32 h 38"/>
              <a:gd name="T26" fmla="*/ 31 w 37"/>
              <a:gd name="T27" fmla="*/ 32 h 38"/>
              <a:gd name="T28" fmla="*/ 25 w 37"/>
              <a:gd name="T29" fmla="*/ 38 h 38"/>
              <a:gd name="T30" fmla="*/ 25 w 37"/>
              <a:gd name="T31" fmla="*/ 38 h 38"/>
              <a:gd name="T32" fmla="*/ 18 w 37"/>
              <a:gd name="T33" fmla="*/ 38 h 38"/>
              <a:gd name="T34" fmla="*/ 18 w 37"/>
              <a:gd name="T35" fmla="*/ 38 h 38"/>
              <a:gd name="T36" fmla="*/ 12 w 37"/>
              <a:gd name="T37" fmla="*/ 38 h 38"/>
              <a:gd name="T38" fmla="*/ 12 w 37"/>
              <a:gd name="T39" fmla="*/ 32 h 38"/>
              <a:gd name="T40" fmla="*/ 6 w 37"/>
              <a:gd name="T41" fmla="*/ 32 h 38"/>
              <a:gd name="T42" fmla="*/ 6 w 37"/>
              <a:gd name="T43" fmla="*/ 26 h 38"/>
              <a:gd name="T44" fmla="*/ 6 w 37"/>
              <a:gd name="T45" fmla="*/ 26 h 38"/>
              <a:gd name="T46" fmla="*/ 0 w 37"/>
              <a:gd name="T47" fmla="*/ 19 h 38"/>
              <a:gd name="T48" fmla="*/ 0 w 37"/>
              <a:gd name="T49" fmla="*/ 19 h 38"/>
              <a:gd name="T50" fmla="*/ 0 w 37"/>
              <a:gd name="T51" fmla="*/ 13 h 38"/>
              <a:gd name="T52" fmla="*/ 6 w 37"/>
              <a:gd name="T53" fmla="*/ 13 h 38"/>
              <a:gd name="T54" fmla="*/ 6 w 37"/>
              <a:gd name="T55" fmla="*/ 7 h 38"/>
              <a:gd name="T56" fmla="*/ 6 w 37"/>
              <a:gd name="T57" fmla="*/ 7 h 38"/>
              <a:gd name="T58" fmla="*/ 12 w 37"/>
              <a:gd name="T59" fmla="*/ 0 h 38"/>
              <a:gd name="T60" fmla="*/ 12 w 37"/>
              <a:gd name="T61" fmla="*/ 0 h 38"/>
              <a:gd name="T62" fmla="*/ 18 w 37"/>
              <a:gd name="T63" fmla="*/ 0 h 38"/>
              <a:gd name="T64" fmla="*/ 18 w 37"/>
              <a:gd name="T65" fmla="*/ 0 h 38"/>
              <a:gd name="T66" fmla="*/ 25 w 37"/>
              <a:gd name="T67" fmla="*/ 0 h 38"/>
              <a:gd name="T68" fmla="*/ 18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8" y="0"/>
                </a:moveTo>
                <a:lnTo>
                  <a:pt x="25" y="0"/>
                </a:lnTo>
                <a:lnTo>
                  <a:pt x="25" y="0"/>
                </a:lnTo>
                <a:lnTo>
                  <a:pt x="31" y="0"/>
                </a:lnTo>
                <a:lnTo>
                  <a:pt x="31" y="7"/>
                </a:lnTo>
                <a:lnTo>
                  <a:pt x="37" y="7"/>
                </a:lnTo>
                <a:lnTo>
                  <a:pt x="37" y="13"/>
                </a:lnTo>
                <a:lnTo>
                  <a:pt x="37" y="13"/>
                </a:lnTo>
                <a:lnTo>
                  <a:pt x="37" y="19"/>
                </a:lnTo>
                <a:lnTo>
                  <a:pt x="37" y="19"/>
                </a:lnTo>
                <a:lnTo>
                  <a:pt x="37" y="26"/>
                </a:lnTo>
                <a:lnTo>
                  <a:pt x="37" y="26"/>
                </a:lnTo>
                <a:lnTo>
                  <a:pt x="31" y="32"/>
                </a:lnTo>
                <a:lnTo>
                  <a:pt x="31" y="32"/>
                </a:lnTo>
                <a:lnTo>
                  <a:pt x="25" y="38"/>
                </a:lnTo>
                <a:lnTo>
                  <a:pt x="25" y="38"/>
                </a:lnTo>
                <a:lnTo>
                  <a:pt x="18" y="38"/>
                </a:lnTo>
                <a:lnTo>
                  <a:pt x="18" y="38"/>
                </a:lnTo>
                <a:lnTo>
                  <a:pt x="12" y="38"/>
                </a:lnTo>
                <a:lnTo>
                  <a:pt x="12" y="32"/>
                </a:lnTo>
                <a:lnTo>
                  <a:pt x="6" y="32"/>
                </a:lnTo>
                <a:lnTo>
                  <a:pt x="6" y="26"/>
                </a:lnTo>
                <a:lnTo>
                  <a:pt x="6" y="26"/>
                </a:lnTo>
                <a:lnTo>
                  <a:pt x="0" y="19"/>
                </a:lnTo>
                <a:lnTo>
                  <a:pt x="0" y="19"/>
                </a:lnTo>
                <a:lnTo>
                  <a:pt x="0" y="13"/>
                </a:lnTo>
                <a:lnTo>
                  <a:pt x="6" y="13"/>
                </a:lnTo>
                <a:lnTo>
                  <a:pt x="6" y="7"/>
                </a:lnTo>
                <a:lnTo>
                  <a:pt x="6" y="7"/>
                </a:lnTo>
                <a:lnTo>
                  <a:pt x="12" y="0"/>
                </a:lnTo>
                <a:lnTo>
                  <a:pt x="12" y="0"/>
                </a:lnTo>
                <a:lnTo>
                  <a:pt x="18" y="0"/>
                </a:lnTo>
                <a:lnTo>
                  <a:pt x="18" y="0"/>
                </a:lnTo>
                <a:lnTo>
                  <a:pt x="25" y="0"/>
                </a:lnTo>
                <a:lnTo>
                  <a:pt x="18"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77" name="Freeform 77"/>
          <p:cNvSpPr>
            <a:spLocks/>
          </p:cNvSpPr>
          <p:nvPr/>
        </p:nvSpPr>
        <p:spPr bwMode="auto">
          <a:xfrm>
            <a:off x="7704138" y="5422900"/>
            <a:ext cx="57150" cy="55563"/>
          </a:xfrm>
          <a:custGeom>
            <a:avLst/>
            <a:gdLst>
              <a:gd name="T0" fmla="*/ 19 w 38"/>
              <a:gd name="T1" fmla="*/ 0 h 38"/>
              <a:gd name="T2" fmla="*/ 25 w 38"/>
              <a:gd name="T3" fmla="*/ 0 h 38"/>
              <a:gd name="T4" fmla="*/ 25 w 38"/>
              <a:gd name="T5" fmla="*/ 6 h 38"/>
              <a:gd name="T6" fmla="*/ 32 w 38"/>
              <a:gd name="T7" fmla="*/ 6 h 38"/>
              <a:gd name="T8" fmla="*/ 32 w 38"/>
              <a:gd name="T9" fmla="*/ 6 h 38"/>
              <a:gd name="T10" fmla="*/ 38 w 38"/>
              <a:gd name="T11" fmla="*/ 13 h 38"/>
              <a:gd name="T12" fmla="*/ 38 w 38"/>
              <a:gd name="T13" fmla="*/ 13 h 38"/>
              <a:gd name="T14" fmla="*/ 38 w 38"/>
              <a:gd name="T15" fmla="*/ 19 h 38"/>
              <a:gd name="T16" fmla="*/ 38 w 38"/>
              <a:gd name="T17" fmla="*/ 19 h 38"/>
              <a:gd name="T18" fmla="*/ 38 w 38"/>
              <a:gd name="T19" fmla="*/ 25 h 38"/>
              <a:gd name="T20" fmla="*/ 38 w 38"/>
              <a:gd name="T21" fmla="*/ 32 h 38"/>
              <a:gd name="T22" fmla="*/ 38 w 38"/>
              <a:gd name="T23" fmla="*/ 32 h 38"/>
              <a:gd name="T24" fmla="*/ 32 w 38"/>
              <a:gd name="T25" fmla="*/ 38 h 38"/>
              <a:gd name="T26" fmla="*/ 32 w 38"/>
              <a:gd name="T27" fmla="*/ 38 h 38"/>
              <a:gd name="T28" fmla="*/ 25 w 38"/>
              <a:gd name="T29" fmla="*/ 38 h 38"/>
              <a:gd name="T30" fmla="*/ 25 w 38"/>
              <a:gd name="T31" fmla="*/ 38 h 38"/>
              <a:gd name="T32" fmla="*/ 19 w 38"/>
              <a:gd name="T33" fmla="*/ 38 h 38"/>
              <a:gd name="T34" fmla="*/ 19 w 38"/>
              <a:gd name="T35" fmla="*/ 38 h 38"/>
              <a:gd name="T36" fmla="*/ 13 w 38"/>
              <a:gd name="T37" fmla="*/ 38 h 38"/>
              <a:gd name="T38" fmla="*/ 7 w 38"/>
              <a:gd name="T39" fmla="*/ 38 h 38"/>
              <a:gd name="T40" fmla="*/ 7 w 38"/>
              <a:gd name="T41" fmla="*/ 38 h 38"/>
              <a:gd name="T42" fmla="*/ 7 w 38"/>
              <a:gd name="T43" fmla="*/ 32 h 38"/>
              <a:gd name="T44" fmla="*/ 0 w 38"/>
              <a:gd name="T45" fmla="*/ 32 h 38"/>
              <a:gd name="T46" fmla="*/ 0 w 38"/>
              <a:gd name="T47" fmla="*/ 25 h 38"/>
              <a:gd name="T48" fmla="*/ 0 w 38"/>
              <a:gd name="T49" fmla="*/ 19 h 38"/>
              <a:gd name="T50" fmla="*/ 0 w 38"/>
              <a:gd name="T51" fmla="*/ 19 h 38"/>
              <a:gd name="T52" fmla="*/ 0 w 38"/>
              <a:gd name="T53" fmla="*/ 13 h 38"/>
              <a:gd name="T54" fmla="*/ 7 w 38"/>
              <a:gd name="T55" fmla="*/ 13 h 38"/>
              <a:gd name="T56" fmla="*/ 7 w 38"/>
              <a:gd name="T57" fmla="*/ 6 h 38"/>
              <a:gd name="T58" fmla="*/ 7 w 38"/>
              <a:gd name="T59" fmla="*/ 6 h 38"/>
              <a:gd name="T60" fmla="*/ 13 w 38"/>
              <a:gd name="T61" fmla="*/ 6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6"/>
                </a:lnTo>
                <a:lnTo>
                  <a:pt x="32" y="6"/>
                </a:lnTo>
                <a:lnTo>
                  <a:pt x="32" y="6"/>
                </a:lnTo>
                <a:lnTo>
                  <a:pt x="38" y="13"/>
                </a:lnTo>
                <a:lnTo>
                  <a:pt x="38" y="13"/>
                </a:lnTo>
                <a:lnTo>
                  <a:pt x="38" y="19"/>
                </a:lnTo>
                <a:lnTo>
                  <a:pt x="38" y="19"/>
                </a:lnTo>
                <a:lnTo>
                  <a:pt x="38" y="25"/>
                </a:lnTo>
                <a:lnTo>
                  <a:pt x="38" y="32"/>
                </a:lnTo>
                <a:lnTo>
                  <a:pt x="38" y="32"/>
                </a:lnTo>
                <a:lnTo>
                  <a:pt x="32" y="38"/>
                </a:lnTo>
                <a:lnTo>
                  <a:pt x="32" y="38"/>
                </a:lnTo>
                <a:lnTo>
                  <a:pt x="25" y="38"/>
                </a:lnTo>
                <a:lnTo>
                  <a:pt x="25" y="38"/>
                </a:lnTo>
                <a:lnTo>
                  <a:pt x="19" y="38"/>
                </a:lnTo>
                <a:lnTo>
                  <a:pt x="19" y="38"/>
                </a:lnTo>
                <a:lnTo>
                  <a:pt x="13" y="38"/>
                </a:lnTo>
                <a:lnTo>
                  <a:pt x="7" y="38"/>
                </a:lnTo>
                <a:lnTo>
                  <a:pt x="7" y="38"/>
                </a:lnTo>
                <a:lnTo>
                  <a:pt x="7" y="32"/>
                </a:lnTo>
                <a:lnTo>
                  <a:pt x="0" y="32"/>
                </a:lnTo>
                <a:lnTo>
                  <a:pt x="0" y="25"/>
                </a:lnTo>
                <a:lnTo>
                  <a:pt x="0" y="19"/>
                </a:lnTo>
                <a:lnTo>
                  <a:pt x="0" y="19"/>
                </a:lnTo>
                <a:lnTo>
                  <a:pt x="0" y="13"/>
                </a:lnTo>
                <a:lnTo>
                  <a:pt x="7" y="13"/>
                </a:lnTo>
                <a:lnTo>
                  <a:pt x="7" y="6"/>
                </a:lnTo>
                <a:lnTo>
                  <a:pt x="7" y="6"/>
                </a:lnTo>
                <a:lnTo>
                  <a:pt x="13" y="6"/>
                </a:lnTo>
                <a:lnTo>
                  <a:pt x="19"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78" name="Freeform 78"/>
          <p:cNvSpPr>
            <a:spLocks/>
          </p:cNvSpPr>
          <p:nvPr/>
        </p:nvSpPr>
        <p:spPr bwMode="auto">
          <a:xfrm>
            <a:off x="7704138" y="5422900"/>
            <a:ext cx="57150" cy="55563"/>
          </a:xfrm>
          <a:custGeom>
            <a:avLst/>
            <a:gdLst>
              <a:gd name="T0" fmla="*/ 19 w 38"/>
              <a:gd name="T1" fmla="*/ 0 h 38"/>
              <a:gd name="T2" fmla="*/ 25 w 38"/>
              <a:gd name="T3" fmla="*/ 0 h 38"/>
              <a:gd name="T4" fmla="*/ 25 w 38"/>
              <a:gd name="T5" fmla="*/ 6 h 38"/>
              <a:gd name="T6" fmla="*/ 32 w 38"/>
              <a:gd name="T7" fmla="*/ 6 h 38"/>
              <a:gd name="T8" fmla="*/ 32 w 38"/>
              <a:gd name="T9" fmla="*/ 6 h 38"/>
              <a:gd name="T10" fmla="*/ 38 w 38"/>
              <a:gd name="T11" fmla="*/ 13 h 38"/>
              <a:gd name="T12" fmla="*/ 38 w 38"/>
              <a:gd name="T13" fmla="*/ 13 h 38"/>
              <a:gd name="T14" fmla="*/ 38 w 38"/>
              <a:gd name="T15" fmla="*/ 19 h 38"/>
              <a:gd name="T16" fmla="*/ 38 w 38"/>
              <a:gd name="T17" fmla="*/ 19 h 38"/>
              <a:gd name="T18" fmla="*/ 38 w 38"/>
              <a:gd name="T19" fmla="*/ 25 h 38"/>
              <a:gd name="T20" fmla="*/ 38 w 38"/>
              <a:gd name="T21" fmla="*/ 32 h 38"/>
              <a:gd name="T22" fmla="*/ 38 w 38"/>
              <a:gd name="T23" fmla="*/ 32 h 38"/>
              <a:gd name="T24" fmla="*/ 32 w 38"/>
              <a:gd name="T25" fmla="*/ 38 h 38"/>
              <a:gd name="T26" fmla="*/ 32 w 38"/>
              <a:gd name="T27" fmla="*/ 38 h 38"/>
              <a:gd name="T28" fmla="*/ 25 w 38"/>
              <a:gd name="T29" fmla="*/ 38 h 38"/>
              <a:gd name="T30" fmla="*/ 25 w 38"/>
              <a:gd name="T31" fmla="*/ 38 h 38"/>
              <a:gd name="T32" fmla="*/ 19 w 38"/>
              <a:gd name="T33" fmla="*/ 38 h 38"/>
              <a:gd name="T34" fmla="*/ 19 w 38"/>
              <a:gd name="T35" fmla="*/ 38 h 38"/>
              <a:gd name="T36" fmla="*/ 13 w 38"/>
              <a:gd name="T37" fmla="*/ 38 h 38"/>
              <a:gd name="T38" fmla="*/ 7 w 38"/>
              <a:gd name="T39" fmla="*/ 38 h 38"/>
              <a:gd name="T40" fmla="*/ 7 w 38"/>
              <a:gd name="T41" fmla="*/ 38 h 38"/>
              <a:gd name="T42" fmla="*/ 7 w 38"/>
              <a:gd name="T43" fmla="*/ 32 h 38"/>
              <a:gd name="T44" fmla="*/ 0 w 38"/>
              <a:gd name="T45" fmla="*/ 32 h 38"/>
              <a:gd name="T46" fmla="*/ 0 w 38"/>
              <a:gd name="T47" fmla="*/ 25 h 38"/>
              <a:gd name="T48" fmla="*/ 0 w 38"/>
              <a:gd name="T49" fmla="*/ 19 h 38"/>
              <a:gd name="T50" fmla="*/ 0 w 38"/>
              <a:gd name="T51" fmla="*/ 19 h 38"/>
              <a:gd name="T52" fmla="*/ 0 w 38"/>
              <a:gd name="T53" fmla="*/ 13 h 38"/>
              <a:gd name="T54" fmla="*/ 7 w 38"/>
              <a:gd name="T55" fmla="*/ 13 h 38"/>
              <a:gd name="T56" fmla="*/ 7 w 38"/>
              <a:gd name="T57" fmla="*/ 6 h 38"/>
              <a:gd name="T58" fmla="*/ 7 w 38"/>
              <a:gd name="T59" fmla="*/ 6 h 38"/>
              <a:gd name="T60" fmla="*/ 13 w 38"/>
              <a:gd name="T61" fmla="*/ 6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6"/>
                </a:lnTo>
                <a:lnTo>
                  <a:pt x="32" y="6"/>
                </a:lnTo>
                <a:lnTo>
                  <a:pt x="32" y="6"/>
                </a:lnTo>
                <a:lnTo>
                  <a:pt x="38" y="13"/>
                </a:lnTo>
                <a:lnTo>
                  <a:pt x="38" y="13"/>
                </a:lnTo>
                <a:lnTo>
                  <a:pt x="38" y="19"/>
                </a:lnTo>
                <a:lnTo>
                  <a:pt x="38" y="19"/>
                </a:lnTo>
                <a:lnTo>
                  <a:pt x="38" y="25"/>
                </a:lnTo>
                <a:lnTo>
                  <a:pt x="38" y="32"/>
                </a:lnTo>
                <a:lnTo>
                  <a:pt x="38" y="32"/>
                </a:lnTo>
                <a:lnTo>
                  <a:pt x="32" y="38"/>
                </a:lnTo>
                <a:lnTo>
                  <a:pt x="32" y="38"/>
                </a:lnTo>
                <a:lnTo>
                  <a:pt x="25" y="38"/>
                </a:lnTo>
                <a:lnTo>
                  <a:pt x="25" y="38"/>
                </a:lnTo>
                <a:lnTo>
                  <a:pt x="19" y="38"/>
                </a:lnTo>
                <a:lnTo>
                  <a:pt x="19" y="38"/>
                </a:lnTo>
                <a:lnTo>
                  <a:pt x="13" y="38"/>
                </a:lnTo>
                <a:lnTo>
                  <a:pt x="7" y="38"/>
                </a:lnTo>
                <a:lnTo>
                  <a:pt x="7" y="38"/>
                </a:lnTo>
                <a:lnTo>
                  <a:pt x="7" y="32"/>
                </a:lnTo>
                <a:lnTo>
                  <a:pt x="0" y="32"/>
                </a:lnTo>
                <a:lnTo>
                  <a:pt x="0" y="25"/>
                </a:lnTo>
                <a:lnTo>
                  <a:pt x="0" y="19"/>
                </a:lnTo>
                <a:lnTo>
                  <a:pt x="0" y="19"/>
                </a:lnTo>
                <a:lnTo>
                  <a:pt x="0" y="13"/>
                </a:lnTo>
                <a:lnTo>
                  <a:pt x="7" y="13"/>
                </a:lnTo>
                <a:lnTo>
                  <a:pt x="7" y="6"/>
                </a:lnTo>
                <a:lnTo>
                  <a:pt x="7" y="6"/>
                </a:lnTo>
                <a:lnTo>
                  <a:pt x="13" y="6"/>
                </a:lnTo>
                <a:lnTo>
                  <a:pt x="19"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79" name="Freeform 79"/>
          <p:cNvSpPr>
            <a:spLocks/>
          </p:cNvSpPr>
          <p:nvPr/>
        </p:nvSpPr>
        <p:spPr bwMode="auto">
          <a:xfrm>
            <a:off x="7975600" y="5487988"/>
            <a:ext cx="55563" cy="55562"/>
          </a:xfrm>
          <a:custGeom>
            <a:avLst/>
            <a:gdLst>
              <a:gd name="T0" fmla="*/ 19 w 38"/>
              <a:gd name="T1" fmla="*/ 0 h 38"/>
              <a:gd name="T2" fmla="*/ 25 w 38"/>
              <a:gd name="T3" fmla="*/ 0 h 38"/>
              <a:gd name="T4" fmla="*/ 25 w 38"/>
              <a:gd name="T5" fmla="*/ 0 h 38"/>
              <a:gd name="T6" fmla="*/ 31 w 38"/>
              <a:gd name="T7" fmla="*/ 0 h 38"/>
              <a:gd name="T8" fmla="*/ 31 w 38"/>
              <a:gd name="T9" fmla="*/ 0 h 38"/>
              <a:gd name="T10" fmla="*/ 31 w 38"/>
              <a:gd name="T11" fmla="*/ 7 h 38"/>
              <a:gd name="T12" fmla="*/ 38 w 38"/>
              <a:gd name="T13" fmla="*/ 7 h 38"/>
              <a:gd name="T14" fmla="*/ 38 w 38"/>
              <a:gd name="T15" fmla="*/ 13 h 38"/>
              <a:gd name="T16" fmla="*/ 38 w 38"/>
              <a:gd name="T17" fmla="*/ 19 h 38"/>
              <a:gd name="T18" fmla="*/ 38 w 38"/>
              <a:gd name="T19" fmla="*/ 19 h 38"/>
              <a:gd name="T20" fmla="*/ 38 w 38"/>
              <a:gd name="T21" fmla="*/ 25 h 38"/>
              <a:gd name="T22" fmla="*/ 31 w 38"/>
              <a:gd name="T23" fmla="*/ 25 h 38"/>
              <a:gd name="T24" fmla="*/ 31 w 38"/>
              <a:gd name="T25" fmla="*/ 32 h 38"/>
              <a:gd name="T26" fmla="*/ 31 w 38"/>
              <a:gd name="T27" fmla="*/ 32 h 38"/>
              <a:gd name="T28" fmla="*/ 25 w 38"/>
              <a:gd name="T29" fmla="*/ 32 h 38"/>
              <a:gd name="T30" fmla="*/ 25 w 38"/>
              <a:gd name="T31" fmla="*/ 38 h 38"/>
              <a:gd name="T32" fmla="*/ 19 w 38"/>
              <a:gd name="T33" fmla="*/ 38 h 38"/>
              <a:gd name="T34" fmla="*/ 13 w 38"/>
              <a:gd name="T35" fmla="*/ 38 h 38"/>
              <a:gd name="T36" fmla="*/ 13 w 38"/>
              <a:gd name="T37" fmla="*/ 32 h 38"/>
              <a:gd name="T38" fmla="*/ 6 w 38"/>
              <a:gd name="T39" fmla="*/ 32 h 38"/>
              <a:gd name="T40" fmla="*/ 6 w 38"/>
              <a:gd name="T41" fmla="*/ 32 h 38"/>
              <a:gd name="T42" fmla="*/ 6 w 38"/>
              <a:gd name="T43" fmla="*/ 25 h 38"/>
              <a:gd name="T44" fmla="*/ 0 w 38"/>
              <a:gd name="T45" fmla="*/ 25 h 38"/>
              <a:gd name="T46" fmla="*/ 0 w 38"/>
              <a:gd name="T47" fmla="*/ 19 h 38"/>
              <a:gd name="T48" fmla="*/ 0 w 38"/>
              <a:gd name="T49" fmla="*/ 19 h 38"/>
              <a:gd name="T50" fmla="*/ 0 w 38"/>
              <a:gd name="T51" fmla="*/ 13 h 38"/>
              <a:gd name="T52" fmla="*/ 0 w 38"/>
              <a:gd name="T53" fmla="*/ 7 h 38"/>
              <a:gd name="T54" fmla="*/ 6 w 38"/>
              <a:gd name="T55" fmla="*/ 7 h 38"/>
              <a:gd name="T56" fmla="*/ 6 w 38"/>
              <a:gd name="T57" fmla="*/ 0 h 38"/>
              <a:gd name="T58" fmla="*/ 6 w 38"/>
              <a:gd name="T59" fmla="*/ 0 h 38"/>
              <a:gd name="T60" fmla="*/ 13 w 38"/>
              <a:gd name="T61" fmla="*/ 0 h 38"/>
              <a:gd name="T62" fmla="*/ 13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1" y="0"/>
                </a:lnTo>
                <a:lnTo>
                  <a:pt x="31" y="0"/>
                </a:lnTo>
                <a:lnTo>
                  <a:pt x="31" y="7"/>
                </a:lnTo>
                <a:lnTo>
                  <a:pt x="38" y="7"/>
                </a:lnTo>
                <a:lnTo>
                  <a:pt x="38" y="13"/>
                </a:lnTo>
                <a:lnTo>
                  <a:pt x="38" y="19"/>
                </a:lnTo>
                <a:lnTo>
                  <a:pt x="38" y="19"/>
                </a:lnTo>
                <a:lnTo>
                  <a:pt x="38" y="25"/>
                </a:lnTo>
                <a:lnTo>
                  <a:pt x="31" y="25"/>
                </a:lnTo>
                <a:lnTo>
                  <a:pt x="31" y="32"/>
                </a:lnTo>
                <a:lnTo>
                  <a:pt x="31" y="32"/>
                </a:lnTo>
                <a:lnTo>
                  <a:pt x="25" y="32"/>
                </a:lnTo>
                <a:lnTo>
                  <a:pt x="25" y="38"/>
                </a:lnTo>
                <a:lnTo>
                  <a:pt x="19" y="38"/>
                </a:lnTo>
                <a:lnTo>
                  <a:pt x="13" y="38"/>
                </a:lnTo>
                <a:lnTo>
                  <a:pt x="13" y="32"/>
                </a:lnTo>
                <a:lnTo>
                  <a:pt x="6" y="32"/>
                </a:lnTo>
                <a:lnTo>
                  <a:pt x="6" y="32"/>
                </a:lnTo>
                <a:lnTo>
                  <a:pt x="6" y="25"/>
                </a:lnTo>
                <a:lnTo>
                  <a:pt x="0" y="25"/>
                </a:lnTo>
                <a:lnTo>
                  <a:pt x="0" y="19"/>
                </a:lnTo>
                <a:lnTo>
                  <a:pt x="0" y="19"/>
                </a:lnTo>
                <a:lnTo>
                  <a:pt x="0" y="13"/>
                </a:lnTo>
                <a:lnTo>
                  <a:pt x="0" y="7"/>
                </a:lnTo>
                <a:lnTo>
                  <a:pt x="6" y="7"/>
                </a:lnTo>
                <a:lnTo>
                  <a:pt x="6" y="0"/>
                </a:lnTo>
                <a:lnTo>
                  <a:pt x="6" y="0"/>
                </a:lnTo>
                <a:lnTo>
                  <a:pt x="13" y="0"/>
                </a:lnTo>
                <a:lnTo>
                  <a:pt x="13"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0480" name="Freeform 80"/>
          <p:cNvSpPr>
            <a:spLocks/>
          </p:cNvSpPr>
          <p:nvPr/>
        </p:nvSpPr>
        <p:spPr bwMode="auto">
          <a:xfrm>
            <a:off x="7975600" y="5487988"/>
            <a:ext cx="55563" cy="55562"/>
          </a:xfrm>
          <a:custGeom>
            <a:avLst/>
            <a:gdLst>
              <a:gd name="T0" fmla="*/ 19 w 38"/>
              <a:gd name="T1" fmla="*/ 0 h 38"/>
              <a:gd name="T2" fmla="*/ 25 w 38"/>
              <a:gd name="T3" fmla="*/ 0 h 38"/>
              <a:gd name="T4" fmla="*/ 25 w 38"/>
              <a:gd name="T5" fmla="*/ 0 h 38"/>
              <a:gd name="T6" fmla="*/ 31 w 38"/>
              <a:gd name="T7" fmla="*/ 0 h 38"/>
              <a:gd name="T8" fmla="*/ 31 w 38"/>
              <a:gd name="T9" fmla="*/ 0 h 38"/>
              <a:gd name="T10" fmla="*/ 31 w 38"/>
              <a:gd name="T11" fmla="*/ 7 h 38"/>
              <a:gd name="T12" fmla="*/ 38 w 38"/>
              <a:gd name="T13" fmla="*/ 7 h 38"/>
              <a:gd name="T14" fmla="*/ 38 w 38"/>
              <a:gd name="T15" fmla="*/ 13 h 38"/>
              <a:gd name="T16" fmla="*/ 38 w 38"/>
              <a:gd name="T17" fmla="*/ 19 h 38"/>
              <a:gd name="T18" fmla="*/ 38 w 38"/>
              <a:gd name="T19" fmla="*/ 19 h 38"/>
              <a:gd name="T20" fmla="*/ 38 w 38"/>
              <a:gd name="T21" fmla="*/ 25 h 38"/>
              <a:gd name="T22" fmla="*/ 31 w 38"/>
              <a:gd name="T23" fmla="*/ 25 h 38"/>
              <a:gd name="T24" fmla="*/ 31 w 38"/>
              <a:gd name="T25" fmla="*/ 32 h 38"/>
              <a:gd name="T26" fmla="*/ 31 w 38"/>
              <a:gd name="T27" fmla="*/ 32 h 38"/>
              <a:gd name="T28" fmla="*/ 25 w 38"/>
              <a:gd name="T29" fmla="*/ 32 h 38"/>
              <a:gd name="T30" fmla="*/ 25 w 38"/>
              <a:gd name="T31" fmla="*/ 38 h 38"/>
              <a:gd name="T32" fmla="*/ 19 w 38"/>
              <a:gd name="T33" fmla="*/ 38 h 38"/>
              <a:gd name="T34" fmla="*/ 13 w 38"/>
              <a:gd name="T35" fmla="*/ 38 h 38"/>
              <a:gd name="T36" fmla="*/ 13 w 38"/>
              <a:gd name="T37" fmla="*/ 32 h 38"/>
              <a:gd name="T38" fmla="*/ 6 w 38"/>
              <a:gd name="T39" fmla="*/ 32 h 38"/>
              <a:gd name="T40" fmla="*/ 6 w 38"/>
              <a:gd name="T41" fmla="*/ 32 h 38"/>
              <a:gd name="T42" fmla="*/ 6 w 38"/>
              <a:gd name="T43" fmla="*/ 25 h 38"/>
              <a:gd name="T44" fmla="*/ 0 w 38"/>
              <a:gd name="T45" fmla="*/ 25 h 38"/>
              <a:gd name="T46" fmla="*/ 0 w 38"/>
              <a:gd name="T47" fmla="*/ 19 h 38"/>
              <a:gd name="T48" fmla="*/ 0 w 38"/>
              <a:gd name="T49" fmla="*/ 19 h 38"/>
              <a:gd name="T50" fmla="*/ 0 w 38"/>
              <a:gd name="T51" fmla="*/ 13 h 38"/>
              <a:gd name="T52" fmla="*/ 0 w 38"/>
              <a:gd name="T53" fmla="*/ 7 h 38"/>
              <a:gd name="T54" fmla="*/ 6 w 38"/>
              <a:gd name="T55" fmla="*/ 7 h 38"/>
              <a:gd name="T56" fmla="*/ 6 w 38"/>
              <a:gd name="T57" fmla="*/ 0 h 38"/>
              <a:gd name="T58" fmla="*/ 6 w 38"/>
              <a:gd name="T59" fmla="*/ 0 h 38"/>
              <a:gd name="T60" fmla="*/ 13 w 38"/>
              <a:gd name="T61" fmla="*/ 0 h 38"/>
              <a:gd name="T62" fmla="*/ 13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1" y="0"/>
                </a:lnTo>
                <a:lnTo>
                  <a:pt x="31" y="0"/>
                </a:lnTo>
                <a:lnTo>
                  <a:pt x="31" y="7"/>
                </a:lnTo>
                <a:lnTo>
                  <a:pt x="38" y="7"/>
                </a:lnTo>
                <a:lnTo>
                  <a:pt x="38" y="13"/>
                </a:lnTo>
                <a:lnTo>
                  <a:pt x="38" y="19"/>
                </a:lnTo>
                <a:lnTo>
                  <a:pt x="38" y="19"/>
                </a:lnTo>
                <a:lnTo>
                  <a:pt x="38" y="25"/>
                </a:lnTo>
                <a:lnTo>
                  <a:pt x="31" y="25"/>
                </a:lnTo>
                <a:lnTo>
                  <a:pt x="31" y="32"/>
                </a:lnTo>
                <a:lnTo>
                  <a:pt x="31" y="32"/>
                </a:lnTo>
                <a:lnTo>
                  <a:pt x="25" y="32"/>
                </a:lnTo>
                <a:lnTo>
                  <a:pt x="25" y="38"/>
                </a:lnTo>
                <a:lnTo>
                  <a:pt x="19" y="38"/>
                </a:lnTo>
                <a:lnTo>
                  <a:pt x="13" y="38"/>
                </a:lnTo>
                <a:lnTo>
                  <a:pt x="13" y="32"/>
                </a:lnTo>
                <a:lnTo>
                  <a:pt x="6" y="32"/>
                </a:lnTo>
                <a:lnTo>
                  <a:pt x="6" y="32"/>
                </a:lnTo>
                <a:lnTo>
                  <a:pt x="6" y="25"/>
                </a:lnTo>
                <a:lnTo>
                  <a:pt x="0" y="25"/>
                </a:lnTo>
                <a:lnTo>
                  <a:pt x="0" y="19"/>
                </a:lnTo>
                <a:lnTo>
                  <a:pt x="0" y="19"/>
                </a:lnTo>
                <a:lnTo>
                  <a:pt x="0" y="13"/>
                </a:lnTo>
                <a:lnTo>
                  <a:pt x="0" y="7"/>
                </a:lnTo>
                <a:lnTo>
                  <a:pt x="6" y="7"/>
                </a:lnTo>
                <a:lnTo>
                  <a:pt x="6" y="0"/>
                </a:lnTo>
                <a:lnTo>
                  <a:pt x="6" y="0"/>
                </a:lnTo>
                <a:lnTo>
                  <a:pt x="13" y="0"/>
                </a:lnTo>
                <a:lnTo>
                  <a:pt x="13"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81" name="Freeform 81"/>
          <p:cNvSpPr>
            <a:spLocks/>
          </p:cNvSpPr>
          <p:nvPr/>
        </p:nvSpPr>
        <p:spPr bwMode="auto">
          <a:xfrm>
            <a:off x="4217988" y="5018088"/>
            <a:ext cx="55562" cy="55562"/>
          </a:xfrm>
          <a:custGeom>
            <a:avLst/>
            <a:gdLst>
              <a:gd name="T0" fmla="*/ 19 w 38"/>
              <a:gd name="T1" fmla="*/ 0 h 38"/>
              <a:gd name="T2" fmla="*/ 25 w 38"/>
              <a:gd name="T3" fmla="*/ 6 h 38"/>
              <a:gd name="T4" fmla="*/ 31 w 38"/>
              <a:gd name="T5" fmla="*/ 13 h 38"/>
              <a:gd name="T6" fmla="*/ 38 w 38"/>
              <a:gd name="T7" fmla="*/ 19 h 38"/>
              <a:gd name="T8" fmla="*/ 38 w 38"/>
              <a:gd name="T9" fmla="*/ 25 h 38"/>
              <a:gd name="T10" fmla="*/ 31 w 38"/>
              <a:gd name="T11" fmla="*/ 31 h 38"/>
              <a:gd name="T12" fmla="*/ 25 w 38"/>
              <a:gd name="T13" fmla="*/ 38 h 38"/>
              <a:gd name="T14" fmla="*/ 19 w 38"/>
              <a:gd name="T15" fmla="*/ 38 h 38"/>
              <a:gd name="T16" fmla="*/ 12 w 38"/>
              <a:gd name="T17" fmla="*/ 38 h 38"/>
              <a:gd name="T18" fmla="*/ 6 w 38"/>
              <a:gd name="T19" fmla="*/ 38 h 38"/>
              <a:gd name="T20" fmla="*/ 0 w 38"/>
              <a:gd name="T21" fmla="*/ 31 h 38"/>
              <a:gd name="T22" fmla="*/ 0 w 38"/>
              <a:gd name="T23" fmla="*/ 25 h 38"/>
              <a:gd name="T24" fmla="*/ 0 w 38"/>
              <a:gd name="T25" fmla="*/ 19 h 38"/>
              <a:gd name="T26" fmla="*/ 0 w 38"/>
              <a:gd name="T27" fmla="*/ 13 h 38"/>
              <a:gd name="T28" fmla="*/ 6 w 38"/>
              <a:gd name="T29" fmla="*/ 6 h 38"/>
              <a:gd name="T30" fmla="*/ 12 w 38"/>
              <a:gd name="T31" fmla="*/ 6 h 38"/>
              <a:gd name="T32" fmla="*/ 19 w 38"/>
              <a:gd name="T33" fmla="*/ 0 h 38"/>
              <a:gd name="T34" fmla="*/ 19 w 38"/>
              <a:gd name="T35"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8">
                <a:moveTo>
                  <a:pt x="19" y="0"/>
                </a:moveTo>
                <a:lnTo>
                  <a:pt x="25" y="6"/>
                </a:lnTo>
                <a:lnTo>
                  <a:pt x="31" y="13"/>
                </a:lnTo>
                <a:lnTo>
                  <a:pt x="38" y="19"/>
                </a:lnTo>
                <a:lnTo>
                  <a:pt x="38" y="25"/>
                </a:lnTo>
                <a:lnTo>
                  <a:pt x="31" y="31"/>
                </a:lnTo>
                <a:lnTo>
                  <a:pt x="25" y="38"/>
                </a:lnTo>
                <a:lnTo>
                  <a:pt x="19" y="38"/>
                </a:lnTo>
                <a:lnTo>
                  <a:pt x="12" y="38"/>
                </a:lnTo>
                <a:lnTo>
                  <a:pt x="6" y="38"/>
                </a:lnTo>
                <a:lnTo>
                  <a:pt x="0" y="31"/>
                </a:lnTo>
                <a:lnTo>
                  <a:pt x="0" y="25"/>
                </a:lnTo>
                <a:lnTo>
                  <a:pt x="0" y="19"/>
                </a:lnTo>
                <a:lnTo>
                  <a:pt x="0" y="13"/>
                </a:lnTo>
                <a:lnTo>
                  <a:pt x="6" y="6"/>
                </a:lnTo>
                <a:lnTo>
                  <a:pt x="12" y="6"/>
                </a:lnTo>
                <a:lnTo>
                  <a:pt x="19" y="0"/>
                </a:lnTo>
                <a:lnTo>
                  <a:pt x="19" y="6"/>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82" name="Freeform 82"/>
          <p:cNvSpPr>
            <a:spLocks/>
          </p:cNvSpPr>
          <p:nvPr/>
        </p:nvSpPr>
        <p:spPr bwMode="auto">
          <a:xfrm>
            <a:off x="4486275" y="4556125"/>
            <a:ext cx="55563" cy="57150"/>
          </a:xfrm>
          <a:custGeom>
            <a:avLst/>
            <a:gdLst>
              <a:gd name="T0" fmla="*/ 19 w 38"/>
              <a:gd name="T1" fmla="*/ 0 h 38"/>
              <a:gd name="T2" fmla="*/ 26 w 38"/>
              <a:gd name="T3" fmla="*/ 6 h 38"/>
              <a:gd name="T4" fmla="*/ 32 w 38"/>
              <a:gd name="T5" fmla="*/ 13 h 38"/>
              <a:gd name="T6" fmla="*/ 38 w 38"/>
              <a:gd name="T7" fmla="*/ 19 h 38"/>
              <a:gd name="T8" fmla="*/ 32 w 38"/>
              <a:gd name="T9" fmla="*/ 25 h 38"/>
              <a:gd name="T10" fmla="*/ 32 w 38"/>
              <a:gd name="T11" fmla="*/ 31 h 38"/>
              <a:gd name="T12" fmla="*/ 26 w 38"/>
              <a:gd name="T13" fmla="*/ 38 h 38"/>
              <a:gd name="T14" fmla="*/ 19 w 38"/>
              <a:gd name="T15" fmla="*/ 38 h 38"/>
              <a:gd name="T16" fmla="*/ 13 w 38"/>
              <a:gd name="T17" fmla="*/ 38 h 38"/>
              <a:gd name="T18" fmla="*/ 7 w 38"/>
              <a:gd name="T19" fmla="*/ 31 h 38"/>
              <a:gd name="T20" fmla="*/ 0 w 38"/>
              <a:gd name="T21" fmla="*/ 25 h 38"/>
              <a:gd name="T22" fmla="*/ 0 w 38"/>
              <a:gd name="T23" fmla="*/ 19 h 38"/>
              <a:gd name="T24" fmla="*/ 0 w 38"/>
              <a:gd name="T25" fmla="*/ 13 h 38"/>
              <a:gd name="T26" fmla="*/ 7 w 38"/>
              <a:gd name="T27" fmla="*/ 6 h 38"/>
              <a:gd name="T28" fmla="*/ 13 w 38"/>
              <a:gd name="T29" fmla="*/ 0 h 38"/>
              <a:gd name="T30" fmla="*/ 19 w 38"/>
              <a:gd name="T3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8">
                <a:moveTo>
                  <a:pt x="19" y="0"/>
                </a:moveTo>
                <a:lnTo>
                  <a:pt x="26" y="6"/>
                </a:lnTo>
                <a:lnTo>
                  <a:pt x="32" y="13"/>
                </a:lnTo>
                <a:lnTo>
                  <a:pt x="38" y="19"/>
                </a:lnTo>
                <a:lnTo>
                  <a:pt x="32" y="25"/>
                </a:lnTo>
                <a:lnTo>
                  <a:pt x="32" y="31"/>
                </a:lnTo>
                <a:lnTo>
                  <a:pt x="26" y="38"/>
                </a:lnTo>
                <a:lnTo>
                  <a:pt x="19" y="38"/>
                </a:lnTo>
                <a:lnTo>
                  <a:pt x="13" y="38"/>
                </a:lnTo>
                <a:lnTo>
                  <a:pt x="7" y="31"/>
                </a:lnTo>
                <a:lnTo>
                  <a:pt x="0" y="25"/>
                </a:lnTo>
                <a:lnTo>
                  <a:pt x="0" y="19"/>
                </a:lnTo>
                <a:lnTo>
                  <a:pt x="0" y="13"/>
                </a:lnTo>
                <a:lnTo>
                  <a:pt x="7" y="6"/>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83" name="Freeform 83"/>
          <p:cNvSpPr>
            <a:spLocks/>
          </p:cNvSpPr>
          <p:nvPr/>
        </p:nvSpPr>
        <p:spPr bwMode="auto">
          <a:xfrm>
            <a:off x="4756150" y="3838575"/>
            <a:ext cx="55563" cy="53975"/>
          </a:xfrm>
          <a:custGeom>
            <a:avLst/>
            <a:gdLst>
              <a:gd name="T0" fmla="*/ 19 w 38"/>
              <a:gd name="T1" fmla="*/ 0 h 37"/>
              <a:gd name="T2" fmla="*/ 25 w 38"/>
              <a:gd name="T3" fmla="*/ 0 h 37"/>
              <a:gd name="T4" fmla="*/ 32 w 38"/>
              <a:gd name="T5" fmla="*/ 6 h 37"/>
              <a:gd name="T6" fmla="*/ 38 w 38"/>
              <a:gd name="T7" fmla="*/ 12 h 37"/>
              <a:gd name="T8" fmla="*/ 38 w 38"/>
              <a:gd name="T9" fmla="*/ 18 h 37"/>
              <a:gd name="T10" fmla="*/ 32 w 38"/>
              <a:gd name="T11" fmla="*/ 25 h 37"/>
              <a:gd name="T12" fmla="*/ 25 w 38"/>
              <a:gd name="T13" fmla="*/ 31 h 37"/>
              <a:gd name="T14" fmla="*/ 19 w 38"/>
              <a:gd name="T15" fmla="*/ 37 h 37"/>
              <a:gd name="T16" fmla="*/ 13 w 38"/>
              <a:gd name="T17" fmla="*/ 37 h 37"/>
              <a:gd name="T18" fmla="*/ 6 w 38"/>
              <a:gd name="T19" fmla="*/ 31 h 37"/>
              <a:gd name="T20" fmla="*/ 0 w 38"/>
              <a:gd name="T21" fmla="*/ 25 h 37"/>
              <a:gd name="T22" fmla="*/ 0 w 38"/>
              <a:gd name="T23" fmla="*/ 18 h 37"/>
              <a:gd name="T24" fmla="*/ 0 w 38"/>
              <a:gd name="T25" fmla="*/ 12 h 37"/>
              <a:gd name="T26" fmla="*/ 0 w 38"/>
              <a:gd name="T27" fmla="*/ 6 h 37"/>
              <a:gd name="T28" fmla="*/ 6 w 38"/>
              <a:gd name="T29" fmla="*/ 0 h 37"/>
              <a:gd name="T30" fmla="*/ 13 w 38"/>
              <a:gd name="T31" fmla="*/ 0 h 37"/>
              <a:gd name="T32" fmla="*/ 19 w 38"/>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7">
                <a:moveTo>
                  <a:pt x="19" y="0"/>
                </a:moveTo>
                <a:lnTo>
                  <a:pt x="25" y="0"/>
                </a:lnTo>
                <a:lnTo>
                  <a:pt x="32" y="6"/>
                </a:lnTo>
                <a:lnTo>
                  <a:pt x="38" y="12"/>
                </a:lnTo>
                <a:lnTo>
                  <a:pt x="38" y="18"/>
                </a:lnTo>
                <a:lnTo>
                  <a:pt x="32" y="25"/>
                </a:lnTo>
                <a:lnTo>
                  <a:pt x="25" y="31"/>
                </a:lnTo>
                <a:lnTo>
                  <a:pt x="19" y="37"/>
                </a:lnTo>
                <a:lnTo>
                  <a:pt x="13" y="37"/>
                </a:lnTo>
                <a:lnTo>
                  <a:pt x="6" y="31"/>
                </a:lnTo>
                <a:lnTo>
                  <a:pt x="0" y="25"/>
                </a:lnTo>
                <a:lnTo>
                  <a:pt x="0" y="18"/>
                </a:lnTo>
                <a:lnTo>
                  <a:pt x="0" y="12"/>
                </a:lnTo>
                <a:lnTo>
                  <a:pt x="0" y="6"/>
                </a:lnTo>
                <a:lnTo>
                  <a:pt x="6" y="0"/>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84" name="Freeform 84"/>
          <p:cNvSpPr>
            <a:spLocks/>
          </p:cNvSpPr>
          <p:nvPr/>
        </p:nvSpPr>
        <p:spPr bwMode="auto">
          <a:xfrm>
            <a:off x="5018088" y="3182938"/>
            <a:ext cx="53975" cy="55562"/>
          </a:xfrm>
          <a:custGeom>
            <a:avLst/>
            <a:gdLst>
              <a:gd name="T0" fmla="*/ 18 w 37"/>
              <a:gd name="T1" fmla="*/ 0 h 38"/>
              <a:gd name="T2" fmla="*/ 25 w 37"/>
              <a:gd name="T3" fmla="*/ 0 h 38"/>
              <a:gd name="T4" fmla="*/ 31 w 37"/>
              <a:gd name="T5" fmla="*/ 7 h 38"/>
              <a:gd name="T6" fmla="*/ 37 w 37"/>
              <a:gd name="T7" fmla="*/ 13 h 38"/>
              <a:gd name="T8" fmla="*/ 37 w 37"/>
              <a:gd name="T9" fmla="*/ 19 h 38"/>
              <a:gd name="T10" fmla="*/ 37 w 37"/>
              <a:gd name="T11" fmla="*/ 25 h 38"/>
              <a:gd name="T12" fmla="*/ 37 w 37"/>
              <a:gd name="T13" fmla="*/ 32 h 38"/>
              <a:gd name="T14" fmla="*/ 31 w 37"/>
              <a:gd name="T15" fmla="*/ 38 h 38"/>
              <a:gd name="T16" fmla="*/ 25 w 37"/>
              <a:gd name="T17" fmla="*/ 38 h 38"/>
              <a:gd name="T18" fmla="*/ 18 w 37"/>
              <a:gd name="T19" fmla="*/ 38 h 38"/>
              <a:gd name="T20" fmla="*/ 12 w 37"/>
              <a:gd name="T21" fmla="*/ 38 h 38"/>
              <a:gd name="T22" fmla="*/ 6 w 37"/>
              <a:gd name="T23" fmla="*/ 32 h 38"/>
              <a:gd name="T24" fmla="*/ 6 w 37"/>
              <a:gd name="T25" fmla="*/ 25 h 38"/>
              <a:gd name="T26" fmla="*/ 0 w 37"/>
              <a:gd name="T27" fmla="*/ 19 h 38"/>
              <a:gd name="T28" fmla="*/ 6 w 37"/>
              <a:gd name="T29" fmla="*/ 13 h 38"/>
              <a:gd name="T30" fmla="*/ 12 w 37"/>
              <a:gd name="T31" fmla="*/ 7 h 38"/>
              <a:gd name="T32" fmla="*/ 18 w 37"/>
              <a:gd name="T33" fmla="*/ 0 h 38"/>
              <a:gd name="T34" fmla="*/ 25 w 37"/>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8">
                <a:moveTo>
                  <a:pt x="18" y="0"/>
                </a:moveTo>
                <a:lnTo>
                  <a:pt x="25" y="0"/>
                </a:lnTo>
                <a:lnTo>
                  <a:pt x="31" y="7"/>
                </a:lnTo>
                <a:lnTo>
                  <a:pt x="37" y="13"/>
                </a:lnTo>
                <a:lnTo>
                  <a:pt x="37" y="19"/>
                </a:lnTo>
                <a:lnTo>
                  <a:pt x="37" y="25"/>
                </a:lnTo>
                <a:lnTo>
                  <a:pt x="37" y="32"/>
                </a:lnTo>
                <a:lnTo>
                  <a:pt x="31" y="38"/>
                </a:lnTo>
                <a:lnTo>
                  <a:pt x="25" y="38"/>
                </a:lnTo>
                <a:lnTo>
                  <a:pt x="18" y="38"/>
                </a:lnTo>
                <a:lnTo>
                  <a:pt x="12" y="38"/>
                </a:lnTo>
                <a:lnTo>
                  <a:pt x="6" y="32"/>
                </a:lnTo>
                <a:lnTo>
                  <a:pt x="6" y="25"/>
                </a:lnTo>
                <a:lnTo>
                  <a:pt x="0" y="19"/>
                </a:lnTo>
                <a:lnTo>
                  <a:pt x="6" y="13"/>
                </a:lnTo>
                <a:lnTo>
                  <a:pt x="12" y="7"/>
                </a:lnTo>
                <a:lnTo>
                  <a:pt x="18"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85" name="Freeform 85"/>
          <p:cNvSpPr>
            <a:spLocks/>
          </p:cNvSpPr>
          <p:nvPr/>
        </p:nvSpPr>
        <p:spPr bwMode="auto">
          <a:xfrm>
            <a:off x="5286375" y="2870200"/>
            <a:ext cx="55563" cy="55563"/>
          </a:xfrm>
          <a:custGeom>
            <a:avLst/>
            <a:gdLst>
              <a:gd name="T0" fmla="*/ 19 w 38"/>
              <a:gd name="T1" fmla="*/ 0 h 38"/>
              <a:gd name="T2" fmla="*/ 25 w 38"/>
              <a:gd name="T3" fmla="*/ 0 h 38"/>
              <a:gd name="T4" fmla="*/ 32 w 38"/>
              <a:gd name="T5" fmla="*/ 6 h 38"/>
              <a:gd name="T6" fmla="*/ 38 w 38"/>
              <a:gd name="T7" fmla="*/ 13 h 38"/>
              <a:gd name="T8" fmla="*/ 38 w 38"/>
              <a:gd name="T9" fmla="*/ 19 h 38"/>
              <a:gd name="T10" fmla="*/ 38 w 38"/>
              <a:gd name="T11" fmla="*/ 25 h 38"/>
              <a:gd name="T12" fmla="*/ 32 w 38"/>
              <a:gd name="T13" fmla="*/ 32 h 38"/>
              <a:gd name="T14" fmla="*/ 25 w 38"/>
              <a:gd name="T15" fmla="*/ 38 h 38"/>
              <a:gd name="T16" fmla="*/ 19 w 38"/>
              <a:gd name="T17" fmla="*/ 38 h 38"/>
              <a:gd name="T18" fmla="*/ 13 w 38"/>
              <a:gd name="T19" fmla="*/ 38 h 38"/>
              <a:gd name="T20" fmla="*/ 7 w 38"/>
              <a:gd name="T21" fmla="*/ 32 h 38"/>
              <a:gd name="T22" fmla="*/ 0 w 38"/>
              <a:gd name="T23" fmla="*/ 25 h 38"/>
              <a:gd name="T24" fmla="*/ 0 w 38"/>
              <a:gd name="T25" fmla="*/ 19 h 38"/>
              <a:gd name="T26" fmla="*/ 7 w 38"/>
              <a:gd name="T27" fmla="*/ 13 h 38"/>
              <a:gd name="T28" fmla="*/ 13 w 38"/>
              <a:gd name="T29" fmla="*/ 6 h 38"/>
              <a:gd name="T30" fmla="*/ 19 w 38"/>
              <a:gd name="T31" fmla="*/ 0 h 38"/>
              <a:gd name="T32" fmla="*/ 25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5" y="0"/>
                </a:lnTo>
                <a:lnTo>
                  <a:pt x="32" y="6"/>
                </a:lnTo>
                <a:lnTo>
                  <a:pt x="38" y="13"/>
                </a:lnTo>
                <a:lnTo>
                  <a:pt x="38" y="19"/>
                </a:lnTo>
                <a:lnTo>
                  <a:pt x="38" y="25"/>
                </a:lnTo>
                <a:lnTo>
                  <a:pt x="32" y="32"/>
                </a:lnTo>
                <a:lnTo>
                  <a:pt x="25" y="38"/>
                </a:lnTo>
                <a:lnTo>
                  <a:pt x="19" y="38"/>
                </a:lnTo>
                <a:lnTo>
                  <a:pt x="13" y="38"/>
                </a:lnTo>
                <a:lnTo>
                  <a:pt x="7" y="32"/>
                </a:lnTo>
                <a:lnTo>
                  <a:pt x="0" y="25"/>
                </a:lnTo>
                <a:lnTo>
                  <a:pt x="0" y="19"/>
                </a:lnTo>
                <a:lnTo>
                  <a:pt x="7" y="13"/>
                </a:lnTo>
                <a:lnTo>
                  <a:pt x="13" y="6"/>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86" name="Freeform 86"/>
          <p:cNvSpPr>
            <a:spLocks/>
          </p:cNvSpPr>
          <p:nvPr/>
        </p:nvSpPr>
        <p:spPr bwMode="auto">
          <a:xfrm>
            <a:off x="5556250" y="3201988"/>
            <a:ext cx="55563" cy="55562"/>
          </a:xfrm>
          <a:custGeom>
            <a:avLst/>
            <a:gdLst>
              <a:gd name="T0" fmla="*/ 19 w 38"/>
              <a:gd name="T1" fmla="*/ 0 h 38"/>
              <a:gd name="T2" fmla="*/ 25 w 38"/>
              <a:gd name="T3" fmla="*/ 0 h 38"/>
              <a:gd name="T4" fmla="*/ 31 w 38"/>
              <a:gd name="T5" fmla="*/ 6 h 38"/>
              <a:gd name="T6" fmla="*/ 38 w 38"/>
              <a:gd name="T7" fmla="*/ 12 h 38"/>
              <a:gd name="T8" fmla="*/ 38 w 38"/>
              <a:gd name="T9" fmla="*/ 19 h 38"/>
              <a:gd name="T10" fmla="*/ 38 w 38"/>
              <a:gd name="T11" fmla="*/ 25 h 38"/>
              <a:gd name="T12" fmla="*/ 31 w 38"/>
              <a:gd name="T13" fmla="*/ 31 h 38"/>
              <a:gd name="T14" fmla="*/ 25 w 38"/>
              <a:gd name="T15" fmla="*/ 38 h 38"/>
              <a:gd name="T16" fmla="*/ 19 w 38"/>
              <a:gd name="T17" fmla="*/ 38 h 38"/>
              <a:gd name="T18" fmla="*/ 13 w 38"/>
              <a:gd name="T19" fmla="*/ 31 h 38"/>
              <a:gd name="T20" fmla="*/ 6 w 38"/>
              <a:gd name="T21" fmla="*/ 25 h 38"/>
              <a:gd name="T22" fmla="*/ 0 w 38"/>
              <a:gd name="T23" fmla="*/ 19 h 38"/>
              <a:gd name="T24" fmla="*/ 0 w 38"/>
              <a:gd name="T25" fmla="*/ 12 h 38"/>
              <a:gd name="T26" fmla="*/ 6 w 38"/>
              <a:gd name="T27" fmla="*/ 6 h 38"/>
              <a:gd name="T28" fmla="*/ 13 w 38"/>
              <a:gd name="T29" fmla="*/ 0 h 38"/>
              <a:gd name="T30" fmla="*/ 19 w 38"/>
              <a:gd name="T31" fmla="*/ 0 h 38"/>
              <a:gd name="T32" fmla="*/ 25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5" y="0"/>
                </a:lnTo>
                <a:lnTo>
                  <a:pt x="31" y="6"/>
                </a:lnTo>
                <a:lnTo>
                  <a:pt x="38" y="12"/>
                </a:lnTo>
                <a:lnTo>
                  <a:pt x="38" y="19"/>
                </a:lnTo>
                <a:lnTo>
                  <a:pt x="38" y="25"/>
                </a:lnTo>
                <a:lnTo>
                  <a:pt x="31" y="31"/>
                </a:lnTo>
                <a:lnTo>
                  <a:pt x="25" y="38"/>
                </a:lnTo>
                <a:lnTo>
                  <a:pt x="19" y="38"/>
                </a:lnTo>
                <a:lnTo>
                  <a:pt x="13" y="31"/>
                </a:lnTo>
                <a:lnTo>
                  <a:pt x="6" y="25"/>
                </a:lnTo>
                <a:lnTo>
                  <a:pt x="0" y="19"/>
                </a:lnTo>
                <a:lnTo>
                  <a:pt x="0" y="12"/>
                </a:lnTo>
                <a:lnTo>
                  <a:pt x="6" y="6"/>
                </a:lnTo>
                <a:lnTo>
                  <a:pt x="13" y="0"/>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87" name="Freeform 87"/>
          <p:cNvSpPr>
            <a:spLocks/>
          </p:cNvSpPr>
          <p:nvPr/>
        </p:nvSpPr>
        <p:spPr bwMode="auto">
          <a:xfrm>
            <a:off x="5826125" y="3763963"/>
            <a:ext cx="55563" cy="55562"/>
          </a:xfrm>
          <a:custGeom>
            <a:avLst/>
            <a:gdLst>
              <a:gd name="T0" fmla="*/ 19 w 37"/>
              <a:gd name="T1" fmla="*/ 0 h 38"/>
              <a:gd name="T2" fmla="*/ 25 w 37"/>
              <a:gd name="T3" fmla="*/ 0 h 38"/>
              <a:gd name="T4" fmla="*/ 31 w 37"/>
              <a:gd name="T5" fmla="*/ 6 h 38"/>
              <a:gd name="T6" fmla="*/ 37 w 37"/>
              <a:gd name="T7" fmla="*/ 13 h 38"/>
              <a:gd name="T8" fmla="*/ 37 w 37"/>
              <a:gd name="T9" fmla="*/ 19 h 38"/>
              <a:gd name="T10" fmla="*/ 37 w 37"/>
              <a:gd name="T11" fmla="*/ 25 h 38"/>
              <a:gd name="T12" fmla="*/ 31 w 37"/>
              <a:gd name="T13" fmla="*/ 32 h 38"/>
              <a:gd name="T14" fmla="*/ 25 w 37"/>
              <a:gd name="T15" fmla="*/ 38 h 38"/>
              <a:gd name="T16" fmla="*/ 19 w 37"/>
              <a:gd name="T17" fmla="*/ 38 h 38"/>
              <a:gd name="T18" fmla="*/ 12 w 37"/>
              <a:gd name="T19" fmla="*/ 38 h 38"/>
              <a:gd name="T20" fmla="*/ 6 w 37"/>
              <a:gd name="T21" fmla="*/ 32 h 38"/>
              <a:gd name="T22" fmla="*/ 0 w 37"/>
              <a:gd name="T23" fmla="*/ 25 h 38"/>
              <a:gd name="T24" fmla="*/ 0 w 37"/>
              <a:gd name="T25" fmla="*/ 19 h 38"/>
              <a:gd name="T26" fmla="*/ 6 w 37"/>
              <a:gd name="T27" fmla="*/ 13 h 38"/>
              <a:gd name="T28" fmla="*/ 6 w 37"/>
              <a:gd name="T29" fmla="*/ 6 h 38"/>
              <a:gd name="T30" fmla="*/ 12 w 37"/>
              <a:gd name="T31" fmla="*/ 0 h 38"/>
              <a:gd name="T32" fmla="*/ 19 w 37"/>
              <a:gd name="T33" fmla="*/ 0 h 38"/>
              <a:gd name="T34" fmla="*/ 25 w 37"/>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8">
                <a:moveTo>
                  <a:pt x="19" y="0"/>
                </a:moveTo>
                <a:lnTo>
                  <a:pt x="25" y="0"/>
                </a:lnTo>
                <a:lnTo>
                  <a:pt x="31" y="6"/>
                </a:lnTo>
                <a:lnTo>
                  <a:pt x="37" y="13"/>
                </a:lnTo>
                <a:lnTo>
                  <a:pt x="37" y="19"/>
                </a:lnTo>
                <a:lnTo>
                  <a:pt x="37" y="25"/>
                </a:lnTo>
                <a:lnTo>
                  <a:pt x="31" y="32"/>
                </a:lnTo>
                <a:lnTo>
                  <a:pt x="25" y="38"/>
                </a:lnTo>
                <a:lnTo>
                  <a:pt x="19" y="38"/>
                </a:lnTo>
                <a:lnTo>
                  <a:pt x="12" y="38"/>
                </a:lnTo>
                <a:lnTo>
                  <a:pt x="6" y="32"/>
                </a:lnTo>
                <a:lnTo>
                  <a:pt x="0" y="25"/>
                </a:lnTo>
                <a:lnTo>
                  <a:pt x="0" y="19"/>
                </a:lnTo>
                <a:lnTo>
                  <a:pt x="6" y="13"/>
                </a:lnTo>
                <a:lnTo>
                  <a:pt x="6" y="6"/>
                </a:lnTo>
                <a:lnTo>
                  <a:pt x="12" y="0"/>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88" name="Freeform 88"/>
          <p:cNvSpPr>
            <a:spLocks/>
          </p:cNvSpPr>
          <p:nvPr/>
        </p:nvSpPr>
        <p:spPr bwMode="auto">
          <a:xfrm>
            <a:off x="6096000" y="4500563"/>
            <a:ext cx="55563" cy="55562"/>
          </a:xfrm>
          <a:custGeom>
            <a:avLst/>
            <a:gdLst>
              <a:gd name="T0" fmla="*/ 19 w 38"/>
              <a:gd name="T1" fmla="*/ 0 h 38"/>
              <a:gd name="T2" fmla="*/ 26 w 38"/>
              <a:gd name="T3" fmla="*/ 6 h 38"/>
              <a:gd name="T4" fmla="*/ 32 w 38"/>
              <a:gd name="T5" fmla="*/ 13 h 38"/>
              <a:gd name="T6" fmla="*/ 38 w 38"/>
              <a:gd name="T7" fmla="*/ 19 h 38"/>
              <a:gd name="T8" fmla="*/ 38 w 38"/>
              <a:gd name="T9" fmla="*/ 25 h 38"/>
              <a:gd name="T10" fmla="*/ 32 w 38"/>
              <a:gd name="T11" fmla="*/ 32 h 38"/>
              <a:gd name="T12" fmla="*/ 26 w 38"/>
              <a:gd name="T13" fmla="*/ 38 h 38"/>
              <a:gd name="T14" fmla="*/ 19 w 38"/>
              <a:gd name="T15" fmla="*/ 38 h 38"/>
              <a:gd name="T16" fmla="*/ 13 w 38"/>
              <a:gd name="T17" fmla="*/ 38 h 38"/>
              <a:gd name="T18" fmla="*/ 7 w 38"/>
              <a:gd name="T19" fmla="*/ 32 h 38"/>
              <a:gd name="T20" fmla="*/ 0 w 38"/>
              <a:gd name="T21" fmla="*/ 25 h 38"/>
              <a:gd name="T22" fmla="*/ 0 w 38"/>
              <a:gd name="T23" fmla="*/ 19 h 38"/>
              <a:gd name="T24" fmla="*/ 0 w 38"/>
              <a:gd name="T25" fmla="*/ 13 h 38"/>
              <a:gd name="T26" fmla="*/ 7 w 38"/>
              <a:gd name="T27" fmla="*/ 6 h 38"/>
              <a:gd name="T28" fmla="*/ 13 w 38"/>
              <a:gd name="T29" fmla="*/ 0 h 38"/>
              <a:gd name="T30" fmla="*/ 19 w 38"/>
              <a:gd name="T31" fmla="*/ 0 h 38"/>
              <a:gd name="T32" fmla="*/ 26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6" y="6"/>
                </a:lnTo>
                <a:lnTo>
                  <a:pt x="32" y="13"/>
                </a:lnTo>
                <a:lnTo>
                  <a:pt x="38" y="19"/>
                </a:lnTo>
                <a:lnTo>
                  <a:pt x="38" y="25"/>
                </a:lnTo>
                <a:lnTo>
                  <a:pt x="32" y="32"/>
                </a:lnTo>
                <a:lnTo>
                  <a:pt x="26" y="38"/>
                </a:lnTo>
                <a:lnTo>
                  <a:pt x="19" y="38"/>
                </a:lnTo>
                <a:lnTo>
                  <a:pt x="13" y="38"/>
                </a:lnTo>
                <a:lnTo>
                  <a:pt x="7" y="32"/>
                </a:lnTo>
                <a:lnTo>
                  <a:pt x="0" y="25"/>
                </a:lnTo>
                <a:lnTo>
                  <a:pt x="0" y="19"/>
                </a:lnTo>
                <a:lnTo>
                  <a:pt x="0" y="13"/>
                </a:lnTo>
                <a:lnTo>
                  <a:pt x="7" y="6"/>
                </a:lnTo>
                <a:lnTo>
                  <a:pt x="13" y="0"/>
                </a:lnTo>
                <a:lnTo>
                  <a:pt x="19" y="0"/>
                </a:lnTo>
                <a:lnTo>
                  <a:pt x="26"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89" name="Freeform 89"/>
          <p:cNvSpPr>
            <a:spLocks/>
          </p:cNvSpPr>
          <p:nvPr/>
        </p:nvSpPr>
        <p:spPr bwMode="auto">
          <a:xfrm>
            <a:off x="6365875" y="5183188"/>
            <a:ext cx="55563" cy="55562"/>
          </a:xfrm>
          <a:custGeom>
            <a:avLst/>
            <a:gdLst>
              <a:gd name="T0" fmla="*/ 19 w 38"/>
              <a:gd name="T1" fmla="*/ 0 h 38"/>
              <a:gd name="T2" fmla="*/ 25 w 38"/>
              <a:gd name="T3" fmla="*/ 7 h 38"/>
              <a:gd name="T4" fmla="*/ 32 w 38"/>
              <a:gd name="T5" fmla="*/ 13 h 38"/>
              <a:gd name="T6" fmla="*/ 38 w 38"/>
              <a:gd name="T7" fmla="*/ 19 h 38"/>
              <a:gd name="T8" fmla="*/ 38 w 38"/>
              <a:gd name="T9" fmla="*/ 26 h 38"/>
              <a:gd name="T10" fmla="*/ 32 w 38"/>
              <a:gd name="T11" fmla="*/ 32 h 38"/>
              <a:gd name="T12" fmla="*/ 25 w 38"/>
              <a:gd name="T13" fmla="*/ 38 h 38"/>
              <a:gd name="T14" fmla="*/ 19 w 38"/>
              <a:gd name="T15" fmla="*/ 38 h 38"/>
              <a:gd name="T16" fmla="*/ 13 w 38"/>
              <a:gd name="T17" fmla="*/ 38 h 38"/>
              <a:gd name="T18" fmla="*/ 6 w 38"/>
              <a:gd name="T19" fmla="*/ 38 h 38"/>
              <a:gd name="T20" fmla="*/ 0 w 38"/>
              <a:gd name="T21" fmla="*/ 32 h 38"/>
              <a:gd name="T22" fmla="*/ 0 w 38"/>
              <a:gd name="T23" fmla="*/ 26 h 38"/>
              <a:gd name="T24" fmla="*/ 0 w 38"/>
              <a:gd name="T25" fmla="*/ 19 h 38"/>
              <a:gd name="T26" fmla="*/ 0 w 38"/>
              <a:gd name="T27" fmla="*/ 13 h 38"/>
              <a:gd name="T28" fmla="*/ 6 w 38"/>
              <a:gd name="T29" fmla="*/ 7 h 38"/>
              <a:gd name="T30" fmla="*/ 13 w 38"/>
              <a:gd name="T31" fmla="*/ 0 h 38"/>
              <a:gd name="T32" fmla="*/ 19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5" y="7"/>
                </a:lnTo>
                <a:lnTo>
                  <a:pt x="32" y="13"/>
                </a:lnTo>
                <a:lnTo>
                  <a:pt x="38" y="19"/>
                </a:lnTo>
                <a:lnTo>
                  <a:pt x="38" y="26"/>
                </a:lnTo>
                <a:lnTo>
                  <a:pt x="32" y="32"/>
                </a:lnTo>
                <a:lnTo>
                  <a:pt x="25" y="38"/>
                </a:lnTo>
                <a:lnTo>
                  <a:pt x="19" y="38"/>
                </a:lnTo>
                <a:lnTo>
                  <a:pt x="13" y="38"/>
                </a:lnTo>
                <a:lnTo>
                  <a:pt x="6" y="38"/>
                </a:lnTo>
                <a:lnTo>
                  <a:pt x="0" y="32"/>
                </a:lnTo>
                <a:lnTo>
                  <a:pt x="0" y="26"/>
                </a:lnTo>
                <a:lnTo>
                  <a:pt x="0" y="19"/>
                </a:lnTo>
                <a:lnTo>
                  <a:pt x="0" y="13"/>
                </a:lnTo>
                <a:lnTo>
                  <a:pt x="6" y="7"/>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90" name="Freeform 90"/>
          <p:cNvSpPr>
            <a:spLocks/>
          </p:cNvSpPr>
          <p:nvPr/>
        </p:nvSpPr>
        <p:spPr bwMode="auto">
          <a:xfrm>
            <a:off x="6635750" y="5497513"/>
            <a:ext cx="55563" cy="53975"/>
          </a:xfrm>
          <a:custGeom>
            <a:avLst/>
            <a:gdLst>
              <a:gd name="T0" fmla="*/ 19 w 38"/>
              <a:gd name="T1" fmla="*/ 0 h 37"/>
              <a:gd name="T2" fmla="*/ 25 w 38"/>
              <a:gd name="T3" fmla="*/ 0 h 37"/>
              <a:gd name="T4" fmla="*/ 31 w 38"/>
              <a:gd name="T5" fmla="*/ 6 h 37"/>
              <a:gd name="T6" fmla="*/ 38 w 38"/>
              <a:gd name="T7" fmla="*/ 12 h 37"/>
              <a:gd name="T8" fmla="*/ 38 w 38"/>
              <a:gd name="T9" fmla="*/ 18 h 37"/>
              <a:gd name="T10" fmla="*/ 31 w 38"/>
              <a:gd name="T11" fmla="*/ 25 h 37"/>
              <a:gd name="T12" fmla="*/ 25 w 38"/>
              <a:gd name="T13" fmla="*/ 31 h 37"/>
              <a:gd name="T14" fmla="*/ 19 w 38"/>
              <a:gd name="T15" fmla="*/ 37 h 37"/>
              <a:gd name="T16" fmla="*/ 12 w 38"/>
              <a:gd name="T17" fmla="*/ 37 h 37"/>
              <a:gd name="T18" fmla="*/ 6 w 38"/>
              <a:gd name="T19" fmla="*/ 31 h 37"/>
              <a:gd name="T20" fmla="*/ 0 w 38"/>
              <a:gd name="T21" fmla="*/ 25 h 37"/>
              <a:gd name="T22" fmla="*/ 0 w 38"/>
              <a:gd name="T23" fmla="*/ 18 h 37"/>
              <a:gd name="T24" fmla="*/ 0 w 38"/>
              <a:gd name="T25" fmla="*/ 12 h 37"/>
              <a:gd name="T26" fmla="*/ 6 w 38"/>
              <a:gd name="T27" fmla="*/ 6 h 37"/>
              <a:gd name="T28" fmla="*/ 12 w 38"/>
              <a:gd name="T29" fmla="*/ 0 h 37"/>
              <a:gd name="T30" fmla="*/ 19 w 38"/>
              <a:gd name="T3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7">
                <a:moveTo>
                  <a:pt x="19" y="0"/>
                </a:moveTo>
                <a:lnTo>
                  <a:pt x="25" y="0"/>
                </a:lnTo>
                <a:lnTo>
                  <a:pt x="31" y="6"/>
                </a:lnTo>
                <a:lnTo>
                  <a:pt x="38" y="12"/>
                </a:lnTo>
                <a:lnTo>
                  <a:pt x="38" y="18"/>
                </a:lnTo>
                <a:lnTo>
                  <a:pt x="31" y="25"/>
                </a:lnTo>
                <a:lnTo>
                  <a:pt x="25" y="31"/>
                </a:lnTo>
                <a:lnTo>
                  <a:pt x="19" y="37"/>
                </a:lnTo>
                <a:lnTo>
                  <a:pt x="12" y="37"/>
                </a:lnTo>
                <a:lnTo>
                  <a:pt x="6" y="31"/>
                </a:lnTo>
                <a:lnTo>
                  <a:pt x="0" y="25"/>
                </a:lnTo>
                <a:lnTo>
                  <a:pt x="0" y="18"/>
                </a:lnTo>
                <a:lnTo>
                  <a:pt x="0" y="12"/>
                </a:lnTo>
                <a:lnTo>
                  <a:pt x="6" y="6"/>
                </a:lnTo>
                <a:lnTo>
                  <a:pt x="12"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91" name="Freeform 91"/>
          <p:cNvSpPr>
            <a:spLocks/>
          </p:cNvSpPr>
          <p:nvPr/>
        </p:nvSpPr>
        <p:spPr bwMode="auto">
          <a:xfrm>
            <a:off x="6904038" y="5635625"/>
            <a:ext cx="57150" cy="55563"/>
          </a:xfrm>
          <a:custGeom>
            <a:avLst/>
            <a:gdLst>
              <a:gd name="T0" fmla="*/ 19 w 38"/>
              <a:gd name="T1" fmla="*/ 0 h 38"/>
              <a:gd name="T2" fmla="*/ 26 w 38"/>
              <a:gd name="T3" fmla="*/ 0 h 38"/>
              <a:gd name="T4" fmla="*/ 32 w 38"/>
              <a:gd name="T5" fmla="*/ 6 h 38"/>
              <a:gd name="T6" fmla="*/ 32 w 38"/>
              <a:gd name="T7" fmla="*/ 13 h 38"/>
              <a:gd name="T8" fmla="*/ 38 w 38"/>
              <a:gd name="T9" fmla="*/ 19 h 38"/>
              <a:gd name="T10" fmla="*/ 32 w 38"/>
              <a:gd name="T11" fmla="*/ 25 h 38"/>
              <a:gd name="T12" fmla="*/ 26 w 38"/>
              <a:gd name="T13" fmla="*/ 32 h 38"/>
              <a:gd name="T14" fmla="*/ 19 w 38"/>
              <a:gd name="T15" fmla="*/ 38 h 38"/>
              <a:gd name="T16" fmla="*/ 13 w 38"/>
              <a:gd name="T17" fmla="*/ 38 h 38"/>
              <a:gd name="T18" fmla="*/ 7 w 38"/>
              <a:gd name="T19" fmla="*/ 32 h 38"/>
              <a:gd name="T20" fmla="*/ 0 w 38"/>
              <a:gd name="T21" fmla="*/ 25 h 38"/>
              <a:gd name="T22" fmla="*/ 0 w 38"/>
              <a:gd name="T23" fmla="*/ 19 h 38"/>
              <a:gd name="T24" fmla="*/ 0 w 38"/>
              <a:gd name="T25" fmla="*/ 13 h 38"/>
              <a:gd name="T26" fmla="*/ 0 w 38"/>
              <a:gd name="T27" fmla="*/ 6 h 38"/>
              <a:gd name="T28" fmla="*/ 7 w 38"/>
              <a:gd name="T29" fmla="*/ 0 h 38"/>
              <a:gd name="T30" fmla="*/ 13 w 38"/>
              <a:gd name="T31" fmla="*/ 0 h 38"/>
              <a:gd name="T32" fmla="*/ 19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6" y="0"/>
                </a:lnTo>
                <a:lnTo>
                  <a:pt x="32" y="6"/>
                </a:lnTo>
                <a:lnTo>
                  <a:pt x="32" y="13"/>
                </a:lnTo>
                <a:lnTo>
                  <a:pt x="38" y="19"/>
                </a:lnTo>
                <a:lnTo>
                  <a:pt x="32" y="25"/>
                </a:lnTo>
                <a:lnTo>
                  <a:pt x="26" y="32"/>
                </a:lnTo>
                <a:lnTo>
                  <a:pt x="19" y="38"/>
                </a:lnTo>
                <a:lnTo>
                  <a:pt x="13" y="38"/>
                </a:lnTo>
                <a:lnTo>
                  <a:pt x="7" y="32"/>
                </a:lnTo>
                <a:lnTo>
                  <a:pt x="0" y="25"/>
                </a:lnTo>
                <a:lnTo>
                  <a:pt x="0" y="19"/>
                </a:lnTo>
                <a:lnTo>
                  <a:pt x="0" y="13"/>
                </a:lnTo>
                <a:lnTo>
                  <a:pt x="0" y="6"/>
                </a:lnTo>
                <a:lnTo>
                  <a:pt x="7" y="0"/>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92" name="Freeform 92"/>
          <p:cNvSpPr>
            <a:spLocks/>
          </p:cNvSpPr>
          <p:nvPr/>
        </p:nvSpPr>
        <p:spPr bwMode="auto">
          <a:xfrm>
            <a:off x="7165975" y="5691188"/>
            <a:ext cx="55563" cy="55562"/>
          </a:xfrm>
          <a:custGeom>
            <a:avLst/>
            <a:gdLst>
              <a:gd name="T0" fmla="*/ 19 w 38"/>
              <a:gd name="T1" fmla="*/ 0 h 38"/>
              <a:gd name="T2" fmla="*/ 25 w 38"/>
              <a:gd name="T3" fmla="*/ 0 h 38"/>
              <a:gd name="T4" fmla="*/ 31 w 38"/>
              <a:gd name="T5" fmla="*/ 6 h 38"/>
              <a:gd name="T6" fmla="*/ 38 w 38"/>
              <a:gd name="T7" fmla="*/ 12 h 38"/>
              <a:gd name="T8" fmla="*/ 38 w 38"/>
              <a:gd name="T9" fmla="*/ 19 h 38"/>
              <a:gd name="T10" fmla="*/ 38 w 38"/>
              <a:gd name="T11" fmla="*/ 25 h 38"/>
              <a:gd name="T12" fmla="*/ 38 w 38"/>
              <a:gd name="T13" fmla="*/ 31 h 38"/>
              <a:gd name="T14" fmla="*/ 31 w 38"/>
              <a:gd name="T15" fmla="*/ 38 h 38"/>
              <a:gd name="T16" fmla="*/ 25 w 38"/>
              <a:gd name="T17" fmla="*/ 38 h 38"/>
              <a:gd name="T18" fmla="*/ 19 w 38"/>
              <a:gd name="T19" fmla="*/ 38 h 38"/>
              <a:gd name="T20" fmla="*/ 12 w 38"/>
              <a:gd name="T21" fmla="*/ 38 h 38"/>
              <a:gd name="T22" fmla="*/ 6 w 38"/>
              <a:gd name="T23" fmla="*/ 31 h 38"/>
              <a:gd name="T24" fmla="*/ 0 w 38"/>
              <a:gd name="T25" fmla="*/ 25 h 38"/>
              <a:gd name="T26" fmla="*/ 0 w 38"/>
              <a:gd name="T27" fmla="*/ 19 h 38"/>
              <a:gd name="T28" fmla="*/ 6 w 38"/>
              <a:gd name="T29" fmla="*/ 12 h 38"/>
              <a:gd name="T30" fmla="*/ 12 w 38"/>
              <a:gd name="T31" fmla="*/ 6 h 38"/>
              <a:gd name="T32" fmla="*/ 19 w 38"/>
              <a:gd name="T33" fmla="*/ 0 h 38"/>
              <a:gd name="T34" fmla="*/ 25 w 38"/>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8">
                <a:moveTo>
                  <a:pt x="19" y="0"/>
                </a:moveTo>
                <a:lnTo>
                  <a:pt x="25" y="0"/>
                </a:lnTo>
                <a:lnTo>
                  <a:pt x="31" y="6"/>
                </a:lnTo>
                <a:lnTo>
                  <a:pt x="38" y="12"/>
                </a:lnTo>
                <a:lnTo>
                  <a:pt x="38" y="19"/>
                </a:lnTo>
                <a:lnTo>
                  <a:pt x="38" y="25"/>
                </a:lnTo>
                <a:lnTo>
                  <a:pt x="38" y="31"/>
                </a:lnTo>
                <a:lnTo>
                  <a:pt x="31" y="38"/>
                </a:lnTo>
                <a:lnTo>
                  <a:pt x="25" y="38"/>
                </a:lnTo>
                <a:lnTo>
                  <a:pt x="19" y="38"/>
                </a:lnTo>
                <a:lnTo>
                  <a:pt x="12" y="38"/>
                </a:lnTo>
                <a:lnTo>
                  <a:pt x="6" y="31"/>
                </a:lnTo>
                <a:lnTo>
                  <a:pt x="0" y="25"/>
                </a:lnTo>
                <a:lnTo>
                  <a:pt x="0" y="19"/>
                </a:lnTo>
                <a:lnTo>
                  <a:pt x="6" y="12"/>
                </a:lnTo>
                <a:lnTo>
                  <a:pt x="12" y="6"/>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93" name="Freeform 93"/>
          <p:cNvSpPr>
            <a:spLocks/>
          </p:cNvSpPr>
          <p:nvPr/>
        </p:nvSpPr>
        <p:spPr bwMode="auto">
          <a:xfrm>
            <a:off x="7435850" y="5524500"/>
            <a:ext cx="55563" cy="55563"/>
          </a:xfrm>
          <a:custGeom>
            <a:avLst/>
            <a:gdLst>
              <a:gd name="T0" fmla="*/ 18 w 37"/>
              <a:gd name="T1" fmla="*/ 0 h 38"/>
              <a:gd name="T2" fmla="*/ 25 w 37"/>
              <a:gd name="T3" fmla="*/ 0 h 38"/>
              <a:gd name="T4" fmla="*/ 31 w 37"/>
              <a:gd name="T5" fmla="*/ 7 h 38"/>
              <a:gd name="T6" fmla="*/ 37 w 37"/>
              <a:gd name="T7" fmla="*/ 13 h 38"/>
              <a:gd name="T8" fmla="*/ 37 w 37"/>
              <a:gd name="T9" fmla="*/ 19 h 38"/>
              <a:gd name="T10" fmla="*/ 37 w 37"/>
              <a:gd name="T11" fmla="*/ 26 h 38"/>
              <a:gd name="T12" fmla="*/ 31 w 37"/>
              <a:gd name="T13" fmla="*/ 32 h 38"/>
              <a:gd name="T14" fmla="*/ 25 w 37"/>
              <a:gd name="T15" fmla="*/ 38 h 38"/>
              <a:gd name="T16" fmla="*/ 18 w 37"/>
              <a:gd name="T17" fmla="*/ 38 h 38"/>
              <a:gd name="T18" fmla="*/ 12 w 37"/>
              <a:gd name="T19" fmla="*/ 32 h 38"/>
              <a:gd name="T20" fmla="*/ 6 w 37"/>
              <a:gd name="T21" fmla="*/ 26 h 38"/>
              <a:gd name="T22" fmla="*/ 0 w 37"/>
              <a:gd name="T23" fmla="*/ 19 h 38"/>
              <a:gd name="T24" fmla="*/ 6 w 37"/>
              <a:gd name="T25" fmla="*/ 13 h 38"/>
              <a:gd name="T26" fmla="*/ 6 w 37"/>
              <a:gd name="T27" fmla="*/ 7 h 38"/>
              <a:gd name="T28" fmla="*/ 12 w 37"/>
              <a:gd name="T29" fmla="*/ 0 h 38"/>
              <a:gd name="T30" fmla="*/ 18 w 37"/>
              <a:gd name="T31" fmla="*/ 0 h 38"/>
              <a:gd name="T32" fmla="*/ 25 w 37"/>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0"/>
                </a:moveTo>
                <a:lnTo>
                  <a:pt x="25" y="0"/>
                </a:lnTo>
                <a:lnTo>
                  <a:pt x="31" y="7"/>
                </a:lnTo>
                <a:lnTo>
                  <a:pt x="37" y="13"/>
                </a:lnTo>
                <a:lnTo>
                  <a:pt x="37" y="19"/>
                </a:lnTo>
                <a:lnTo>
                  <a:pt x="37" y="26"/>
                </a:lnTo>
                <a:lnTo>
                  <a:pt x="31" y="32"/>
                </a:lnTo>
                <a:lnTo>
                  <a:pt x="25" y="38"/>
                </a:lnTo>
                <a:lnTo>
                  <a:pt x="18" y="38"/>
                </a:lnTo>
                <a:lnTo>
                  <a:pt x="12" y="32"/>
                </a:lnTo>
                <a:lnTo>
                  <a:pt x="6" y="26"/>
                </a:lnTo>
                <a:lnTo>
                  <a:pt x="0" y="19"/>
                </a:lnTo>
                <a:lnTo>
                  <a:pt x="6" y="13"/>
                </a:lnTo>
                <a:lnTo>
                  <a:pt x="6" y="7"/>
                </a:lnTo>
                <a:lnTo>
                  <a:pt x="12" y="0"/>
                </a:lnTo>
                <a:lnTo>
                  <a:pt x="18"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94" name="Freeform 94"/>
          <p:cNvSpPr>
            <a:spLocks/>
          </p:cNvSpPr>
          <p:nvPr/>
        </p:nvSpPr>
        <p:spPr bwMode="auto">
          <a:xfrm>
            <a:off x="7704138" y="5422900"/>
            <a:ext cx="57150" cy="55563"/>
          </a:xfrm>
          <a:custGeom>
            <a:avLst/>
            <a:gdLst>
              <a:gd name="T0" fmla="*/ 19 w 38"/>
              <a:gd name="T1" fmla="*/ 0 h 38"/>
              <a:gd name="T2" fmla="*/ 25 w 38"/>
              <a:gd name="T3" fmla="*/ 6 h 38"/>
              <a:gd name="T4" fmla="*/ 32 w 38"/>
              <a:gd name="T5" fmla="*/ 6 h 38"/>
              <a:gd name="T6" fmla="*/ 38 w 38"/>
              <a:gd name="T7" fmla="*/ 13 h 38"/>
              <a:gd name="T8" fmla="*/ 38 w 38"/>
              <a:gd name="T9" fmla="*/ 19 h 38"/>
              <a:gd name="T10" fmla="*/ 38 w 38"/>
              <a:gd name="T11" fmla="*/ 25 h 38"/>
              <a:gd name="T12" fmla="*/ 38 w 38"/>
              <a:gd name="T13" fmla="*/ 32 h 38"/>
              <a:gd name="T14" fmla="*/ 32 w 38"/>
              <a:gd name="T15" fmla="*/ 38 h 38"/>
              <a:gd name="T16" fmla="*/ 25 w 38"/>
              <a:gd name="T17" fmla="*/ 38 h 38"/>
              <a:gd name="T18" fmla="*/ 19 w 38"/>
              <a:gd name="T19" fmla="*/ 38 h 38"/>
              <a:gd name="T20" fmla="*/ 13 w 38"/>
              <a:gd name="T21" fmla="*/ 38 h 38"/>
              <a:gd name="T22" fmla="*/ 7 w 38"/>
              <a:gd name="T23" fmla="*/ 32 h 38"/>
              <a:gd name="T24" fmla="*/ 0 w 38"/>
              <a:gd name="T25" fmla="*/ 25 h 38"/>
              <a:gd name="T26" fmla="*/ 0 w 38"/>
              <a:gd name="T27" fmla="*/ 19 h 38"/>
              <a:gd name="T28" fmla="*/ 7 w 38"/>
              <a:gd name="T29" fmla="*/ 13 h 38"/>
              <a:gd name="T30" fmla="*/ 13 w 38"/>
              <a:gd name="T31" fmla="*/ 6 h 38"/>
              <a:gd name="T32" fmla="*/ 19 w 38"/>
              <a:gd name="T33" fmla="*/ 0 h 38"/>
              <a:gd name="T34" fmla="*/ 25 w 38"/>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8">
                <a:moveTo>
                  <a:pt x="19" y="0"/>
                </a:moveTo>
                <a:lnTo>
                  <a:pt x="25" y="6"/>
                </a:lnTo>
                <a:lnTo>
                  <a:pt x="32" y="6"/>
                </a:lnTo>
                <a:lnTo>
                  <a:pt x="38" y="13"/>
                </a:lnTo>
                <a:lnTo>
                  <a:pt x="38" y="19"/>
                </a:lnTo>
                <a:lnTo>
                  <a:pt x="38" y="25"/>
                </a:lnTo>
                <a:lnTo>
                  <a:pt x="38" y="32"/>
                </a:lnTo>
                <a:lnTo>
                  <a:pt x="32" y="38"/>
                </a:lnTo>
                <a:lnTo>
                  <a:pt x="25" y="38"/>
                </a:lnTo>
                <a:lnTo>
                  <a:pt x="19" y="38"/>
                </a:lnTo>
                <a:lnTo>
                  <a:pt x="13" y="38"/>
                </a:lnTo>
                <a:lnTo>
                  <a:pt x="7" y="32"/>
                </a:lnTo>
                <a:lnTo>
                  <a:pt x="0" y="25"/>
                </a:lnTo>
                <a:lnTo>
                  <a:pt x="0" y="19"/>
                </a:lnTo>
                <a:lnTo>
                  <a:pt x="7" y="13"/>
                </a:lnTo>
                <a:lnTo>
                  <a:pt x="13" y="6"/>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95" name="Freeform 95"/>
          <p:cNvSpPr>
            <a:spLocks/>
          </p:cNvSpPr>
          <p:nvPr/>
        </p:nvSpPr>
        <p:spPr bwMode="auto">
          <a:xfrm>
            <a:off x="7975600" y="5487988"/>
            <a:ext cx="55563" cy="55562"/>
          </a:xfrm>
          <a:custGeom>
            <a:avLst/>
            <a:gdLst>
              <a:gd name="T0" fmla="*/ 19 w 38"/>
              <a:gd name="T1" fmla="*/ 0 h 38"/>
              <a:gd name="T2" fmla="*/ 25 w 38"/>
              <a:gd name="T3" fmla="*/ 0 h 38"/>
              <a:gd name="T4" fmla="*/ 31 w 38"/>
              <a:gd name="T5" fmla="*/ 7 h 38"/>
              <a:gd name="T6" fmla="*/ 38 w 38"/>
              <a:gd name="T7" fmla="*/ 13 h 38"/>
              <a:gd name="T8" fmla="*/ 38 w 38"/>
              <a:gd name="T9" fmla="*/ 19 h 38"/>
              <a:gd name="T10" fmla="*/ 31 w 38"/>
              <a:gd name="T11" fmla="*/ 25 h 38"/>
              <a:gd name="T12" fmla="*/ 25 w 38"/>
              <a:gd name="T13" fmla="*/ 32 h 38"/>
              <a:gd name="T14" fmla="*/ 19 w 38"/>
              <a:gd name="T15" fmla="*/ 38 h 38"/>
              <a:gd name="T16" fmla="*/ 13 w 38"/>
              <a:gd name="T17" fmla="*/ 32 h 38"/>
              <a:gd name="T18" fmla="*/ 6 w 38"/>
              <a:gd name="T19" fmla="*/ 25 h 38"/>
              <a:gd name="T20" fmla="*/ 0 w 38"/>
              <a:gd name="T21" fmla="*/ 19 h 38"/>
              <a:gd name="T22" fmla="*/ 0 w 38"/>
              <a:gd name="T23" fmla="*/ 13 h 38"/>
              <a:gd name="T24" fmla="*/ 6 w 38"/>
              <a:gd name="T25" fmla="*/ 7 h 38"/>
              <a:gd name="T26" fmla="*/ 13 w 38"/>
              <a:gd name="T27" fmla="*/ 0 h 38"/>
              <a:gd name="T28" fmla="*/ 19 w 38"/>
              <a:gd name="T29" fmla="*/ 0 h 38"/>
              <a:gd name="T30" fmla="*/ 25 w 38"/>
              <a:gd name="T3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8">
                <a:moveTo>
                  <a:pt x="19" y="0"/>
                </a:moveTo>
                <a:lnTo>
                  <a:pt x="25" y="0"/>
                </a:lnTo>
                <a:lnTo>
                  <a:pt x="31" y="7"/>
                </a:lnTo>
                <a:lnTo>
                  <a:pt x="38" y="13"/>
                </a:lnTo>
                <a:lnTo>
                  <a:pt x="38" y="19"/>
                </a:lnTo>
                <a:lnTo>
                  <a:pt x="31" y="25"/>
                </a:lnTo>
                <a:lnTo>
                  <a:pt x="25" y="32"/>
                </a:lnTo>
                <a:lnTo>
                  <a:pt x="19" y="38"/>
                </a:lnTo>
                <a:lnTo>
                  <a:pt x="13" y="32"/>
                </a:lnTo>
                <a:lnTo>
                  <a:pt x="6" y="25"/>
                </a:lnTo>
                <a:lnTo>
                  <a:pt x="0" y="19"/>
                </a:lnTo>
                <a:lnTo>
                  <a:pt x="0" y="13"/>
                </a:lnTo>
                <a:lnTo>
                  <a:pt x="6" y="7"/>
                </a:lnTo>
                <a:lnTo>
                  <a:pt x="13" y="0"/>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96" name="Line 96"/>
          <p:cNvSpPr>
            <a:spLocks noChangeShapeType="1"/>
          </p:cNvSpPr>
          <p:nvPr/>
        </p:nvSpPr>
        <p:spPr bwMode="auto">
          <a:xfrm>
            <a:off x="4206875" y="5137150"/>
            <a:ext cx="74613"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97" name="Line 97"/>
          <p:cNvSpPr>
            <a:spLocks noChangeShapeType="1"/>
          </p:cNvSpPr>
          <p:nvPr/>
        </p:nvSpPr>
        <p:spPr bwMode="auto">
          <a:xfrm>
            <a:off x="4206875" y="4962525"/>
            <a:ext cx="74613"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98" name="Line 98"/>
          <p:cNvSpPr>
            <a:spLocks noChangeShapeType="1"/>
          </p:cNvSpPr>
          <p:nvPr/>
        </p:nvSpPr>
        <p:spPr bwMode="auto">
          <a:xfrm flipV="1">
            <a:off x="4244975" y="4962525"/>
            <a:ext cx="1588" cy="1746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499" name="Line 99"/>
          <p:cNvSpPr>
            <a:spLocks noChangeShapeType="1"/>
          </p:cNvSpPr>
          <p:nvPr/>
        </p:nvSpPr>
        <p:spPr bwMode="auto">
          <a:xfrm>
            <a:off x="4468813" y="4676775"/>
            <a:ext cx="84137"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00" name="Line 100"/>
          <p:cNvSpPr>
            <a:spLocks noChangeShapeType="1"/>
          </p:cNvSpPr>
          <p:nvPr/>
        </p:nvSpPr>
        <p:spPr bwMode="auto">
          <a:xfrm>
            <a:off x="4468813" y="4492625"/>
            <a:ext cx="84137"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01" name="Line 101"/>
          <p:cNvSpPr>
            <a:spLocks noChangeShapeType="1"/>
          </p:cNvSpPr>
          <p:nvPr/>
        </p:nvSpPr>
        <p:spPr bwMode="auto">
          <a:xfrm flipV="1">
            <a:off x="4513263" y="4492625"/>
            <a:ext cx="1587" cy="184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02" name="Line 102"/>
          <p:cNvSpPr>
            <a:spLocks noChangeShapeType="1"/>
          </p:cNvSpPr>
          <p:nvPr/>
        </p:nvSpPr>
        <p:spPr bwMode="auto">
          <a:xfrm>
            <a:off x="4738688" y="3957638"/>
            <a:ext cx="8255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03" name="Line 103"/>
          <p:cNvSpPr>
            <a:spLocks noChangeShapeType="1"/>
          </p:cNvSpPr>
          <p:nvPr/>
        </p:nvSpPr>
        <p:spPr bwMode="auto">
          <a:xfrm>
            <a:off x="4738688" y="3763963"/>
            <a:ext cx="8255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04" name="Line 104"/>
          <p:cNvSpPr>
            <a:spLocks noChangeShapeType="1"/>
          </p:cNvSpPr>
          <p:nvPr/>
        </p:nvSpPr>
        <p:spPr bwMode="auto">
          <a:xfrm flipV="1">
            <a:off x="4784725" y="3763963"/>
            <a:ext cx="1588" cy="193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05" name="Line 105"/>
          <p:cNvSpPr>
            <a:spLocks noChangeShapeType="1"/>
          </p:cNvSpPr>
          <p:nvPr/>
        </p:nvSpPr>
        <p:spPr bwMode="auto">
          <a:xfrm>
            <a:off x="5006975" y="3302000"/>
            <a:ext cx="84138"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06" name="Line 106"/>
          <p:cNvSpPr>
            <a:spLocks noChangeShapeType="1"/>
          </p:cNvSpPr>
          <p:nvPr/>
        </p:nvSpPr>
        <p:spPr bwMode="auto">
          <a:xfrm>
            <a:off x="5006975" y="3117850"/>
            <a:ext cx="84138"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07" name="Line 107"/>
          <p:cNvSpPr>
            <a:spLocks noChangeShapeType="1"/>
          </p:cNvSpPr>
          <p:nvPr/>
        </p:nvSpPr>
        <p:spPr bwMode="auto">
          <a:xfrm flipV="1">
            <a:off x="5043488" y="3117850"/>
            <a:ext cx="1587" cy="184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08" name="Line 108"/>
          <p:cNvSpPr>
            <a:spLocks noChangeShapeType="1"/>
          </p:cNvSpPr>
          <p:nvPr/>
        </p:nvSpPr>
        <p:spPr bwMode="auto">
          <a:xfrm>
            <a:off x="5276850" y="2989263"/>
            <a:ext cx="84138"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09" name="Line 109"/>
          <p:cNvSpPr>
            <a:spLocks noChangeShapeType="1"/>
          </p:cNvSpPr>
          <p:nvPr/>
        </p:nvSpPr>
        <p:spPr bwMode="auto">
          <a:xfrm>
            <a:off x="5276850" y="2805113"/>
            <a:ext cx="84138"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10" name="Line 110"/>
          <p:cNvSpPr>
            <a:spLocks noChangeShapeType="1"/>
          </p:cNvSpPr>
          <p:nvPr/>
        </p:nvSpPr>
        <p:spPr bwMode="auto">
          <a:xfrm flipV="1">
            <a:off x="5314950" y="2805113"/>
            <a:ext cx="1588" cy="184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11" name="Line 111"/>
          <p:cNvSpPr>
            <a:spLocks noChangeShapeType="1"/>
          </p:cNvSpPr>
          <p:nvPr/>
        </p:nvSpPr>
        <p:spPr bwMode="auto">
          <a:xfrm>
            <a:off x="5548313" y="3302000"/>
            <a:ext cx="8255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12" name="Line 112"/>
          <p:cNvSpPr>
            <a:spLocks noChangeShapeType="1"/>
          </p:cNvSpPr>
          <p:nvPr/>
        </p:nvSpPr>
        <p:spPr bwMode="auto">
          <a:xfrm>
            <a:off x="5548313" y="3146425"/>
            <a:ext cx="8255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13" name="Line 113"/>
          <p:cNvSpPr>
            <a:spLocks noChangeShapeType="1"/>
          </p:cNvSpPr>
          <p:nvPr/>
        </p:nvSpPr>
        <p:spPr bwMode="auto">
          <a:xfrm flipV="1">
            <a:off x="5584825" y="3146425"/>
            <a:ext cx="1588" cy="1555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14" name="Line 114"/>
          <p:cNvSpPr>
            <a:spLocks noChangeShapeType="1"/>
          </p:cNvSpPr>
          <p:nvPr/>
        </p:nvSpPr>
        <p:spPr bwMode="auto">
          <a:xfrm>
            <a:off x="5816600" y="3875088"/>
            <a:ext cx="74613"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15" name="Line 115"/>
          <p:cNvSpPr>
            <a:spLocks noChangeShapeType="1"/>
          </p:cNvSpPr>
          <p:nvPr/>
        </p:nvSpPr>
        <p:spPr bwMode="auto">
          <a:xfrm>
            <a:off x="5816600" y="3708400"/>
            <a:ext cx="74613"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16" name="Line 116"/>
          <p:cNvSpPr>
            <a:spLocks noChangeShapeType="1"/>
          </p:cNvSpPr>
          <p:nvPr/>
        </p:nvSpPr>
        <p:spPr bwMode="auto">
          <a:xfrm flipV="1">
            <a:off x="5854700" y="3708400"/>
            <a:ext cx="1588" cy="1666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17" name="Line 117"/>
          <p:cNvSpPr>
            <a:spLocks noChangeShapeType="1"/>
          </p:cNvSpPr>
          <p:nvPr/>
        </p:nvSpPr>
        <p:spPr bwMode="auto">
          <a:xfrm>
            <a:off x="6086475" y="4621213"/>
            <a:ext cx="74613"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18" name="Line 118"/>
          <p:cNvSpPr>
            <a:spLocks noChangeShapeType="1"/>
          </p:cNvSpPr>
          <p:nvPr/>
        </p:nvSpPr>
        <p:spPr bwMode="auto">
          <a:xfrm>
            <a:off x="6086475" y="4437063"/>
            <a:ext cx="74613"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19" name="Line 119"/>
          <p:cNvSpPr>
            <a:spLocks noChangeShapeType="1"/>
          </p:cNvSpPr>
          <p:nvPr/>
        </p:nvSpPr>
        <p:spPr bwMode="auto">
          <a:xfrm flipV="1">
            <a:off x="6122988" y="4437063"/>
            <a:ext cx="1587" cy="184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20" name="Line 120"/>
          <p:cNvSpPr>
            <a:spLocks noChangeShapeType="1"/>
          </p:cNvSpPr>
          <p:nvPr/>
        </p:nvSpPr>
        <p:spPr bwMode="auto">
          <a:xfrm>
            <a:off x="6346825" y="5303838"/>
            <a:ext cx="84138"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21" name="Line 121"/>
          <p:cNvSpPr>
            <a:spLocks noChangeShapeType="1"/>
          </p:cNvSpPr>
          <p:nvPr/>
        </p:nvSpPr>
        <p:spPr bwMode="auto">
          <a:xfrm>
            <a:off x="6346825" y="5129213"/>
            <a:ext cx="84138"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22" name="Line 122"/>
          <p:cNvSpPr>
            <a:spLocks noChangeShapeType="1"/>
          </p:cNvSpPr>
          <p:nvPr/>
        </p:nvSpPr>
        <p:spPr bwMode="auto">
          <a:xfrm flipV="1">
            <a:off x="6394450" y="5129213"/>
            <a:ext cx="0" cy="1746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23" name="Line 123"/>
          <p:cNvSpPr>
            <a:spLocks noChangeShapeType="1"/>
          </p:cNvSpPr>
          <p:nvPr/>
        </p:nvSpPr>
        <p:spPr bwMode="auto">
          <a:xfrm>
            <a:off x="6616700" y="5607050"/>
            <a:ext cx="84138"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24" name="Line 124"/>
          <p:cNvSpPr>
            <a:spLocks noChangeShapeType="1"/>
          </p:cNvSpPr>
          <p:nvPr/>
        </p:nvSpPr>
        <p:spPr bwMode="auto">
          <a:xfrm>
            <a:off x="6616700" y="5441950"/>
            <a:ext cx="84138"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25" name="Line 125"/>
          <p:cNvSpPr>
            <a:spLocks noChangeShapeType="1"/>
          </p:cNvSpPr>
          <p:nvPr/>
        </p:nvSpPr>
        <p:spPr bwMode="auto">
          <a:xfrm flipV="1">
            <a:off x="6664325" y="5441950"/>
            <a:ext cx="1588" cy="1651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26" name="Line 126"/>
          <p:cNvSpPr>
            <a:spLocks noChangeShapeType="1"/>
          </p:cNvSpPr>
          <p:nvPr/>
        </p:nvSpPr>
        <p:spPr bwMode="auto">
          <a:xfrm>
            <a:off x="6886575" y="5737225"/>
            <a:ext cx="8413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27" name="Line 127"/>
          <p:cNvSpPr>
            <a:spLocks noChangeShapeType="1"/>
          </p:cNvSpPr>
          <p:nvPr/>
        </p:nvSpPr>
        <p:spPr bwMode="auto">
          <a:xfrm>
            <a:off x="6886575" y="5580063"/>
            <a:ext cx="84138"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28" name="Line 128"/>
          <p:cNvSpPr>
            <a:spLocks noChangeShapeType="1"/>
          </p:cNvSpPr>
          <p:nvPr/>
        </p:nvSpPr>
        <p:spPr bwMode="auto">
          <a:xfrm flipV="1">
            <a:off x="6932613" y="5580063"/>
            <a:ext cx="1587" cy="1571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29" name="Line 129"/>
          <p:cNvSpPr>
            <a:spLocks noChangeShapeType="1"/>
          </p:cNvSpPr>
          <p:nvPr/>
        </p:nvSpPr>
        <p:spPr bwMode="auto">
          <a:xfrm>
            <a:off x="7156450" y="5800725"/>
            <a:ext cx="8255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30" name="Line 130"/>
          <p:cNvSpPr>
            <a:spLocks noChangeShapeType="1"/>
          </p:cNvSpPr>
          <p:nvPr/>
        </p:nvSpPr>
        <p:spPr bwMode="auto">
          <a:xfrm>
            <a:off x="7156450" y="5643563"/>
            <a:ext cx="8255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31" name="Line 131"/>
          <p:cNvSpPr>
            <a:spLocks noChangeShapeType="1"/>
          </p:cNvSpPr>
          <p:nvPr/>
        </p:nvSpPr>
        <p:spPr bwMode="auto">
          <a:xfrm flipV="1">
            <a:off x="7194550" y="5643563"/>
            <a:ext cx="1588" cy="1571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32" name="Line 132"/>
          <p:cNvSpPr>
            <a:spLocks noChangeShapeType="1"/>
          </p:cNvSpPr>
          <p:nvPr/>
        </p:nvSpPr>
        <p:spPr bwMode="auto">
          <a:xfrm>
            <a:off x="7426325" y="5626100"/>
            <a:ext cx="84138"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33" name="Line 133"/>
          <p:cNvSpPr>
            <a:spLocks noChangeShapeType="1"/>
          </p:cNvSpPr>
          <p:nvPr/>
        </p:nvSpPr>
        <p:spPr bwMode="auto">
          <a:xfrm>
            <a:off x="7426325" y="5478463"/>
            <a:ext cx="84138"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34" name="Line 134"/>
          <p:cNvSpPr>
            <a:spLocks noChangeShapeType="1"/>
          </p:cNvSpPr>
          <p:nvPr/>
        </p:nvSpPr>
        <p:spPr bwMode="auto">
          <a:xfrm flipV="1">
            <a:off x="7462838" y="5478463"/>
            <a:ext cx="1587" cy="14763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35" name="Line 135"/>
          <p:cNvSpPr>
            <a:spLocks noChangeShapeType="1"/>
          </p:cNvSpPr>
          <p:nvPr/>
        </p:nvSpPr>
        <p:spPr bwMode="auto">
          <a:xfrm>
            <a:off x="7696200" y="5534025"/>
            <a:ext cx="7302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36" name="Line 136"/>
          <p:cNvSpPr>
            <a:spLocks noChangeShapeType="1"/>
          </p:cNvSpPr>
          <p:nvPr/>
        </p:nvSpPr>
        <p:spPr bwMode="auto">
          <a:xfrm>
            <a:off x="7696200" y="5378450"/>
            <a:ext cx="7302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37" name="Line 137"/>
          <p:cNvSpPr>
            <a:spLocks noChangeShapeType="1"/>
          </p:cNvSpPr>
          <p:nvPr/>
        </p:nvSpPr>
        <p:spPr bwMode="auto">
          <a:xfrm flipV="1">
            <a:off x="7732713" y="5378450"/>
            <a:ext cx="1587" cy="1555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38" name="Line 138"/>
          <p:cNvSpPr>
            <a:spLocks noChangeShapeType="1"/>
          </p:cNvSpPr>
          <p:nvPr/>
        </p:nvSpPr>
        <p:spPr bwMode="auto">
          <a:xfrm flipV="1">
            <a:off x="8002588" y="5422900"/>
            <a:ext cx="1587" cy="184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39" name="Text Box 139"/>
          <p:cNvSpPr txBox="1">
            <a:spLocks noChangeArrowheads="1"/>
          </p:cNvSpPr>
          <p:nvPr/>
        </p:nvSpPr>
        <p:spPr bwMode="auto">
          <a:xfrm>
            <a:off x="6134100" y="2560638"/>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Tx/>
              <a:buSzTx/>
              <a:buFontTx/>
              <a:buNone/>
            </a:pPr>
            <a:r>
              <a:rPr lang="en-US" altLang="en-US" sz="1800">
                <a:solidFill>
                  <a:schemeClr val="tx1"/>
                </a:solidFill>
                <a:latin typeface="Times" panose="02020603050405020304" pitchFamily="18" charset="0"/>
              </a:rPr>
              <a:t>average of 296 trials</a:t>
            </a:r>
          </a:p>
          <a:p>
            <a:pPr algn="ctr" eaLnBrk="0" hangingPunct="0">
              <a:buClrTx/>
              <a:buSzTx/>
              <a:buFontTx/>
              <a:buNone/>
            </a:pPr>
            <a:r>
              <a:rPr lang="en-US" altLang="en-US" sz="1800">
                <a:solidFill>
                  <a:schemeClr val="tx1"/>
                </a:solidFill>
                <a:latin typeface="Times" panose="02020603050405020304" pitchFamily="18" charset="0"/>
              </a:rPr>
              <a:t>subject: DBR</a:t>
            </a:r>
          </a:p>
        </p:txBody>
      </p:sp>
      <p:sp>
        <p:nvSpPr>
          <p:cNvPr id="230540" name="Line 140"/>
          <p:cNvSpPr>
            <a:spLocks noChangeShapeType="1"/>
          </p:cNvSpPr>
          <p:nvPr/>
        </p:nvSpPr>
        <p:spPr bwMode="auto">
          <a:xfrm>
            <a:off x="7962900" y="5407025"/>
            <a:ext cx="7302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41" name="Line 141"/>
          <p:cNvSpPr>
            <a:spLocks noChangeShapeType="1"/>
          </p:cNvSpPr>
          <p:nvPr/>
        </p:nvSpPr>
        <p:spPr bwMode="auto">
          <a:xfrm>
            <a:off x="7962900" y="5607050"/>
            <a:ext cx="7302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30542" name="Group 142"/>
          <p:cNvGrpSpPr>
            <a:grpSpLocks/>
          </p:cNvGrpSpPr>
          <p:nvPr/>
        </p:nvGrpSpPr>
        <p:grpSpPr bwMode="auto">
          <a:xfrm>
            <a:off x="1044575" y="3806825"/>
            <a:ext cx="927100" cy="365125"/>
            <a:chOff x="630" y="2390"/>
            <a:chExt cx="584" cy="230"/>
          </a:xfrm>
        </p:grpSpPr>
        <p:sp>
          <p:nvSpPr>
            <p:cNvPr id="230543" name="Freeform 143"/>
            <p:cNvSpPr>
              <a:spLocks/>
            </p:cNvSpPr>
            <p:nvPr/>
          </p:nvSpPr>
          <p:spPr bwMode="auto">
            <a:xfrm>
              <a:off x="630" y="2415"/>
              <a:ext cx="572" cy="147"/>
            </a:xfrm>
            <a:custGeom>
              <a:avLst/>
              <a:gdLst>
                <a:gd name="T0" fmla="*/ 0 w 592"/>
                <a:gd name="T1" fmla="*/ 76 h 176"/>
                <a:gd name="T2" fmla="*/ 44 w 592"/>
                <a:gd name="T3" fmla="*/ 88 h 176"/>
                <a:gd name="T4" fmla="*/ 88 w 592"/>
                <a:gd name="T5" fmla="*/ 38 h 176"/>
                <a:gd name="T6" fmla="*/ 139 w 592"/>
                <a:gd name="T7" fmla="*/ 19 h 176"/>
                <a:gd name="T8" fmla="*/ 183 w 592"/>
                <a:gd name="T9" fmla="*/ 0 h 176"/>
                <a:gd name="T10" fmla="*/ 227 w 592"/>
                <a:gd name="T11" fmla="*/ 82 h 176"/>
                <a:gd name="T12" fmla="*/ 271 w 592"/>
                <a:gd name="T13" fmla="*/ 132 h 176"/>
                <a:gd name="T14" fmla="*/ 315 w 592"/>
                <a:gd name="T15" fmla="*/ 145 h 176"/>
                <a:gd name="T16" fmla="*/ 365 w 592"/>
                <a:gd name="T17" fmla="*/ 139 h 176"/>
                <a:gd name="T18" fmla="*/ 410 w 592"/>
                <a:gd name="T19" fmla="*/ 158 h 176"/>
                <a:gd name="T20" fmla="*/ 454 w 592"/>
                <a:gd name="T21" fmla="*/ 139 h 176"/>
                <a:gd name="T22" fmla="*/ 498 w 592"/>
                <a:gd name="T23" fmla="*/ 132 h 176"/>
                <a:gd name="T24" fmla="*/ 542 w 592"/>
                <a:gd name="T25" fmla="*/ 170 h 176"/>
                <a:gd name="T26" fmla="*/ 592 w 592"/>
                <a:gd name="T27"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2" h="176">
                  <a:moveTo>
                    <a:pt x="0" y="76"/>
                  </a:moveTo>
                  <a:lnTo>
                    <a:pt x="44" y="88"/>
                  </a:lnTo>
                  <a:lnTo>
                    <a:pt x="88" y="38"/>
                  </a:lnTo>
                  <a:lnTo>
                    <a:pt x="139" y="19"/>
                  </a:lnTo>
                  <a:lnTo>
                    <a:pt x="183" y="0"/>
                  </a:lnTo>
                  <a:lnTo>
                    <a:pt x="227" y="82"/>
                  </a:lnTo>
                  <a:lnTo>
                    <a:pt x="271" y="132"/>
                  </a:lnTo>
                  <a:lnTo>
                    <a:pt x="315" y="145"/>
                  </a:lnTo>
                  <a:lnTo>
                    <a:pt x="365" y="139"/>
                  </a:lnTo>
                  <a:lnTo>
                    <a:pt x="410" y="158"/>
                  </a:lnTo>
                  <a:lnTo>
                    <a:pt x="454" y="139"/>
                  </a:lnTo>
                  <a:lnTo>
                    <a:pt x="498" y="132"/>
                  </a:lnTo>
                  <a:lnTo>
                    <a:pt x="542" y="170"/>
                  </a:lnTo>
                  <a:lnTo>
                    <a:pt x="592" y="176"/>
                  </a:lnTo>
                </a:path>
              </a:pathLst>
            </a:custGeom>
            <a:noFill/>
            <a:ln w="28575"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544" name="Rectangle 144"/>
            <p:cNvSpPr>
              <a:spLocks noChangeArrowheads="1"/>
            </p:cNvSpPr>
            <p:nvPr/>
          </p:nvSpPr>
          <p:spPr bwMode="auto">
            <a:xfrm>
              <a:off x="630" y="2390"/>
              <a:ext cx="584" cy="23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30545" name="Group 145"/>
          <p:cNvGrpSpPr>
            <a:grpSpLocks/>
          </p:cNvGrpSpPr>
          <p:nvPr/>
        </p:nvGrpSpPr>
        <p:grpSpPr bwMode="auto">
          <a:xfrm>
            <a:off x="1044575" y="3368675"/>
            <a:ext cx="927100" cy="365125"/>
            <a:chOff x="630" y="2114"/>
            <a:chExt cx="584" cy="230"/>
          </a:xfrm>
        </p:grpSpPr>
        <p:sp>
          <p:nvSpPr>
            <p:cNvPr id="230546" name="Freeform 146"/>
            <p:cNvSpPr>
              <a:spLocks/>
            </p:cNvSpPr>
            <p:nvPr/>
          </p:nvSpPr>
          <p:spPr bwMode="auto">
            <a:xfrm>
              <a:off x="630" y="2131"/>
              <a:ext cx="572" cy="145"/>
            </a:xfrm>
            <a:custGeom>
              <a:avLst/>
              <a:gdLst>
                <a:gd name="T0" fmla="*/ 0 w 592"/>
                <a:gd name="T1" fmla="*/ 152 h 177"/>
                <a:gd name="T2" fmla="*/ 44 w 592"/>
                <a:gd name="T3" fmla="*/ 133 h 177"/>
                <a:gd name="T4" fmla="*/ 88 w 592"/>
                <a:gd name="T5" fmla="*/ 63 h 177"/>
                <a:gd name="T6" fmla="*/ 139 w 592"/>
                <a:gd name="T7" fmla="*/ 0 h 177"/>
                <a:gd name="T8" fmla="*/ 183 w 592"/>
                <a:gd name="T9" fmla="*/ 32 h 177"/>
                <a:gd name="T10" fmla="*/ 227 w 592"/>
                <a:gd name="T11" fmla="*/ 95 h 177"/>
                <a:gd name="T12" fmla="*/ 271 w 592"/>
                <a:gd name="T13" fmla="*/ 145 h 177"/>
                <a:gd name="T14" fmla="*/ 315 w 592"/>
                <a:gd name="T15" fmla="*/ 158 h 177"/>
                <a:gd name="T16" fmla="*/ 365 w 592"/>
                <a:gd name="T17" fmla="*/ 158 h 177"/>
                <a:gd name="T18" fmla="*/ 410 w 592"/>
                <a:gd name="T19" fmla="*/ 133 h 177"/>
                <a:gd name="T20" fmla="*/ 454 w 592"/>
                <a:gd name="T21" fmla="*/ 114 h 177"/>
                <a:gd name="T22" fmla="*/ 498 w 592"/>
                <a:gd name="T23" fmla="*/ 139 h 177"/>
                <a:gd name="T24" fmla="*/ 542 w 592"/>
                <a:gd name="T25" fmla="*/ 145 h 177"/>
                <a:gd name="T26" fmla="*/ 592 w 592"/>
                <a:gd name="T2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2" h="177">
                  <a:moveTo>
                    <a:pt x="0" y="152"/>
                  </a:moveTo>
                  <a:lnTo>
                    <a:pt x="44" y="133"/>
                  </a:lnTo>
                  <a:lnTo>
                    <a:pt x="88" y="63"/>
                  </a:lnTo>
                  <a:lnTo>
                    <a:pt x="139" y="0"/>
                  </a:lnTo>
                  <a:lnTo>
                    <a:pt x="183" y="32"/>
                  </a:lnTo>
                  <a:lnTo>
                    <a:pt x="227" y="95"/>
                  </a:lnTo>
                  <a:lnTo>
                    <a:pt x="271" y="145"/>
                  </a:lnTo>
                  <a:lnTo>
                    <a:pt x="315" y="158"/>
                  </a:lnTo>
                  <a:lnTo>
                    <a:pt x="365" y="158"/>
                  </a:lnTo>
                  <a:lnTo>
                    <a:pt x="410" y="133"/>
                  </a:lnTo>
                  <a:lnTo>
                    <a:pt x="454" y="114"/>
                  </a:lnTo>
                  <a:lnTo>
                    <a:pt x="498" y="139"/>
                  </a:lnTo>
                  <a:lnTo>
                    <a:pt x="542" y="145"/>
                  </a:lnTo>
                  <a:lnTo>
                    <a:pt x="592" y="177"/>
                  </a:lnTo>
                </a:path>
              </a:pathLst>
            </a:custGeom>
            <a:noFill/>
            <a:ln w="28575"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547" name="Rectangle 147"/>
            <p:cNvSpPr>
              <a:spLocks noChangeArrowheads="1"/>
            </p:cNvSpPr>
            <p:nvPr/>
          </p:nvSpPr>
          <p:spPr bwMode="auto">
            <a:xfrm>
              <a:off x="630" y="2114"/>
              <a:ext cx="584" cy="23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30548" name="Group 148"/>
          <p:cNvGrpSpPr>
            <a:grpSpLocks/>
          </p:cNvGrpSpPr>
          <p:nvPr/>
        </p:nvGrpSpPr>
        <p:grpSpPr bwMode="auto">
          <a:xfrm>
            <a:off x="1044575" y="2905125"/>
            <a:ext cx="927100" cy="365125"/>
            <a:chOff x="630" y="1838"/>
            <a:chExt cx="584" cy="230"/>
          </a:xfrm>
        </p:grpSpPr>
        <p:sp>
          <p:nvSpPr>
            <p:cNvPr id="230549" name="Freeform 149"/>
            <p:cNvSpPr>
              <a:spLocks/>
            </p:cNvSpPr>
            <p:nvPr/>
          </p:nvSpPr>
          <p:spPr bwMode="auto">
            <a:xfrm>
              <a:off x="630" y="1894"/>
              <a:ext cx="571" cy="114"/>
            </a:xfrm>
            <a:custGeom>
              <a:avLst/>
              <a:gdLst>
                <a:gd name="T0" fmla="*/ 0 w 592"/>
                <a:gd name="T1" fmla="*/ 50 h 138"/>
                <a:gd name="T2" fmla="*/ 44 w 592"/>
                <a:gd name="T3" fmla="*/ 37 h 138"/>
                <a:gd name="T4" fmla="*/ 88 w 592"/>
                <a:gd name="T5" fmla="*/ 0 h 138"/>
                <a:gd name="T6" fmla="*/ 139 w 592"/>
                <a:gd name="T7" fmla="*/ 25 h 138"/>
                <a:gd name="T8" fmla="*/ 183 w 592"/>
                <a:gd name="T9" fmla="*/ 6 h 138"/>
                <a:gd name="T10" fmla="*/ 227 w 592"/>
                <a:gd name="T11" fmla="*/ 56 h 138"/>
                <a:gd name="T12" fmla="*/ 271 w 592"/>
                <a:gd name="T13" fmla="*/ 63 h 138"/>
                <a:gd name="T14" fmla="*/ 315 w 592"/>
                <a:gd name="T15" fmla="*/ 132 h 138"/>
                <a:gd name="T16" fmla="*/ 365 w 592"/>
                <a:gd name="T17" fmla="*/ 138 h 138"/>
                <a:gd name="T18" fmla="*/ 410 w 592"/>
                <a:gd name="T19" fmla="*/ 75 h 138"/>
                <a:gd name="T20" fmla="*/ 454 w 592"/>
                <a:gd name="T21" fmla="*/ 88 h 138"/>
                <a:gd name="T22" fmla="*/ 498 w 592"/>
                <a:gd name="T23" fmla="*/ 94 h 138"/>
                <a:gd name="T24" fmla="*/ 542 w 592"/>
                <a:gd name="T25" fmla="*/ 94 h 138"/>
                <a:gd name="T26" fmla="*/ 592 w 592"/>
                <a:gd name="T27" fmla="*/ 10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2" h="138">
                  <a:moveTo>
                    <a:pt x="0" y="50"/>
                  </a:moveTo>
                  <a:lnTo>
                    <a:pt x="44" y="37"/>
                  </a:lnTo>
                  <a:lnTo>
                    <a:pt x="88" y="0"/>
                  </a:lnTo>
                  <a:lnTo>
                    <a:pt x="139" y="25"/>
                  </a:lnTo>
                  <a:lnTo>
                    <a:pt x="183" y="6"/>
                  </a:lnTo>
                  <a:lnTo>
                    <a:pt x="227" y="56"/>
                  </a:lnTo>
                  <a:lnTo>
                    <a:pt x="271" y="63"/>
                  </a:lnTo>
                  <a:lnTo>
                    <a:pt x="315" y="132"/>
                  </a:lnTo>
                  <a:lnTo>
                    <a:pt x="365" y="138"/>
                  </a:lnTo>
                  <a:lnTo>
                    <a:pt x="410" y="75"/>
                  </a:lnTo>
                  <a:lnTo>
                    <a:pt x="454" y="88"/>
                  </a:lnTo>
                  <a:lnTo>
                    <a:pt x="498" y="94"/>
                  </a:lnTo>
                  <a:lnTo>
                    <a:pt x="542" y="94"/>
                  </a:lnTo>
                  <a:lnTo>
                    <a:pt x="592" y="100"/>
                  </a:lnTo>
                </a:path>
              </a:pathLst>
            </a:custGeom>
            <a:noFill/>
            <a:ln w="28575"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550" name="Rectangle 150"/>
            <p:cNvSpPr>
              <a:spLocks noChangeArrowheads="1"/>
            </p:cNvSpPr>
            <p:nvPr/>
          </p:nvSpPr>
          <p:spPr bwMode="auto">
            <a:xfrm>
              <a:off x="630" y="1838"/>
              <a:ext cx="584" cy="23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30551" name="Group 151"/>
          <p:cNvGrpSpPr>
            <a:grpSpLocks/>
          </p:cNvGrpSpPr>
          <p:nvPr/>
        </p:nvGrpSpPr>
        <p:grpSpPr bwMode="auto">
          <a:xfrm>
            <a:off x="1044575" y="2476500"/>
            <a:ext cx="927100" cy="365125"/>
            <a:chOff x="630" y="1560"/>
            <a:chExt cx="584" cy="230"/>
          </a:xfrm>
        </p:grpSpPr>
        <p:sp>
          <p:nvSpPr>
            <p:cNvPr id="230552" name="Freeform 152"/>
            <p:cNvSpPr>
              <a:spLocks/>
            </p:cNvSpPr>
            <p:nvPr/>
          </p:nvSpPr>
          <p:spPr bwMode="auto">
            <a:xfrm>
              <a:off x="630" y="1560"/>
              <a:ext cx="571" cy="215"/>
            </a:xfrm>
            <a:custGeom>
              <a:avLst/>
              <a:gdLst>
                <a:gd name="T0" fmla="*/ 0 w 592"/>
                <a:gd name="T1" fmla="*/ 240 h 259"/>
                <a:gd name="T2" fmla="*/ 44 w 592"/>
                <a:gd name="T3" fmla="*/ 240 h 259"/>
                <a:gd name="T4" fmla="*/ 88 w 592"/>
                <a:gd name="T5" fmla="*/ 88 h 259"/>
                <a:gd name="T6" fmla="*/ 139 w 592"/>
                <a:gd name="T7" fmla="*/ 101 h 259"/>
                <a:gd name="T8" fmla="*/ 183 w 592"/>
                <a:gd name="T9" fmla="*/ 51 h 259"/>
                <a:gd name="T10" fmla="*/ 227 w 592"/>
                <a:gd name="T11" fmla="*/ 133 h 259"/>
                <a:gd name="T12" fmla="*/ 271 w 592"/>
                <a:gd name="T13" fmla="*/ 82 h 259"/>
                <a:gd name="T14" fmla="*/ 315 w 592"/>
                <a:gd name="T15" fmla="*/ 126 h 259"/>
                <a:gd name="T16" fmla="*/ 365 w 592"/>
                <a:gd name="T17" fmla="*/ 0 h 259"/>
                <a:gd name="T18" fmla="*/ 410 w 592"/>
                <a:gd name="T19" fmla="*/ 158 h 259"/>
                <a:gd name="T20" fmla="*/ 454 w 592"/>
                <a:gd name="T21" fmla="*/ 246 h 259"/>
                <a:gd name="T22" fmla="*/ 498 w 592"/>
                <a:gd name="T23" fmla="*/ 259 h 259"/>
                <a:gd name="T24" fmla="*/ 542 w 592"/>
                <a:gd name="T25" fmla="*/ 139 h 259"/>
                <a:gd name="T26" fmla="*/ 592 w 592"/>
                <a:gd name="T27" fmla="*/ 2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2" h="259">
                  <a:moveTo>
                    <a:pt x="0" y="240"/>
                  </a:moveTo>
                  <a:lnTo>
                    <a:pt x="44" y="240"/>
                  </a:lnTo>
                  <a:lnTo>
                    <a:pt x="88" y="88"/>
                  </a:lnTo>
                  <a:lnTo>
                    <a:pt x="139" y="101"/>
                  </a:lnTo>
                  <a:lnTo>
                    <a:pt x="183" y="51"/>
                  </a:lnTo>
                  <a:lnTo>
                    <a:pt x="227" y="133"/>
                  </a:lnTo>
                  <a:lnTo>
                    <a:pt x="271" y="82"/>
                  </a:lnTo>
                  <a:lnTo>
                    <a:pt x="315" y="126"/>
                  </a:lnTo>
                  <a:lnTo>
                    <a:pt x="365" y="0"/>
                  </a:lnTo>
                  <a:lnTo>
                    <a:pt x="410" y="158"/>
                  </a:lnTo>
                  <a:lnTo>
                    <a:pt x="454" y="246"/>
                  </a:lnTo>
                  <a:lnTo>
                    <a:pt x="498" y="259"/>
                  </a:lnTo>
                  <a:lnTo>
                    <a:pt x="542" y="139"/>
                  </a:lnTo>
                  <a:lnTo>
                    <a:pt x="592" y="25"/>
                  </a:lnTo>
                </a:path>
              </a:pathLst>
            </a:custGeom>
            <a:noFill/>
            <a:ln w="28575"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553" name="Rectangle 153"/>
            <p:cNvSpPr>
              <a:spLocks noChangeArrowheads="1"/>
            </p:cNvSpPr>
            <p:nvPr/>
          </p:nvSpPr>
          <p:spPr bwMode="auto">
            <a:xfrm>
              <a:off x="630" y="1560"/>
              <a:ext cx="584" cy="23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30554" name="Group 154"/>
          <p:cNvGrpSpPr>
            <a:grpSpLocks/>
          </p:cNvGrpSpPr>
          <p:nvPr/>
        </p:nvGrpSpPr>
        <p:grpSpPr bwMode="auto">
          <a:xfrm>
            <a:off x="1042988" y="2032000"/>
            <a:ext cx="928687" cy="365125"/>
            <a:chOff x="629" y="1282"/>
            <a:chExt cx="585" cy="230"/>
          </a:xfrm>
        </p:grpSpPr>
        <p:sp>
          <p:nvSpPr>
            <p:cNvPr id="230555" name="Freeform 155"/>
            <p:cNvSpPr>
              <a:spLocks/>
            </p:cNvSpPr>
            <p:nvPr/>
          </p:nvSpPr>
          <p:spPr bwMode="auto">
            <a:xfrm>
              <a:off x="629" y="1319"/>
              <a:ext cx="572" cy="145"/>
            </a:xfrm>
            <a:custGeom>
              <a:avLst/>
              <a:gdLst>
                <a:gd name="T0" fmla="*/ 0 w 592"/>
                <a:gd name="T1" fmla="*/ 107 h 176"/>
                <a:gd name="T2" fmla="*/ 44 w 592"/>
                <a:gd name="T3" fmla="*/ 151 h 176"/>
                <a:gd name="T4" fmla="*/ 88 w 592"/>
                <a:gd name="T5" fmla="*/ 19 h 176"/>
                <a:gd name="T6" fmla="*/ 139 w 592"/>
                <a:gd name="T7" fmla="*/ 0 h 176"/>
                <a:gd name="T8" fmla="*/ 183 w 592"/>
                <a:gd name="T9" fmla="*/ 13 h 176"/>
                <a:gd name="T10" fmla="*/ 227 w 592"/>
                <a:gd name="T11" fmla="*/ 38 h 176"/>
                <a:gd name="T12" fmla="*/ 271 w 592"/>
                <a:gd name="T13" fmla="*/ 76 h 176"/>
                <a:gd name="T14" fmla="*/ 315 w 592"/>
                <a:gd name="T15" fmla="*/ 176 h 176"/>
                <a:gd name="T16" fmla="*/ 365 w 592"/>
                <a:gd name="T17" fmla="*/ 113 h 176"/>
                <a:gd name="T18" fmla="*/ 410 w 592"/>
                <a:gd name="T19" fmla="*/ 113 h 176"/>
                <a:gd name="T20" fmla="*/ 454 w 592"/>
                <a:gd name="T21" fmla="*/ 126 h 176"/>
                <a:gd name="T22" fmla="*/ 498 w 592"/>
                <a:gd name="T23" fmla="*/ 120 h 176"/>
                <a:gd name="T24" fmla="*/ 542 w 592"/>
                <a:gd name="T25" fmla="*/ 139 h 176"/>
                <a:gd name="T26" fmla="*/ 592 w 592"/>
                <a:gd name="T27"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2" h="176">
                  <a:moveTo>
                    <a:pt x="0" y="107"/>
                  </a:moveTo>
                  <a:lnTo>
                    <a:pt x="44" y="151"/>
                  </a:lnTo>
                  <a:lnTo>
                    <a:pt x="88" y="19"/>
                  </a:lnTo>
                  <a:lnTo>
                    <a:pt x="139" y="0"/>
                  </a:lnTo>
                  <a:lnTo>
                    <a:pt x="183" y="13"/>
                  </a:lnTo>
                  <a:lnTo>
                    <a:pt x="227" y="38"/>
                  </a:lnTo>
                  <a:lnTo>
                    <a:pt x="271" y="76"/>
                  </a:lnTo>
                  <a:lnTo>
                    <a:pt x="315" y="176"/>
                  </a:lnTo>
                  <a:lnTo>
                    <a:pt x="365" y="113"/>
                  </a:lnTo>
                  <a:lnTo>
                    <a:pt x="410" y="113"/>
                  </a:lnTo>
                  <a:lnTo>
                    <a:pt x="454" y="126"/>
                  </a:lnTo>
                  <a:lnTo>
                    <a:pt x="498" y="120"/>
                  </a:lnTo>
                  <a:lnTo>
                    <a:pt x="542" y="139"/>
                  </a:lnTo>
                  <a:lnTo>
                    <a:pt x="592" y="145"/>
                  </a:lnTo>
                </a:path>
              </a:pathLst>
            </a:custGeom>
            <a:noFill/>
            <a:ln w="28575"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556" name="Rectangle 156"/>
            <p:cNvSpPr>
              <a:spLocks noChangeArrowheads="1"/>
            </p:cNvSpPr>
            <p:nvPr/>
          </p:nvSpPr>
          <p:spPr bwMode="auto">
            <a:xfrm>
              <a:off x="630" y="1282"/>
              <a:ext cx="584" cy="23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34184478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3"/>
          <p:cNvSpPr>
            <a:spLocks noGrp="1" noChangeArrowheads="1"/>
          </p:cNvSpPr>
          <p:nvPr>
            <p:ph type="body" idx="1"/>
          </p:nvPr>
        </p:nvSpPr>
        <p:spPr>
          <a:xfrm>
            <a:off x="457200" y="1274019"/>
            <a:ext cx="7994650" cy="858837"/>
          </a:xfrm>
        </p:spPr>
        <p:txBody>
          <a:bodyPr/>
          <a:lstStyle/>
          <a:p>
            <a:pPr>
              <a:lnSpc>
                <a:spcPct val="90000"/>
              </a:lnSpc>
            </a:pPr>
            <a:r>
              <a:rPr lang="en-US" altLang="en-US" sz="2400" dirty="0"/>
              <a:t>Base response when stimulus absent — attention?</a:t>
            </a:r>
          </a:p>
          <a:p>
            <a:pPr>
              <a:lnSpc>
                <a:spcPct val="90000"/>
              </a:lnSpc>
            </a:pPr>
            <a:r>
              <a:rPr lang="en-US" altLang="en-US" sz="2400" dirty="0"/>
              <a:t>Small increment when stimulus present — sensory signal?</a:t>
            </a:r>
          </a:p>
          <a:p>
            <a:pPr marL="0" indent="0">
              <a:lnSpc>
                <a:spcPct val="90000"/>
              </a:lnSpc>
              <a:buNone/>
            </a:pPr>
            <a:endParaRPr lang="en-US" altLang="en-US" sz="2400" dirty="0"/>
          </a:p>
        </p:txBody>
      </p:sp>
      <p:sp>
        <p:nvSpPr>
          <p:cNvPr id="232452" name="Rectangle 4"/>
          <p:cNvSpPr>
            <a:spLocks noGrp="1" noChangeArrowheads="1"/>
          </p:cNvSpPr>
          <p:nvPr>
            <p:ph type="title"/>
          </p:nvPr>
        </p:nvSpPr>
        <p:spPr>
          <a:xfrm>
            <a:off x="602920" y="55315"/>
            <a:ext cx="7772400" cy="954107"/>
          </a:xfrm>
          <a:solidFill>
            <a:schemeClr val="bg1"/>
          </a:solidFill>
          <a:ln cap="flat" algn="ctr">
            <a:solidFill>
              <a:schemeClr val="tx1"/>
            </a:solidFill>
            <a:miter lim="800000"/>
            <a:headEnd/>
            <a:tailEnd/>
          </a:ln>
          <a:effectLst>
            <a:outerShdw dist="35921" dir="2700000" algn="ctr" rotWithShape="0">
              <a:schemeClr val="bg2"/>
            </a:outerShdw>
          </a:effectLst>
        </p:spPr>
        <p:txBody>
          <a:bodyPr anchor="b">
            <a:spAutoFit/>
          </a:bodyPr>
          <a:lstStyle/>
          <a:p>
            <a:r>
              <a:rPr lang="en-US" altLang="en-US" sz="2800" dirty="0"/>
              <a:t>Most of the metabolic energy is spent trying to see, rather than seeing.</a:t>
            </a:r>
          </a:p>
        </p:txBody>
      </p:sp>
      <p:sp>
        <p:nvSpPr>
          <p:cNvPr id="232453" name="Rectangle 5"/>
          <p:cNvSpPr>
            <a:spLocks noChangeArrowheads="1"/>
          </p:cNvSpPr>
          <p:nvPr/>
        </p:nvSpPr>
        <p:spPr bwMode="auto">
          <a:xfrm rot="16200000">
            <a:off x="-276224" y="3917950"/>
            <a:ext cx="31877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buClrTx/>
              <a:buSzTx/>
              <a:buFontTx/>
              <a:buNone/>
            </a:pPr>
            <a:r>
              <a:rPr lang="en-US" altLang="en-US" sz="1800">
                <a:solidFill>
                  <a:srgbClr val="000000"/>
                </a:solidFill>
                <a:latin typeface="Times" panose="02020603050405020304" pitchFamily="18" charset="0"/>
              </a:rPr>
              <a:t>fMRI response</a:t>
            </a:r>
          </a:p>
          <a:p>
            <a:pPr algn="ctr" eaLnBrk="0" hangingPunct="0">
              <a:buClrTx/>
              <a:buSzTx/>
              <a:buFontTx/>
              <a:buNone/>
            </a:pPr>
            <a:r>
              <a:rPr lang="en-US" altLang="en-US" sz="1800">
                <a:solidFill>
                  <a:srgbClr val="000000"/>
                </a:solidFill>
                <a:latin typeface="Times" panose="02020603050405020304" pitchFamily="18" charset="0"/>
              </a:rPr>
              <a:t>(% BOLD signal)</a:t>
            </a:r>
            <a:endParaRPr lang="en-US" altLang="en-US" sz="1800">
              <a:solidFill>
                <a:schemeClr val="tx1"/>
              </a:solidFill>
              <a:latin typeface="Times" panose="02020603050405020304" pitchFamily="18" charset="0"/>
            </a:endParaRPr>
          </a:p>
        </p:txBody>
      </p:sp>
      <p:sp>
        <p:nvSpPr>
          <p:cNvPr id="232454" name="Rectangle 6"/>
          <p:cNvSpPr>
            <a:spLocks noChangeArrowheads="1"/>
          </p:cNvSpPr>
          <p:nvPr/>
        </p:nvSpPr>
        <p:spPr bwMode="auto">
          <a:xfrm>
            <a:off x="3378200" y="6156325"/>
            <a:ext cx="777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800">
                <a:solidFill>
                  <a:srgbClr val="000000"/>
                </a:solidFill>
                <a:latin typeface="Times" panose="02020603050405020304" pitchFamily="18" charset="0"/>
              </a:rPr>
              <a:t>Time (s)</a:t>
            </a:r>
            <a:endParaRPr lang="en-US" altLang="en-US" sz="1800">
              <a:solidFill>
                <a:schemeClr val="tx1"/>
              </a:solidFill>
              <a:latin typeface="Times" panose="02020603050405020304" pitchFamily="18" charset="0"/>
            </a:endParaRPr>
          </a:p>
        </p:txBody>
      </p:sp>
      <p:sp>
        <p:nvSpPr>
          <p:cNvPr id="232455" name="Text Box 7"/>
          <p:cNvSpPr txBox="1">
            <a:spLocks noChangeArrowheads="1"/>
          </p:cNvSpPr>
          <p:nvPr/>
        </p:nvSpPr>
        <p:spPr bwMode="auto">
          <a:xfrm>
            <a:off x="3751263" y="2312988"/>
            <a:ext cx="1711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Tx/>
              <a:buSzTx/>
              <a:buFontTx/>
              <a:buNone/>
            </a:pPr>
            <a:r>
              <a:rPr lang="en-US" altLang="en-US" sz="1800">
                <a:solidFill>
                  <a:srgbClr val="FF0000"/>
                </a:solidFill>
                <a:latin typeface="Times" panose="02020603050405020304" pitchFamily="18" charset="0"/>
              </a:rPr>
              <a:t>Stimulus present</a:t>
            </a:r>
          </a:p>
        </p:txBody>
      </p:sp>
      <p:sp>
        <p:nvSpPr>
          <p:cNvPr id="232456" name="Line 8"/>
          <p:cNvSpPr>
            <a:spLocks noChangeShapeType="1"/>
          </p:cNvSpPr>
          <p:nvPr/>
        </p:nvSpPr>
        <p:spPr bwMode="auto">
          <a:xfrm flipH="1">
            <a:off x="3429000" y="2551113"/>
            <a:ext cx="312738" cy="3825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2457" name="Text Box 9"/>
          <p:cNvSpPr txBox="1">
            <a:spLocks noChangeArrowheads="1"/>
          </p:cNvSpPr>
          <p:nvPr/>
        </p:nvSpPr>
        <p:spPr bwMode="auto">
          <a:xfrm>
            <a:off x="2832100" y="4152900"/>
            <a:ext cx="9937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Tx/>
              <a:buSzTx/>
              <a:buFontTx/>
              <a:buNone/>
            </a:pPr>
            <a:r>
              <a:rPr lang="en-US" altLang="en-US" sz="1800">
                <a:solidFill>
                  <a:schemeClr val="accent2"/>
                </a:solidFill>
                <a:latin typeface="Times" panose="02020603050405020304" pitchFamily="18" charset="0"/>
              </a:rPr>
              <a:t>Stimulus</a:t>
            </a:r>
          </a:p>
          <a:p>
            <a:pPr algn="ctr" eaLnBrk="0" hangingPunct="0">
              <a:buClrTx/>
              <a:buSzTx/>
              <a:buFontTx/>
              <a:buNone/>
            </a:pPr>
            <a:r>
              <a:rPr lang="en-US" altLang="en-US" sz="1800">
                <a:solidFill>
                  <a:schemeClr val="accent2"/>
                </a:solidFill>
                <a:latin typeface="Times" panose="02020603050405020304" pitchFamily="18" charset="0"/>
              </a:rPr>
              <a:t>absent</a:t>
            </a:r>
            <a:endParaRPr lang="en-US" altLang="en-US" sz="1800">
              <a:solidFill>
                <a:schemeClr val="tx1"/>
              </a:solidFill>
              <a:latin typeface="Times" panose="02020603050405020304" pitchFamily="18" charset="0"/>
            </a:endParaRPr>
          </a:p>
        </p:txBody>
      </p:sp>
      <p:sp>
        <p:nvSpPr>
          <p:cNvPr id="232458" name="Line 10"/>
          <p:cNvSpPr>
            <a:spLocks noChangeShapeType="1"/>
          </p:cNvSpPr>
          <p:nvPr/>
        </p:nvSpPr>
        <p:spPr bwMode="auto">
          <a:xfrm flipV="1">
            <a:off x="3321050" y="3200400"/>
            <a:ext cx="93663" cy="862013"/>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2459" name="Line 11"/>
          <p:cNvSpPr>
            <a:spLocks noChangeShapeType="1"/>
          </p:cNvSpPr>
          <p:nvPr/>
        </p:nvSpPr>
        <p:spPr bwMode="auto">
          <a:xfrm flipV="1">
            <a:off x="1955800" y="2706688"/>
            <a:ext cx="1588" cy="31384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60" name="Line 12"/>
          <p:cNvSpPr>
            <a:spLocks noChangeShapeType="1"/>
          </p:cNvSpPr>
          <p:nvPr/>
        </p:nvSpPr>
        <p:spPr bwMode="auto">
          <a:xfrm flipV="1">
            <a:off x="1955800" y="5808663"/>
            <a:ext cx="1588"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61" name="Line 13"/>
          <p:cNvSpPr>
            <a:spLocks noChangeShapeType="1"/>
          </p:cNvSpPr>
          <p:nvPr/>
        </p:nvSpPr>
        <p:spPr bwMode="auto">
          <a:xfrm flipV="1">
            <a:off x="2460625" y="5808663"/>
            <a:ext cx="1588"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62" name="Line 14"/>
          <p:cNvSpPr>
            <a:spLocks noChangeShapeType="1"/>
          </p:cNvSpPr>
          <p:nvPr/>
        </p:nvSpPr>
        <p:spPr bwMode="auto">
          <a:xfrm flipV="1">
            <a:off x="2960688" y="5808663"/>
            <a:ext cx="3175"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63" name="Line 15"/>
          <p:cNvSpPr>
            <a:spLocks noChangeShapeType="1"/>
          </p:cNvSpPr>
          <p:nvPr/>
        </p:nvSpPr>
        <p:spPr bwMode="auto">
          <a:xfrm flipV="1">
            <a:off x="3465513" y="5808663"/>
            <a:ext cx="1587"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64" name="Line 16"/>
          <p:cNvSpPr>
            <a:spLocks noChangeShapeType="1"/>
          </p:cNvSpPr>
          <p:nvPr/>
        </p:nvSpPr>
        <p:spPr bwMode="auto">
          <a:xfrm flipV="1">
            <a:off x="3975100" y="5808663"/>
            <a:ext cx="0"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65" name="Line 17"/>
          <p:cNvSpPr>
            <a:spLocks noChangeShapeType="1"/>
          </p:cNvSpPr>
          <p:nvPr/>
        </p:nvSpPr>
        <p:spPr bwMode="auto">
          <a:xfrm flipV="1">
            <a:off x="4478338" y="5808663"/>
            <a:ext cx="1587"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66" name="Line 18"/>
          <p:cNvSpPr>
            <a:spLocks noChangeShapeType="1"/>
          </p:cNvSpPr>
          <p:nvPr/>
        </p:nvSpPr>
        <p:spPr bwMode="auto">
          <a:xfrm flipV="1">
            <a:off x="4978400" y="5808663"/>
            <a:ext cx="1588"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67" name="Line 19"/>
          <p:cNvSpPr>
            <a:spLocks noChangeShapeType="1"/>
          </p:cNvSpPr>
          <p:nvPr/>
        </p:nvSpPr>
        <p:spPr bwMode="auto">
          <a:xfrm flipV="1">
            <a:off x="5483225" y="5808663"/>
            <a:ext cx="1588"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68" name="Line 20"/>
          <p:cNvSpPr>
            <a:spLocks noChangeShapeType="1"/>
          </p:cNvSpPr>
          <p:nvPr/>
        </p:nvSpPr>
        <p:spPr bwMode="auto">
          <a:xfrm flipV="1">
            <a:off x="5983288" y="5808663"/>
            <a:ext cx="3175"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69" name="Line 21"/>
          <p:cNvSpPr>
            <a:spLocks noChangeShapeType="1"/>
          </p:cNvSpPr>
          <p:nvPr/>
        </p:nvSpPr>
        <p:spPr bwMode="auto">
          <a:xfrm>
            <a:off x="1955800" y="5845175"/>
            <a:ext cx="40259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70" name="Rectangle 22"/>
          <p:cNvSpPr>
            <a:spLocks noChangeArrowheads="1"/>
          </p:cNvSpPr>
          <p:nvPr/>
        </p:nvSpPr>
        <p:spPr bwMode="auto">
          <a:xfrm>
            <a:off x="1908175" y="58816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0</a:t>
            </a:r>
            <a:endParaRPr lang="en-US" altLang="en-US" sz="1600" b="1">
              <a:solidFill>
                <a:schemeClr val="tx1"/>
              </a:solidFill>
              <a:latin typeface="Times" panose="02020603050405020304" pitchFamily="18" charset="0"/>
            </a:endParaRPr>
          </a:p>
        </p:txBody>
      </p:sp>
      <p:sp>
        <p:nvSpPr>
          <p:cNvPr id="232471" name="Rectangle 23"/>
          <p:cNvSpPr>
            <a:spLocks noChangeArrowheads="1"/>
          </p:cNvSpPr>
          <p:nvPr/>
        </p:nvSpPr>
        <p:spPr bwMode="auto">
          <a:xfrm>
            <a:off x="2406650" y="58816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2</a:t>
            </a:r>
            <a:endParaRPr lang="en-US" altLang="en-US" sz="1600" b="1">
              <a:solidFill>
                <a:schemeClr val="tx1"/>
              </a:solidFill>
              <a:latin typeface="Times" panose="02020603050405020304" pitchFamily="18" charset="0"/>
            </a:endParaRPr>
          </a:p>
        </p:txBody>
      </p:sp>
      <p:sp>
        <p:nvSpPr>
          <p:cNvPr id="232472" name="Rectangle 24"/>
          <p:cNvSpPr>
            <a:spLocks noChangeArrowheads="1"/>
          </p:cNvSpPr>
          <p:nvPr/>
        </p:nvSpPr>
        <p:spPr bwMode="auto">
          <a:xfrm>
            <a:off x="2908300" y="58816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4</a:t>
            </a:r>
            <a:endParaRPr lang="en-US" altLang="en-US" sz="1600" b="1">
              <a:solidFill>
                <a:schemeClr val="tx1"/>
              </a:solidFill>
              <a:latin typeface="Times" panose="02020603050405020304" pitchFamily="18" charset="0"/>
            </a:endParaRPr>
          </a:p>
        </p:txBody>
      </p:sp>
      <p:sp>
        <p:nvSpPr>
          <p:cNvPr id="232473" name="Rectangle 25"/>
          <p:cNvSpPr>
            <a:spLocks noChangeArrowheads="1"/>
          </p:cNvSpPr>
          <p:nvPr/>
        </p:nvSpPr>
        <p:spPr bwMode="auto">
          <a:xfrm>
            <a:off x="3413125" y="58816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6</a:t>
            </a:r>
            <a:endParaRPr lang="en-US" altLang="en-US" sz="1600" b="1">
              <a:solidFill>
                <a:schemeClr val="tx1"/>
              </a:solidFill>
              <a:latin typeface="Times" panose="02020603050405020304" pitchFamily="18" charset="0"/>
            </a:endParaRPr>
          </a:p>
        </p:txBody>
      </p:sp>
      <p:sp>
        <p:nvSpPr>
          <p:cNvPr id="232474" name="Rectangle 26"/>
          <p:cNvSpPr>
            <a:spLocks noChangeArrowheads="1"/>
          </p:cNvSpPr>
          <p:nvPr/>
        </p:nvSpPr>
        <p:spPr bwMode="auto">
          <a:xfrm>
            <a:off x="3925888" y="58816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8</a:t>
            </a:r>
            <a:endParaRPr lang="en-US" altLang="en-US" sz="1600" b="1">
              <a:solidFill>
                <a:schemeClr val="tx1"/>
              </a:solidFill>
              <a:latin typeface="Times" panose="02020603050405020304" pitchFamily="18" charset="0"/>
            </a:endParaRPr>
          </a:p>
        </p:txBody>
      </p:sp>
      <p:sp>
        <p:nvSpPr>
          <p:cNvPr id="232475" name="Rectangle 27"/>
          <p:cNvSpPr>
            <a:spLocks noChangeArrowheads="1"/>
          </p:cNvSpPr>
          <p:nvPr/>
        </p:nvSpPr>
        <p:spPr bwMode="auto">
          <a:xfrm>
            <a:off x="4384675" y="5881688"/>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10</a:t>
            </a:r>
            <a:endParaRPr lang="en-US" altLang="en-US" sz="1600" b="1">
              <a:solidFill>
                <a:schemeClr val="tx1"/>
              </a:solidFill>
              <a:latin typeface="Times" panose="02020603050405020304" pitchFamily="18" charset="0"/>
            </a:endParaRPr>
          </a:p>
        </p:txBody>
      </p:sp>
      <p:sp>
        <p:nvSpPr>
          <p:cNvPr id="232476" name="Rectangle 28"/>
          <p:cNvSpPr>
            <a:spLocks noChangeArrowheads="1"/>
          </p:cNvSpPr>
          <p:nvPr/>
        </p:nvSpPr>
        <p:spPr bwMode="auto">
          <a:xfrm>
            <a:off x="4883150" y="5881688"/>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12</a:t>
            </a:r>
            <a:endParaRPr lang="en-US" altLang="en-US" sz="1600" b="1">
              <a:solidFill>
                <a:schemeClr val="tx1"/>
              </a:solidFill>
              <a:latin typeface="Times" panose="02020603050405020304" pitchFamily="18" charset="0"/>
            </a:endParaRPr>
          </a:p>
        </p:txBody>
      </p:sp>
      <p:sp>
        <p:nvSpPr>
          <p:cNvPr id="232477" name="Rectangle 29"/>
          <p:cNvSpPr>
            <a:spLocks noChangeArrowheads="1"/>
          </p:cNvSpPr>
          <p:nvPr/>
        </p:nvSpPr>
        <p:spPr bwMode="auto">
          <a:xfrm>
            <a:off x="5381625" y="5881688"/>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14</a:t>
            </a:r>
            <a:endParaRPr lang="en-US" altLang="en-US" sz="1600" b="1">
              <a:solidFill>
                <a:schemeClr val="tx1"/>
              </a:solidFill>
              <a:latin typeface="Times" panose="02020603050405020304" pitchFamily="18" charset="0"/>
            </a:endParaRPr>
          </a:p>
        </p:txBody>
      </p:sp>
      <p:sp>
        <p:nvSpPr>
          <p:cNvPr id="232478" name="Rectangle 30"/>
          <p:cNvSpPr>
            <a:spLocks noChangeArrowheads="1"/>
          </p:cNvSpPr>
          <p:nvPr/>
        </p:nvSpPr>
        <p:spPr bwMode="auto">
          <a:xfrm>
            <a:off x="5899150" y="5881688"/>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buClrTx/>
              <a:buSzTx/>
              <a:buFontTx/>
              <a:buNone/>
            </a:pPr>
            <a:r>
              <a:rPr lang="en-US" altLang="en-US" sz="1600" b="1">
                <a:solidFill>
                  <a:srgbClr val="000000"/>
                </a:solidFill>
                <a:latin typeface="Times" panose="02020603050405020304" pitchFamily="18" charset="0"/>
              </a:rPr>
              <a:t>16</a:t>
            </a:r>
            <a:endParaRPr lang="en-US" altLang="en-US" sz="1600" b="1">
              <a:solidFill>
                <a:schemeClr val="tx1"/>
              </a:solidFill>
              <a:latin typeface="Times" panose="02020603050405020304" pitchFamily="18" charset="0"/>
            </a:endParaRPr>
          </a:p>
        </p:txBody>
      </p:sp>
      <p:sp>
        <p:nvSpPr>
          <p:cNvPr id="232479" name="Line 31"/>
          <p:cNvSpPr>
            <a:spLocks noChangeShapeType="1"/>
          </p:cNvSpPr>
          <p:nvPr/>
        </p:nvSpPr>
        <p:spPr bwMode="auto">
          <a:xfrm>
            <a:off x="1955800" y="5634038"/>
            <a:ext cx="381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80" name="Line 32"/>
          <p:cNvSpPr>
            <a:spLocks noChangeShapeType="1"/>
          </p:cNvSpPr>
          <p:nvPr/>
        </p:nvSpPr>
        <p:spPr bwMode="auto">
          <a:xfrm>
            <a:off x="1955800" y="5219700"/>
            <a:ext cx="381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81" name="Line 33"/>
          <p:cNvSpPr>
            <a:spLocks noChangeShapeType="1"/>
          </p:cNvSpPr>
          <p:nvPr/>
        </p:nvSpPr>
        <p:spPr bwMode="auto">
          <a:xfrm>
            <a:off x="1955800" y="4795838"/>
            <a:ext cx="381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82" name="Line 34"/>
          <p:cNvSpPr>
            <a:spLocks noChangeShapeType="1"/>
          </p:cNvSpPr>
          <p:nvPr/>
        </p:nvSpPr>
        <p:spPr bwMode="auto">
          <a:xfrm>
            <a:off x="1955800" y="4381500"/>
            <a:ext cx="381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83" name="Line 35"/>
          <p:cNvSpPr>
            <a:spLocks noChangeShapeType="1"/>
          </p:cNvSpPr>
          <p:nvPr/>
        </p:nvSpPr>
        <p:spPr bwMode="auto">
          <a:xfrm>
            <a:off x="1955800" y="3957638"/>
            <a:ext cx="381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84" name="Line 36"/>
          <p:cNvSpPr>
            <a:spLocks noChangeShapeType="1"/>
          </p:cNvSpPr>
          <p:nvPr/>
        </p:nvSpPr>
        <p:spPr bwMode="auto">
          <a:xfrm>
            <a:off x="1955800" y="3543300"/>
            <a:ext cx="381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85" name="Line 37"/>
          <p:cNvSpPr>
            <a:spLocks noChangeShapeType="1"/>
          </p:cNvSpPr>
          <p:nvPr/>
        </p:nvSpPr>
        <p:spPr bwMode="auto">
          <a:xfrm>
            <a:off x="1955800" y="3119438"/>
            <a:ext cx="381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86" name="Line 38"/>
          <p:cNvSpPr>
            <a:spLocks noChangeShapeType="1"/>
          </p:cNvSpPr>
          <p:nvPr/>
        </p:nvSpPr>
        <p:spPr bwMode="auto">
          <a:xfrm>
            <a:off x="1955800" y="2706688"/>
            <a:ext cx="381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32487" name="Group 39"/>
          <p:cNvGrpSpPr>
            <a:grpSpLocks/>
          </p:cNvGrpSpPr>
          <p:nvPr/>
        </p:nvGrpSpPr>
        <p:grpSpPr bwMode="auto">
          <a:xfrm>
            <a:off x="1574800" y="2595563"/>
            <a:ext cx="330200" cy="3170237"/>
            <a:chOff x="6692" y="3300"/>
            <a:chExt cx="224" cy="2169"/>
          </a:xfrm>
        </p:grpSpPr>
        <p:sp>
          <p:nvSpPr>
            <p:cNvPr id="232488" name="Rectangle 40"/>
            <p:cNvSpPr>
              <a:spLocks noChangeArrowheads="1"/>
            </p:cNvSpPr>
            <p:nvPr/>
          </p:nvSpPr>
          <p:spPr bwMode="auto">
            <a:xfrm>
              <a:off x="6692" y="5302"/>
              <a:ext cx="219"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-0.2</a:t>
              </a:r>
              <a:endParaRPr lang="en-US" altLang="en-US" sz="1600" b="1">
                <a:solidFill>
                  <a:schemeClr val="tx1"/>
                </a:solidFill>
                <a:latin typeface="Times" panose="02020603050405020304" pitchFamily="18" charset="0"/>
              </a:endParaRPr>
            </a:p>
          </p:txBody>
        </p:sp>
        <p:sp>
          <p:nvSpPr>
            <p:cNvPr id="232489" name="Rectangle 41"/>
            <p:cNvSpPr>
              <a:spLocks noChangeArrowheads="1"/>
            </p:cNvSpPr>
            <p:nvPr/>
          </p:nvSpPr>
          <p:spPr bwMode="auto">
            <a:xfrm>
              <a:off x="6692" y="5023"/>
              <a:ext cx="219"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-0.1</a:t>
              </a:r>
              <a:endParaRPr lang="en-US" altLang="en-US" sz="1600" b="1">
                <a:solidFill>
                  <a:schemeClr val="tx1"/>
                </a:solidFill>
                <a:latin typeface="Times" panose="02020603050405020304" pitchFamily="18" charset="0"/>
              </a:endParaRPr>
            </a:p>
          </p:txBody>
        </p:sp>
        <p:sp>
          <p:nvSpPr>
            <p:cNvPr id="232490" name="Rectangle 42"/>
            <p:cNvSpPr>
              <a:spLocks noChangeArrowheads="1"/>
            </p:cNvSpPr>
            <p:nvPr/>
          </p:nvSpPr>
          <p:spPr bwMode="auto">
            <a:xfrm>
              <a:off x="6846" y="4729"/>
              <a:ext cx="6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a:t>
              </a:r>
              <a:endParaRPr lang="en-US" altLang="en-US" sz="1600" b="1">
                <a:solidFill>
                  <a:schemeClr val="tx1"/>
                </a:solidFill>
                <a:latin typeface="Times" panose="02020603050405020304" pitchFamily="18" charset="0"/>
              </a:endParaRPr>
            </a:p>
          </p:txBody>
        </p:sp>
        <p:sp>
          <p:nvSpPr>
            <p:cNvPr id="232491" name="Rectangle 43"/>
            <p:cNvSpPr>
              <a:spLocks noChangeArrowheads="1"/>
            </p:cNvSpPr>
            <p:nvPr/>
          </p:nvSpPr>
          <p:spPr bwMode="auto">
            <a:xfrm>
              <a:off x="6738" y="4447"/>
              <a:ext cx="173"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0.1</a:t>
              </a:r>
              <a:endParaRPr lang="en-US" altLang="en-US" sz="1600" b="1">
                <a:solidFill>
                  <a:schemeClr val="tx1"/>
                </a:solidFill>
                <a:latin typeface="Times" panose="02020603050405020304" pitchFamily="18" charset="0"/>
              </a:endParaRPr>
            </a:p>
          </p:txBody>
        </p:sp>
        <p:sp>
          <p:nvSpPr>
            <p:cNvPr id="232492" name="Rectangle 44"/>
            <p:cNvSpPr>
              <a:spLocks noChangeArrowheads="1"/>
            </p:cNvSpPr>
            <p:nvPr/>
          </p:nvSpPr>
          <p:spPr bwMode="auto">
            <a:xfrm>
              <a:off x="6738" y="4155"/>
              <a:ext cx="173"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0.2</a:t>
              </a:r>
              <a:endParaRPr lang="en-US" altLang="en-US" sz="1600" b="1">
                <a:solidFill>
                  <a:schemeClr val="tx1"/>
                </a:solidFill>
                <a:latin typeface="Times" panose="02020603050405020304" pitchFamily="18" charset="0"/>
              </a:endParaRPr>
            </a:p>
          </p:txBody>
        </p:sp>
        <p:sp>
          <p:nvSpPr>
            <p:cNvPr id="232493" name="Rectangle 45"/>
            <p:cNvSpPr>
              <a:spLocks noChangeArrowheads="1"/>
            </p:cNvSpPr>
            <p:nvPr/>
          </p:nvSpPr>
          <p:spPr bwMode="auto">
            <a:xfrm>
              <a:off x="6738" y="3875"/>
              <a:ext cx="173"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0.3</a:t>
              </a:r>
              <a:endParaRPr lang="en-US" altLang="en-US" sz="1600" b="1">
                <a:solidFill>
                  <a:schemeClr val="tx1"/>
                </a:solidFill>
                <a:latin typeface="Times" panose="02020603050405020304" pitchFamily="18" charset="0"/>
              </a:endParaRPr>
            </a:p>
          </p:txBody>
        </p:sp>
        <p:sp>
          <p:nvSpPr>
            <p:cNvPr id="232494" name="Rectangle 46"/>
            <p:cNvSpPr>
              <a:spLocks noChangeArrowheads="1"/>
            </p:cNvSpPr>
            <p:nvPr/>
          </p:nvSpPr>
          <p:spPr bwMode="auto">
            <a:xfrm>
              <a:off x="6744" y="3583"/>
              <a:ext cx="17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0.4</a:t>
              </a:r>
              <a:endParaRPr lang="en-US" altLang="en-US" sz="1600" b="1">
                <a:solidFill>
                  <a:schemeClr val="tx1"/>
                </a:solidFill>
                <a:latin typeface="Times" panose="02020603050405020304" pitchFamily="18" charset="0"/>
              </a:endParaRPr>
            </a:p>
          </p:txBody>
        </p:sp>
        <p:sp>
          <p:nvSpPr>
            <p:cNvPr id="232495" name="Rectangle 47"/>
            <p:cNvSpPr>
              <a:spLocks noChangeArrowheads="1"/>
            </p:cNvSpPr>
            <p:nvPr/>
          </p:nvSpPr>
          <p:spPr bwMode="auto">
            <a:xfrm>
              <a:off x="6738" y="3300"/>
              <a:ext cx="173"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buClrTx/>
                <a:buSzTx/>
                <a:buFontTx/>
                <a:buNone/>
              </a:pPr>
              <a:r>
                <a:rPr lang="en-US" altLang="en-US" sz="1600" b="1">
                  <a:solidFill>
                    <a:srgbClr val="000000"/>
                  </a:solidFill>
                  <a:latin typeface="Times" panose="02020603050405020304" pitchFamily="18" charset="0"/>
                </a:rPr>
                <a:t>0.5</a:t>
              </a:r>
              <a:endParaRPr lang="en-US" altLang="en-US" sz="1600" b="1">
                <a:solidFill>
                  <a:schemeClr val="tx1"/>
                </a:solidFill>
                <a:latin typeface="Times" panose="02020603050405020304" pitchFamily="18" charset="0"/>
              </a:endParaRPr>
            </a:p>
          </p:txBody>
        </p:sp>
      </p:grpSp>
      <p:sp>
        <p:nvSpPr>
          <p:cNvPr id="232496" name="Freeform 48"/>
          <p:cNvSpPr>
            <a:spLocks/>
          </p:cNvSpPr>
          <p:nvPr/>
        </p:nvSpPr>
        <p:spPr bwMode="auto">
          <a:xfrm>
            <a:off x="2228850" y="2898775"/>
            <a:ext cx="3754438" cy="2817813"/>
          </a:xfrm>
          <a:custGeom>
            <a:avLst/>
            <a:gdLst>
              <a:gd name="T0" fmla="*/ 0 w 2545"/>
              <a:gd name="T1" fmla="*/ 1468 h 1928"/>
              <a:gd name="T2" fmla="*/ 182 w 2545"/>
              <a:gd name="T3" fmla="*/ 1153 h 1928"/>
              <a:gd name="T4" fmla="*/ 365 w 2545"/>
              <a:gd name="T5" fmla="*/ 661 h 1928"/>
              <a:gd name="T6" fmla="*/ 541 w 2545"/>
              <a:gd name="T7" fmla="*/ 214 h 1928"/>
              <a:gd name="T8" fmla="*/ 724 w 2545"/>
              <a:gd name="T9" fmla="*/ 0 h 1928"/>
              <a:gd name="T10" fmla="*/ 907 w 2545"/>
              <a:gd name="T11" fmla="*/ 227 h 1928"/>
              <a:gd name="T12" fmla="*/ 1090 w 2545"/>
              <a:gd name="T13" fmla="*/ 611 h 1928"/>
              <a:gd name="T14" fmla="*/ 1272 w 2545"/>
              <a:gd name="T15" fmla="*/ 1115 h 1928"/>
              <a:gd name="T16" fmla="*/ 1455 w 2545"/>
              <a:gd name="T17" fmla="*/ 1581 h 1928"/>
              <a:gd name="T18" fmla="*/ 1638 w 2545"/>
              <a:gd name="T19" fmla="*/ 1795 h 1928"/>
              <a:gd name="T20" fmla="*/ 1820 w 2545"/>
              <a:gd name="T21" fmla="*/ 1890 h 1928"/>
              <a:gd name="T22" fmla="*/ 1997 w 2545"/>
              <a:gd name="T23" fmla="*/ 1928 h 1928"/>
              <a:gd name="T24" fmla="*/ 2179 w 2545"/>
              <a:gd name="T25" fmla="*/ 1814 h 1928"/>
              <a:gd name="T26" fmla="*/ 2362 w 2545"/>
              <a:gd name="T27" fmla="*/ 1745 h 1928"/>
              <a:gd name="T28" fmla="*/ 2545 w 2545"/>
              <a:gd name="T29" fmla="*/ 1789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5" h="1928">
                <a:moveTo>
                  <a:pt x="0" y="1468"/>
                </a:moveTo>
                <a:lnTo>
                  <a:pt x="182" y="1153"/>
                </a:lnTo>
                <a:lnTo>
                  <a:pt x="365" y="661"/>
                </a:lnTo>
                <a:lnTo>
                  <a:pt x="541" y="214"/>
                </a:lnTo>
                <a:lnTo>
                  <a:pt x="724" y="0"/>
                </a:lnTo>
                <a:lnTo>
                  <a:pt x="907" y="227"/>
                </a:lnTo>
                <a:lnTo>
                  <a:pt x="1090" y="611"/>
                </a:lnTo>
                <a:lnTo>
                  <a:pt x="1272" y="1115"/>
                </a:lnTo>
                <a:lnTo>
                  <a:pt x="1455" y="1581"/>
                </a:lnTo>
                <a:lnTo>
                  <a:pt x="1638" y="1795"/>
                </a:lnTo>
                <a:lnTo>
                  <a:pt x="1820" y="1890"/>
                </a:lnTo>
                <a:lnTo>
                  <a:pt x="1997" y="1928"/>
                </a:lnTo>
                <a:lnTo>
                  <a:pt x="2179" y="1814"/>
                </a:lnTo>
                <a:lnTo>
                  <a:pt x="2362" y="1745"/>
                </a:lnTo>
                <a:lnTo>
                  <a:pt x="2545" y="1789"/>
                </a:lnTo>
              </a:path>
            </a:pathLst>
          </a:custGeom>
          <a:noFill/>
          <a:ln w="28575"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497" name="Freeform 49"/>
          <p:cNvSpPr>
            <a:spLocks/>
          </p:cNvSpPr>
          <p:nvPr/>
        </p:nvSpPr>
        <p:spPr bwMode="auto">
          <a:xfrm>
            <a:off x="2198688" y="5016500"/>
            <a:ext cx="57150" cy="55563"/>
          </a:xfrm>
          <a:custGeom>
            <a:avLst/>
            <a:gdLst>
              <a:gd name="T0" fmla="*/ 19 w 38"/>
              <a:gd name="T1" fmla="*/ 0 h 38"/>
              <a:gd name="T2" fmla="*/ 19 w 38"/>
              <a:gd name="T3" fmla="*/ 6 h 38"/>
              <a:gd name="T4" fmla="*/ 25 w 38"/>
              <a:gd name="T5" fmla="*/ 6 h 38"/>
              <a:gd name="T6" fmla="*/ 31 w 38"/>
              <a:gd name="T7" fmla="*/ 6 h 38"/>
              <a:gd name="T8" fmla="*/ 31 w 38"/>
              <a:gd name="T9" fmla="*/ 6 h 38"/>
              <a:gd name="T10" fmla="*/ 31 w 38"/>
              <a:gd name="T11" fmla="*/ 13 h 38"/>
              <a:gd name="T12" fmla="*/ 38 w 38"/>
              <a:gd name="T13" fmla="*/ 13 h 38"/>
              <a:gd name="T14" fmla="*/ 38 w 38"/>
              <a:gd name="T15" fmla="*/ 19 h 38"/>
              <a:gd name="T16" fmla="*/ 38 w 38"/>
              <a:gd name="T17" fmla="*/ 19 h 38"/>
              <a:gd name="T18" fmla="*/ 38 w 38"/>
              <a:gd name="T19" fmla="*/ 25 h 38"/>
              <a:gd name="T20" fmla="*/ 38 w 38"/>
              <a:gd name="T21" fmla="*/ 31 h 38"/>
              <a:gd name="T22" fmla="*/ 31 w 38"/>
              <a:gd name="T23" fmla="*/ 31 h 38"/>
              <a:gd name="T24" fmla="*/ 31 w 38"/>
              <a:gd name="T25" fmla="*/ 38 h 38"/>
              <a:gd name="T26" fmla="*/ 31 w 38"/>
              <a:gd name="T27" fmla="*/ 38 h 38"/>
              <a:gd name="T28" fmla="*/ 25 w 38"/>
              <a:gd name="T29" fmla="*/ 38 h 38"/>
              <a:gd name="T30" fmla="*/ 19 w 38"/>
              <a:gd name="T31" fmla="*/ 38 h 38"/>
              <a:gd name="T32" fmla="*/ 19 w 38"/>
              <a:gd name="T33" fmla="*/ 38 h 38"/>
              <a:gd name="T34" fmla="*/ 12 w 38"/>
              <a:gd name="T35" fmla="*/ 38 h 38"/>
              <a:gd name="T36" fmla="*/ 12 w 38"/>
              <a:gd name="T37" fmla="*/ 38 h 38"/>
              <a:gd name="T38" fmla="*/ 6 w 38"/>
              <a:gd name="T39" fmla="*/ 38 h 38"/>
              <a:gd name="T40" fmla="*/ 6 w 38"/>
              <a:gd name="T41" fmla="*/ 38 h 38"/>
              <a:gd name="T42" fmla="*/ 0 w 38"/>
              <a:gd name="T43" fmla="*/ 31 h 38"/>
              <a:gd name="T44" fmla="*/ 0 w 38"/>
              <a:gd name="T45" fmla="*/ 31 h 38"/>
              <a:gd name="T46" fmla="*/ 0 w 38"/>
              <a:gd name="T47" fmla="*/ 25 h 38"/>
              <a:gd name="T48" fmla="*/ 0 w 38"/>
              <a:gd name="T49" fmla="*/ 19 h 38"/>
              <a:gd name="T50" fmla="*/ 0 w 38"/>
              <a:gd name="T51" fmla="*/ 19 h 38"/>
              <a:gd name="T52" fmla="*/ 0 w 38"/>
              <a:gd name="T53" fmla="*/ 13 h 38"/>
              <a:gd name="T54" fmla="*/ 0 w 38"/>
              <a:gd name="T55" fmla="*/ 13 h 38"/>
              <a:gd name="T56" fmla="*/ 6 w 38"/>
              <a:gd name="T57" fmla="*/ 6 h 38"/>
              <a:gd name="T58" fmla="*/ 6 w 38"/>
              <a:gd name="T59" fmla="*/ 6 h 38"/>
              <a:gd name="T60" fmla="*/ 12 w 38"/>
              <a:gd name="T61" fmla="*/ 6 h 38"/>
              <a:gd name="T62" fmla="*/ 12 w 38"/>
              <a:gd name="T63" fmla="*/ 6 h 38"/>
              <a:gd name="T64" fmla="*/ 19 w 38"/>
              <a:gd name="T65" fmla="*/ 0 h 38"/>
              <a:gd name="T66" fmla="*/ 19 w 38"/>
              <a:gd name="T67" fmla="*/ 6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19" y="6"/>
                </a:lnTo>
                <a:lnTo>
                  <a:pt x="25" y="6"/>
                </a:lnTo>
                <a:lnTo>
                  <a:pt x="31" y="6"/>
                </a:lnTo>
                <a:lnTo>
                  <a:pt x="31" y="6"/>
                </a:lnTo>
                <a:lnTo>
                  <a:pt x="31" y="13"/>
                </a:lnTo>
                <a:lnTo>
                  <a:pt x="38" y="13"/>
                </a:lnTo>
                <a:lnTo>
                  <a:pt x="38" y="19"/>
                </a:lnTo>
                <a:lnTo>
                  <a:pt x="38" y="19"/>
                </a:lnTo>
                <a:lnTo>
                  <a:pt x="38" y="25"/>
                </a:lnTo>
                <a:lnTo>
                  <a:pt x="38" y="31"/>
                </a:lnTo>
                <a:lnTo>
                  <a:pt x="31" y="31"/>
                </a:lnTo>
                <a:lnTo>
                  <a:pt x="31" y="38"/>
                </a:lnTo>
                <a:lnTo>
                  <a:pt x="31" y="38"/>
                </a:lnTo>
                <a:lnTo>
                  <a:pt x="25" y="38"/>
                </a:lnTo>
                <a:lnTo>
                  <a:pt x="19" y="38"/>
                </a:lnTo>
                <a:lnTo>
                  <a:pt x="19" y="38"/>
                </a:lnTo>
                <a:lnTo>
                  <a:pt x="12" y="38"/>
                </a:lnTo>
                <a:lnTo>
                  <a:pt x="12" y="38"/>
                </a:lnTo>
                <a:lnTo>
                  <a:pt x="6" y="38"/>
                </a:lnTo>
                <a:lnTo>
                  <a:pt x="6" y="38"/>
                </a:lnTo>
                <a:lnTo>
                  <a:pt x="0" y="31"/>
                </a:lnTo>
                <a:lnTo>
                  <a:pt x="0" y="31"/>
                </a:lnTo>
                <a:lnTo>
                  <a:pt x="0" y="25"/>
                </a:lnTo>
                <a:lnTo>
                  <a:pt x="0" y="19"/>
                </a:lnTo>
                <a:lnTo>
                  <a:pt x="0" y="19"/>
                </a:lnTo>
                <a:lnTo>
                  <a:pt x="0" y="13"/>
                </a:lnTo>
                <a:lnTo>
                  <a:pt x="0" y="13"/>
                </a:lnTo>
                <a:lnTo>
                  <a:pt x="6" y="6"/>
                </a:lnTo>
                <a:lnTo>
                  <a:pt x="6" y="6"/>
                </a:lnTo>
                <a:lnTo>
                  <a:pt x="12" y="6"/>
                </a:lnTo>
                <a:lnTo>
                  <a:pt x="12" y="6"/>
                </a:lnTo>
                <a:lnTo>
                  <a:pt x="19" y="0"/>
                </a:lnTo>
                <a:lnTo>
                  <a:pt x="19" y="6"/>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498" name="Freeform 50"/>
          <p:cNvSpPr>
            <a:spLocks/>
          </p:cNvSpPr>
          <p:nvPr/>
        </p:nvSpPr>
        <p:spPr bwMode="auto">
          <a:xfrm>
            <a:off x="2198688" y="5016500"/>
            <a:ext cx="57150" cy="55563"/>
          </a:xfrm>
          <a:custGeom>
            <a:avLst/>
            <a:gdLst>
              <a:gd name="T0" fmla="*/ 19 w 38"/>
              <a:gd name="T1" fmla="*/ 0 h 38"/>
              <a:gd name="T2" fmla="*/ 19 w 38"/>
              <a:gd name="T3" fmla="*/ 6 h 38"/>
              <a:gd name="T4" fmla="*/ 25 w 38"/>
              <a:gd name="T5" fmla="*/ 6 h 38"/>
              <a:gd name="T6" fmla="*/ 31 w 38"/>
              <a:gd name="T7" fmla="*/ 6 h 38"/>
              <a:gd name="T8" fmla="*/ 31 w 38"/>
              <a:gd name="T9" fmla="*/ 6 h 38"/>
              <a:gd name="T10" fmla="*/ 31 w 38"/>
              <a:gd name="T11" fmla="*/ 13 h 38"/>
              <a:gd name="T12" fmla="*/ 38 w 38"/>
              <a:gd name="T13" fmla="*/ 13 h 38"/>
              <a:gd name="T14" fmla="*/ 38 w 38"/>
              <a:gd name="T15" fmla="*/ 19 h 38"/>
              <a:gd name="T16" fmla="*/ 38 w 38"/>
              <a:gd name="T17" fmla="*/ 19 h 38"/>
              <a:gd name="T18" fmla="*/ 38 w 38"/>
              <a:gd name="T19" fmla="*/ 25 h 38"/>
              <a:gd name="T20" fmla="*/ 38 w 38"/>
              <a:gd name="T21" fmla="*/ 31 h 38"/>
              <a:gd name="T22" fmla="*/ 31 w 38"/>
              <a:gd name="T23" fmla="*/ 31 h 38"/>
              <a:gd name="T24" fmla="*/ 31 w 38"/>
              <a:gd name="T25" fmla="*/ 38 h 38"/>
              <a:gd name="T26" fmla="*/ 31 w 38"/>
              <a:gd name="T27" fmla="*/ 38 h 38"/>
              <a:gd name="T28" fmla="*/ 25 w 38"/>
              <a:gd name="T29" fmla="*/ 38 h 38"/>
              <a:gd name="T30" fmla="*/ 19 w 38"/>
              <a:gd name="T31" fmla="*/ 38 h 38"/>
              <a:gd name="T32" fmla="*/ 19 w 38"/>
              <a:gd name="T33" fmla="*/ 38 h 38"/>
              <a:gd name="T34" fmla="*/ 12 w 38"/>
              <a:gd name="T35" fmla="*/ 38 h 38"/>
              <a:gd name="T36" fmla="*/ 12 w 38"/>
              <a:gd name="T37" fmla="*/ 38 h 38"/>
              <a:gd name="T38" fmla="*/ 6 w 38"/>
              <a:gd name="T39" fmla="*/ 38 h 38"/>
              <a:gd name="T40" fmla="*/ 6 w 38"/>
              <a:gd name="T41" fmla="*/ 38 h 38"/>
              <a:gd name="T42" fmla="*/ 0 w 38"/>
              <a:gd name="T43" fmla="*/ 31 h 38"/>
              <a:gd name="T44" fmla="*/ 0 w 38"/>
              <a:gd name="T45" fmla="*/ 31 h 38"/>
              <a:gd name="T46" fmla="*/ 0 w 38"/>
              <a:gd name="T47" fmla="*/ 25 h 38"/>
              <a:gd name="T48" fmla="*/ 0 w 38"/>
              <a:gd name="T49" fmla="*/ 19 h 38"/>
              <a:gd name="T50" fmla="*/ 0 w 38"/>
              <a:gd name="T51" fmla="*/ 19 h 38"/>
              <a:gd name="T52" fmla="*/ 0 w 38"/>
              <a:gd name="T53" fmla="*/ 13 h 38"/>
              <a:gd name="T54" fmla="*/ 0 w 38"/>
              <a:gd name="T55" fmla="*/ 13 h 38"/>
              <a:gd name="T56" fmla="*/ 6 w 38"/>
              <a:gd name="T57" fmla="*/ 6 h 38"/>
              <a:gd name="T58" fmla="*/ 6 w 38"/>
              <a:gd name="T59" fmla="*/ 6 h 38"/>
              <a:gd name="T60" fmla="*/ 12 w 38"/>
              <a:gd name="T61" fmla="*/ 6 h 38"/>
              <a:gd name="T62" fmla="*/ 12 w 38"/>
              <a:gd name="T63" fmla="*/ 6 h 38"/>
              <a:gd name="T64" fmla="*/ 19 w 38"/>
              <a:gd name="T65" fmla="*/ 0 h 38"/>
              <a:gd name="T66" fmla="*/ 19 w 38"/>
              <a:gd name="T67" fmla="*/ 6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19" y="6"/>
                </a:lnTo>
                <a:lnTo>
                  <a:pt x="25" y="6"/>
                </a:lnTo>
                <a:lnTo>
                  <a:pt x="31" y="6"/>
                </a:lnTo>
                <a:lnTo>
                  <a:pt x="31" y="6"/>
                </a:lnTo>
                <a:lnTo>
                  <a:pt x="31" y="13"/>
                </a:lnTo>
                <a:lnTo>
                  <a:pt x="38" y="13"/>
                </a:lnTo>
                <a:lnTo>
                  <a:pt x="38" y="19"/>
                </a:lnTo>
                <a:lnTo>
                  <a:pt x="38" y="19"/>
                </a:lnTo>
                <a:lnTo>
                  <a:pt x="38" y="25"/>
                </a:lnTo>
                <a:lnTo>
                  <a:pt x="38" y="31"/>
                </a:lnTo>
                <a:lnTo>
                  <a:pt x="31" y="31"/>
                </a:lnTo>
                <a:lnTo>
                  <a:pt x="31" y="38"/>
                </a:lnTo>
                <a:lnTo>
                  <a:pt x="31" y="38"/>
                </a:lnTo>
                <a:lnTo>
                  <a:pt x="25" y="38"/>
                </a:lnTo>
                <a:lnTo>
                  <a:pt x="19" y="38"/>
                </a:lnTo>
                <a:lnTo>
                  <a:pt x="19" y="38"/>
                </a:lnTo>
                <a:lnTo>
                  <a:pt x="12" y="38"/>
                </a:lnTo>
                <a:lnTo>
                  <a:pt x="12" y="38"/>
                </a:lnTo>
                <a:lnTo>
                  <a:pt x="6" y="38"/>
                </a:lnTo>
                <a:lnTo>
                  <a:pt x="6" y="38"/>
                </a:lnTo>
                <a:lnTo>
                  <a:pt x="0" y="31"/>
                </a:lnTo>
                <a:lnTo>
                  <a:pt x="0" y="31"/>
                </a:lnTo>
                <a:lnTo>
                  <a:pt x="0" y="25"/>
                </a:lnTo>
                <a:lnTo>
                  <a:pt x="0" y="19"/>
                </a:lnTo>
                <a:lnTo>
                  <a:pt x="0" y="19"/>
                </a:lnTo>
                <a:lnTo>
                  <a:pt x="0" y="13"/>
                </a:lnTo>
                <a:lnTo>
                  <a:pt x="0" y="13"/>
                </a:lnTo>
                <a:lnTo>
                  <a:pt x="6" y="6"/>
                </a:lnTo>
                <a:lnTo>
                  <a:pt x="6" y="6"/>
                </a:lnTo>
                <a:lnTo>
                  <a:pt x="12" y="6"/>
                </a:lnTo>
                <a:lnTo>
                  <a:pt x="12" y="6"/>
                </a:lnTo>
                <a:lnTo>
                  <a:pt x="19" y="0"/>
                </a:lnTo>
                <a:lnTo>
                  <a:pt x="19" y="6"/>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499" name="Freeform 51"/>
          <p:cNvSpPr>
            <a:spLocks/>
          </p:cNvSpPr>
          <p:nvPr/>
        </p:nvSpPr>
        <p:spPr bwMode="auto">
          <a:xfrm>
            <a:off x="2468563" y="4556125"/>
            <a:ext cx="57150" cy="55563"/>
          </a:xfrm>
          <a:custGeom>
            <a:avLst/>
            <a:gdLst>
              <a:gd name="T0" fmla="*/ 19 w 38"/>
              <a:gd name="T1" fmla="*/ 0 h 38"/>
              <a:gd name="T2" fmla="*/ 19 w 38"/>
              <a:gd name="T3" fmla="*/ 0 h 38"/>
              <a:gd name="T4" fmla="*/ 26 w 38"/>
              <a:gd name="T5" fmla="*/ 0 h 38"/>
              <a:gd name="T6" fmla="*/ 26 w 38"/>
              <a:gd name="T7" fmla="*/ 6 h 38"/>
              <a:gd name="T8" fmla="*/ 32 w 38"/>
              <a:gd name="T9" fmla="*/ 6 h 38"/>
              <a:gd name="T10" fmla="*/ 32 w 38"/>
              <a:gd name="T11" fmla="*/ 6 h 38"/>
              <a:gd name="T12" fmla="*/ 32 w 38"/>
              <a:gd name="T13" fmla="*/ 13 h 38"/>
              <a:gd name="T14" fmla="*/ 38 w 38"/>
              <a:gd name="T15" fmla="*/ 13 h 38"/>
              <a:gd name="T16" fmla="*/ 38 w 38"/>
              <a:gd name="T17" fmla="*/ 19 h 38"/>
              <a:gd name="T18" fmla="*/ 38 w 38"/>
              <a:gd name="T19" fmla="*/ 25 h 38"/>
              <a:gd name="T20" fmla="*/ 32 w 38"/>
              <a:gd name="T21" fmla="*/ 25 h 38"/>
              <a:gd name="T22" fmla="*/ 32 w 38"/>
              <a:gd name="T23" fmla="*/ 31 h 38"/>
              <a:gd name="T24" fmla="*/ 32 w 38"/>
              <a:gd name="T25" fmla="*/ 31 h 38"/>
              <a:gd name="T26" fmla="*/ 26 w 38"/>
              <a:gd name="T27" fmla="*/ 38 h 38"/>
              <a:gd name="T28" fmla="*/ 26 w 38"/>
              <a:gd name="T29" fmla="*/ 38 h 38"/>
              <a:gd name="T30" fmla="*/ 19 w 38"/>
              <a:gd name="T31" fmla="*/ 38 h 38"/>
              <a:gd name="T32" fmla="*/ 19 w 38"/>
              <a:gd name="T33" fmla="*/ 38 h 38"/>
              <a:gd name="T34" fmla="*/ 13 w 38"/>
              <a:gd name="T35" fmla="*/ 38 h 38"/>
              <a:gd name="T36" fmla="*/ 13 w 38"/>
              <a:gd name="T37" fmla="*/ 38 h 38"/>
              <a:gd name="T38" fmla="*/ 7 w 38"/>
              <a:gd name="T39" fmla="*/ 38 h 38"/>
              <a:gd name="T40" fmla="*/ 7 w 38"/>
              <a:gd name="T41" fmla="*/ 31 h 38"/>
              <a:gd name="T42" fmla="*/ 0 w 38"/>
              <a:gd name="T43" fmla="*/ 31 h 38"/>
              <a:gd name="T44" fmla="*/ 0 w 38"/>
              <a:gd name="T45" fmla="*/ 25 h 38"/>
              <a:gd name="T46" fmla="*/ 0 w 38"/>
              <a:gd name="T47" fmla="*/ 25 h 38"/>
              <a:gd name="T48" fmla="*/ 0 w 38"/>
              <a:gd name="T49" fmla="*/ 19 h 38"/>
              <a:gd name="T50" fmla="*/ 0 w 38"/>
              <a:gd name="T51" fmla="*/ 13 h 38"/>
              <a:gd name="T52" fmla="*/ 0 w 38"/>
              <a:gd name="T53" fmla="*/ 13 h 38"/>
              <a:gd name="T54" fmla="*/ 0 w 38"/>
              <a:gd name="T55" fmla="*/ 6 h 38"/>
              <a:gd name="T56" fmla="*/ 7 w 38"/>
              <a:gd name="T57" fmla="*/ 6 h 38"/>
              <a:gd name="T58" fmla="*/ 7 w 38"/>
              <a:gd name="T59" fmla="*/ 6 h 38"/>
              <a:gd name="T60" fmla="*/ 13 w 38"/>
              <a:gd name="T61" fmla="*/ 0 h 38"/>
              <a:gd name="T62" fmla="*/ 13 w 38"/>
              <a:gd name="T63" fmla="*/ 0 h 38"/>
              <a:gd name="T64" fmla="*/ 19 w 38"/>
              <a:gd name="T65" fmla="*/ 0 h 38"/>
              <a:gd name="T66" fmla="*/ 19 w 38"/>
              <a:gd name="T6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8">
                <a:moveTo>
                  <a:pt x="19" y="0"/>
                </a:moveTo>
                <a:lnTo>
                  <a:pt x="19" y="0"/>
                </a:lnTo>
                <a:lnTo>
                  <a:pt x="26" y="0"/>
                </a:lnTo>
                <a:lnTo>
                  <a:pt x="26" y="6"/>
                </a:lnTo>
                <a:lnTo>
                  <a:pt x="32" y="6"/>
                </a:lnTo>
                <a:lnTo>
                  <a:pt x="32" y="6"/>
                </a:lnTo>
                <a:lnTo>
                  <a:pt x="32" y="13"/>
                </a:lnTo>
                <a:lnTo>
                  <a:pt x="38" y="13"/>
                </a:lnTo>
                <a:lnTo>
                  <a:pt x="38" y="19"/>
                </a:lnTo>
                <a:lnTo>
                  <a:pt x="38" y="25"/>
                </a:lnTo>
                <a:lnTo>
                  <a:pt x="32" y="25"/>
                </a:lnTo>
                <a:lnTo>
                  <a:pt x="32" y="31"/>
                </a:lnTo>
                <a:lnTo>
                  <a:pt x="32" y="31"/>
                </a:lnTo>
                <a:lnTo>
                  <a:pt x="26" y="38"/>
                </a:lnTo>
                <a:lnTo>
                  <a:pt x="26" y="38"/>
                </a:lnTo>
                <a:lnTo>
                  <a:pt x="19" y="38"/>
                </a:lnTo>
                <a:lnTo>
                  <a:pt x="19" y="38"/>
                </a:lnTo>
                <a:lnTo>
                  <a:pt x="13" y="38"/>
                </a:lnTo>
                <a:lnTo>
                  <a:pt x="13" y="38"/>
                </a:lnTo>
                <a:lnTo>
                  <a:pt x="7" y="38"/>
                </a:lnTo>
                <a:lnTo>
                  <a:pt x="7" y="31"/>
                </a:lnTo>
                <a:lnTo>
                  <a:pt x="0" y="31"/>
                </a:lnTo>
                <a:lnTo>
                  <a:pt x="0" y="25"/>
                </a:lnTo>
                <a:lnTo>
                  <a:pt x="0" y="25"/>
                </a:lnTo>
                <a:lnTo>
                  <a:pt x="0" y="19"/>
                </a:lnTo>
                <a:lnTo>
                  <a:pt x="0" y="13"/>
                </a:lnTo>
                <a:lnTo>
                  <a:pt x="0" y="13"/>
                </a:lnTo>
                <a:lnTo>
                  <a:pt x="0" y="6"/>
                </a:lnTo>
                <a:lnTo>
                  <a:pt x="7" y="6"/>
                </a:lnTo>
                <a:lnTo>
                  <a:pt x="7" y="6"/>
                </a:lnTo>
                <a:lnTo>
                  <a:pt x="13" y="0"/>
                </a:lnTo>
                <a:lnTo>
                  <a:pt x="13" y="0"/>
                </a:lnTo>
                <a:lnTo>
                  <a:pt x="19"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00" name="Freeform 52"/>
          <p:cNvSpPr>
            <a:spLocks/>
          </p:cNvSpPr>
          <p:nvPr/>
        </p:nvSpPr>
        <p:spPr bwMode="auto">
          <a:xfrm>
            <a:off x="2468563" y="4556125"/>
            <a:ext cx="57150" cy="55563"/>
          </a:xfrm>
          <a:custGeom>
            <a:avLst/>
            <a:gdLst>
              <a:gd name="T0" fmla="*/ 19 w 38"/>
              <a:gd name="T1" fmla="*/ 0 h 38"/>
              <a:gd name="T2" fmla="*/ 19 w 38"/>
              <a:gd name="T3" fmla="*/ 0 h 38"/>
              <a:gd name="T4" fmla="*/ 26 w 38"/>
              <a:gd name="T5" fmla="*/ 0 h 38"/>
              <a:gd name="T6" fmla="*/ 26 w 38"/>
              <a:gd name="T7" fmla="*/ 6 h 38"/>
              <a:gd name="T8" fmla="*/ 32 w 38"/>
              <a:gd name="T9" fmla="*/ 6 h 38"/>
              <a:gd name="T10" fmla="*/ 32 w 38"/>
              <a:gd name="T11" fmla="*/ 6 h 38"/>
              <a:gd name="T12" fmla="*/ 32 w 38"/>
              <a:gd name="T13" fmla="*/ 13 h 38"/>
              <a:gd name="T14" fmla="*/ 38 w 38"/>
              <a:gd name="T15" fmla="*/ 13 h 38"/>
              <a:gd name="T16" fmla="*/ 38 w 38"/>
              <a:gd name="T17" fmla="*/ 19 h 38"/>
              <a:gd name="T18" fmla="*/ 38 w 38"/>
              <a:gd name="T19" fmla="*/ 25 h 38"/>
              <a:gd name="T20" fmla="*/ 32 w 38"/>
              <a:gd name="T21" fmla="*/ 25 h 38"/>
              <a:gd name="T22" fmla="*/ 32 w 38"/>
              <a:gd name="T23" fmla="*/ 31 h 38"/>
              <a:gd name="T24" fmla="*/ 32 w 38"/>
              <a:gd name="T25" fmla="*/ 31 h 38"/>
              <a:gd name="T26" fmla="*/ 26 w 38"/>
              <a:gd name="T27" fmla="*/ 38 h 38"/>
              <a:gd name="T28" fmla="*/ 26 w 38"/>
              <a:gd name="T29" fmla="*/ 38 h 38"/>
              <a:gd name="T30" fmla="*/ 19 w 38"/>
              <a:gd name="T31" fmla="*/ 38 h 38"/>
              <a:gd name="T32" fmla="*/ 19 w 38"/>
              <a:gd name="T33" fmla="*/ 38 h 38"/>
              <a:gd name="T34" fmla="*/ 13 w 38"/>
              <a:gd name="T35" fmla="*/ 38 h 38"/>
              <a:gd name="T36" fmla="*/ 13 w 38"/>
              <a:gd name="T37" fmla="*/ 38 h 38"/>
              <a:gd name="T38" fmla="*/ 7 w 38"/>
              <a:gd name="T39" fmla="*/ 38 h 38"/>
              <a:gd name="T40" fmla="*/ 7 w 38"/>
              <a:gd name="T41" fmla="*/ 31 h 38"/>
              <a:gd name="T42" fmla="*/ 0 w 38"/>
              <a:gd name="T43" fmla="*/ 31 h 38"/>
              <a:gd name="T44" fmla="*/ 0 w 38"/>
              <a:gd name="T45" fmla="*/ 25 h 38"/>
              <a:gd name="T46" fmla="*/ 0 w 38"/>
              <a:gd name="T47" fmla="*/ 25 h 38"/>
              <a:gd name="T48" fmla="*/ 0 w 38"/>
              <a:gd name="T49" fmla="*/ 19 h 38"/>
              <a:gd name="T50" fmla="*/ 0 w 38"/>
              <a:gd name="T51" fmla="*/ 13 h 38"/>
              <a:gd name="T52" fmla="*/ 0 w 38"/>
              <a:gd name="T53" fmla="*/ 13 h 38"/>
              <a:gd name="T54" fmla="*/ 0 w 38"/>
              <a:gd name="T55" fmla="*/ 6 h 38"/>
              <a:gd name="T56" fmla="*/ 7 w 38"/>
              <a:gd name="T57" fmla="*/ 6 h 38"/>
              <a:gd name="T58" fmla="*/ 7 w 38"/>
              <a:gd name="T59" fmla="*/ 6 h 38"/>
              <a:gd name="T60" fmla="*/ 13 w 38"/>
              <a:gd name="T61" fmla="*/ 0 h 38"/>
              <a:gd name="T62" fmla="*/ 13 w 38"/>
              <a:gd name="T63" fmla="*/ 0 h 38"/>
              <a:gd name="T64" fmla="*/ 19 w 38"/>
              <a:gd name="T65" fmla="*/ 0 h 38"/>
              <a:gd name="T66" fmla="*/ 19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19" y="0"/>
                </a:lnTo>
                <a:lnTo>
                  <a:pt x="26" y="0"/>
                </a:lnTo>
                <a:lnTo>
                  <a:pt x="26" y="6"/>
                </a:lnTo>
                <a:lnTo>
                  <a:pt x="32" y="6"/>
                </a:lnTo>
                <a:lnTo>
                  <a:pt x="32" y="6"/>
                </a:lnTo>
                <a:lnTo>
                  <a:pt x="32" y="13"/>
                </a:lnTo>
                <a:lnTo>
                  <a:pt x="38" y="13"/>
                </a:lnTo>
                <a:lnTo>
                  <a:pt x="38" y="19"/>
                </a:lnTo>
                <a:lnTo>
                  <a:pt x="38" y="25"/>
                </a:lnTo>
                <a:lnTo>
                  <a:pt x="32" y="25"/>
                </a:lnTo>
                <a:lnTo>
                  <a:pt x="32" y="31"/>
                </a:lnTo>
                <a:lnTo>
                  <a:pt x="32" y="31"/>
                </a:lnTo>
                <a:lnTo>
                  <a:pt x="26" y="38"/>
                </a:lnTo>
                <a:lnTo>
                  <a:pt x="26" y="38"/>
                </a:lnTo>
                <a:lnTo>
                  <a:pt x="19" y="38"/>
                </a:lnTo>
                <a:lnTo>
                  <a:pt x="19" y="38"/>
                </a:lnTo>
                <a:lnTo>
                  <a:pt x="13" y="38"/>
                </a:lnTo>
                <a:lnTo>
                  <a:pt x="13" y="38"/>
                </a:lnTo>
                <a:lnTo>
                  <a:pt x="7" y="38"/>
                </a:lnTo>
                <a:lnTo>
                  <a:pt x="7" y="31"/>
                </a:lnTo>
                <a:lnTo>
                  <a:pt x="0" y="31"/>
                </a:lnTo>
                <a:lnTo>
                  <a:pt x="0" y="25"/>
                </a:lnTo>
                <a:lnTo>
                  <a:pt x="0" y="25"/>
                </a:lnTo>
                <a:lnTo>
                  <a:pt x="0" y="19"/>
                </a:lnTo>
                <a:lnTo>
                  <a:pt x="0" y="13"/>
                </a:lnTo>
                <a:lnTo>
                  <a:pt x="0" y="13"/>
                </a:lnTo>
                <a:lnTo>
                  <a:pt x="0" y="6"/>
                </a:lnTo>
                <a:lnTo>
                  <a:pt x="7" y="6"/>
                </a:lnTo>
                <a:lnTo>
                  <a:pt x="7" y="6"/>
                </a:lnTo>
                <a:lnTo>
                  <a:pt x="13" y="0"/>
                </a:lnTo>
                <a:lnTo>
                  <a:pt x="13" y="0"/>
                </a:lnTo>
                <a:lnTo>
                  <a:pt x="19" y="0"/>
                </a:lnTo>
                <a:lnTo>
                  <a:pt x="19"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01" name="Freeform 53"/>
          <p:cNvSpPr>
            <a:spLocks/>
          </p:cNvSpPr>
          <p:nvPr/>
        </p:nvSpPr>
        <p:spPr bwMode="auto">
          <a:xfrm>
            <a:off x="2738438" y="3838575"/>
            <a:ext cx="55562" cy="53975"/>
          </a:xfrm>
          <a:custGeom>
            <a:avLst/>
            <a:gdLst>
              <a:gd name="T0" fmla="*/ 19 w 38"/>
              <a:gd name="T1" fmla="*/ 0 h 37"/>
              <a:gd name="T2" fmla="*/ 19 w 38"/>
              <a:gd name="T3" fmla="*/ 0 h 37"/>
              <a:gd name="T4" fmla="*/ 25 w 38"/>
              <a:gd name="T5" fmla="*/ 0 h 37"/>
              <a:gd name="T6" fmla="*/ 25 w 38"/>
              <a:gd name="T7" fmla="*/ 0 h 37"/>
              <a:gd name="T8" fmla="*/ 32 w 38"/>
              <a:gd name="T9" fmla="*/ 6 h 37"/>
              <a:gd name="T10" fmla="*/ 32 w 38"/>
              <a:gd name="T11" fmla="*/ 6 h 37"/>
              <a:gd name="T12" fmla="*/ 32 w 38"/>
              <a:gd name="T13" fmla="*/ 12 h 37"/>
              <a:gd name="T14" fmla="*/ 38 w 38"/>
              <a:gd name="T15" fmla="*/ 12 h 37"/>
              <a:gd name="T16" fmla="*/ 38 w 38"/>
              <a:gd name="T17" fmla="*/ 18 h 37"/>
              <a:gd name="T18" fmla="*/ 38 w 38"/>
              <a:gd name="T19" fmla="*/ 18 h 37"/>
              <a:gd name="T20" fmla="*/ 32 w 38"/>
              <a:gd name="T21" fmla="*/ 25 h 37"/>
              <a:gd name="T22" fmla="*/ 32 w 38"/>
              <a:gd name="T23" fmla="*/ 25 h 37"/>
              <a:gd name="T24" fmla="*/ 32 w 38"/>
              <a:gd name="T25" fmla="*/ 31 h 37"/>
              <a:gd name="T26" fmla="*/ 25 w 38"/>
              <a:gd name="T27" fmla="*/ 31 h 37"/>
              <a:gd name="T28" fmla="*/ 25 w 38"/>
              <a:gd name="T29" fmla="*/ 37 h 37"/>
              <a:gd name="T30" fmla="*/ 19 w 38"/>
              <a:gd name="T31" fmla="*/ 37 h 37"/>
              <a:gd name="T32" fmla="*/ 19 w 38"/>
              <a:gd name="T33" fmla="*/ 37 h 37"/>
              <a:gd name="T34" fmla="*/ 13 w 38"/>
              <a:gd name="T35" fmla="*/ 37 h 37"/>
              <a:gd name="T36" fmla="*/ 6 w 38"/>
              <a:gd name="T37" fmla="*/ 37 h 37"/>
              <a:gd name="T38" fmla="*/ 6 w 38"/>
              <a:gd name="T39" fmla="*/ 31 h 37"/>
              <a:gd name="T40" fmla="*/ 0 w 38"/>
              <a:gd name="T41" fmla="*/ 31 h 37"/>
              <a:gd name="T42" fmla="*/ 0 w 38"/>
              <a:gd name="T43" fmla="*/ 25 h 37"/>
              <a:gd name="T44" fmla="*/ 0 w 38"/>
              <a:gd name="T45" fmla="*/ 25 h 37"/>
              <a:gd name="T46" fmla="*/ 0 w 38"/>
              <a:gd name="T47" fmla="*/ 18 h 37"/>
              <a:gd name="T48" fmla="*/ 0 w 38"/>
              <a:gd name="T49" fmla="*/ 18 h 37"/>
              <a:gd name="T50" fmla="*/ 0 w 38"/>
              <a:gd name="T51" fmla="*/ 12 h 37"/>
              <a:gd name="T52" fmla="*/ 0 w 38"/>
              <a:gd name="T53" fmla="*/ 12 h 37"/>
              <a:gd name="T54" fmla="*/ 0 w 38"/>
              <a:gd name="T55" fmla="*/ 6 h 37"/>
              <a:gd name="T56" fmla="*/ 0 w 38"/>
              <a:gd name="T57" fmla="*/ 6 h 37"/>
              <a:gd name="T58" fmla="*/ 6 w 38"/>
              <a:gd name="T59" fmla="*/ 0 h 37"/>
              <a:gd name="T60" fmla="*/ 6 w 38"/>
              <a:gd name="T61" fmla="*/ 0 h 37"/>
              <a:gd name="T62" fmla="*/ 13 w 38"/>
              <a:gd name="T63" fmla="*/ 0 h 37"/>
              <a:gd name="T64" fmla="*/ 19 w 38"/>
              <a:gd name="T65" fmla="*/ 0 h 37"/>
              <a:gd name="T66" fmla="*/ 19 w 38"/>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7">
                <a:moveTo>
                  <a:pt x="19" y="0"/>
                </a:moveTo>
                <a:lnTo>
                  <a:pt x="19" y="0"/>
                </a:lnTo>
                <a:lnTo>
                  <a:pt x="25" y="0"/>
                </a:lnTo>
                <a:lnTo>
                  <a:pt x="25" y="0"/>
                </a:lnTo>
                <a:lnTo>
                  <a:pt x="32" y="6"/>
                </a:lnTo>
                <a:lnTo>
                  <a:pt x="32" y="6"/>
                </a:lnTo>
                <a:lnTo>
                  <a:pt x="32" y="12"/>
                </a:lnTo>
                <a:lnTo>
                  <a:pt x="38" y="12"/>
                </a:lnTo>
                <a:lnTo>
                  <a:pt x="38" y="18"/>
                </a:lnTo>
                <a:lnTo>
                  <a:pt x="38" y="18"/>
                </a:lnTo>
                <a:lnTo>
                  <a:pt x="32" y="25"/>
                </a:lnTo>
                <a:lnTo>
                  <a:pt x="32" y="25"/>
                </a:lnTo>
                <a:lnTo>
                  <a:pt x="32" y="31"/>
                </a:lnTo>
                <a:lnTo>
                  <a:pt x="25" y="31"/>
                </a:lnTo>
                <a:lnTo>
                  <a:pt x="25" y="37"/>
                </a:lnTo>
                <a:lnTo>
                  <a:pt x="19" y="37"/>
                </a:lnTo>
                <a:lnTo>
                  <a:pt x="19" y="37"/>
                </a:lnTo>
                <a:lnTo>
                  <a:pt x="13" y="37"/>
                </a:lnTo>
                <a:lnTo>
                  <a:pt x="6" y="37"/>
                </a:lnTo>
                <a:lnTo>
                  <a:pt x="6" y="31"/>
                </a:lnTo>
                <a:lnTo>
                  <a:pt x="0" y="31"/>
                </a:lnTo>
                <a:lnTo>
                  <a:pt x="0" y="25"/>
                </a:lnTo>
                <a:lnTo>
                  <a:pt x="0" y="25"/>
                </a:lnTo>
                <a:lnTo>
                  <a:pt x="0" y="18"/>
                </a:lnTo>
                <a:lnTo>
                  <a:pt x="0" y="18"/>
                </a:lnTo>
                <a:lnTo>
                  <a:pt x="0" y="12"/>
                </a:lnTo>
                <a:lnTo>
                  <a:pt x="0" y="12"/>
                </a:lnTo>
                <a:lnTo>
                  <a:pt x="0" y="6"/>
                </a:lnTo>
                <a:lnTo>
                  <a:pt x="0" y="6"/>
                </a:lnTo>
                <a:lnTo>
                  <a:pt x="6" y="0"/>
                </a:lnTo>
                <a:lnTo>
                  <a:pt x="6" y="0"/>
                </a:lnTo>
                <a:lnTo>
                  <a:pt x="13" y="0"/>
                </a:lnTo>
                <a:lnTo>
                  <a:pt x="19"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02" name="Freeform 54"/>
          <p:cNvSpPr>
            <a:spLocks/>
          </p:cNvSpPr>
          <p:nvPr/>
        </p:nvSpPr>
        <p:spPr bwMode="auto">
          <a:xfrm>
            <a:off x="2738438" y="3838575"/>
            <a:ext cx="55562" cy="53975"/>
          </a:xfrm>
          <a:custGeom>
            <a:avLst/>
            <a:gdLst>
              <a:gd name="T0" fmla="*/ 19 w 38"/>
              <a:gd name="T1" fmla="*/ 0 h 37"/>
              <a:gd name="T2" fmla="*/ 19 w 38"/>
              <a:gd name="T3" fmla="*/ 0 h 37"/>
              <a:gd name="T4" fmla="*/ 25 w 38"/>
              <a:gd name="T5" fmla="*/ 0 h 37"/>
              <a:gd name="T6" fmla="*/ 25 w 38"/>
              <a:gd name="T7" fmla="*/ 0 h 37"/>
              <a:gd name="T8" fmla="*/ 32 w 38"/>
              <a:gd name="T9" fmla="*/ 6 h 37"/>
              <a:gd name="T10" fmla="*/ 32 w 38"/>
              <a:gd name="T11" fmla="*/ 6 h 37"/>
              <a:gd name="T12" fmla="*/ 32 w 38"/>
              <a:gd name="T13" fmla="*/ 12 h 37"/>
              <a:gd name="T14" fmla="*/ 38 w 38"/>
              <a:gd name="T15" fmla="*/ 12 h 37"/>
              <a:gd name="T16" fmla="*/ 38 w 38"/>
              <a:gd name="T17" fmla="*/ 18 h 37"/>
              <a:gd name="T18" fmla="*/ 38 w 38"/>
              <a:gd name="T19" fmla="*/ 18 h 37"/>
              <a:gd name="T20" fmla="*/ 32 w 38"/>
              <a:gd name="T21" fmla="*/ 25 h 37"/>
              <a:gd name="T22" fmla="*/ 32 w 38"/>
              <a:gd name="T23" fmla="*/ 25 h 37"/>
              <a:gd name="T24" fmla="*/ 32 w 38"/>
              <a:gd name="T25" fmla="*/ 31 h 37"/>
              <a:gd name="T26" fmla="*/ 25 w 38"/>
              <a:gd name="T27" fmla="*/ 31 h 37"/>
              <a:gd name="T28" fmla="*/ 25 w 38"/>
              <a:gd name="T29" fmla="*/ 37 h 37"/>
              <a:gd name="T30" fmla="*/ 19 w 38"/>
              <a:gd name="T31" fmla="*/ 37 h 37"/>
              <a:gd name="T32" fmla="*/ 19 w 38"/>
              <a:gd name="T33" fmla="*/ 37 h 37"/>
              <a:gd name="T34" fmla="*/ 13 w 38"/>
              <a:gd name="T35" fmla="*/ 37 h 37"/>
              <a:gd name="T36" fmla="*/ 6 w 38"/>
              <a:gd name="T37" fmla="*/ 37 h 37"/>
              <a:gd name="T38" fmla="*/ 6 w 38"/>
              <a:gd name="T39" fmla="*/ 31 h 37"/>
              <a:gd name="T40" fmla="*/ 0 w 38"/>
              <a:gd name="T41" fmla="*/ 31 h 37"/>
              <a:gd name="T42" fmla="*/ 0 w 38"/>
              <a:gd name="T43" fmla="*/ 25 h 37"/>
              <a:gd name="T44" fmla="*/ 0 w 38"/>
              <a:gd name="T45" fmla="*/ 25 h 37"/>
              <a:gd name="T46" fmla="*/ 0 w 38"/>
              <a:gd name="T47" fmla="*/ 18 h 37"/>
              <a:gd name="T48" fmla="*/ 0 w 38"/>
              <a:gd name="T49" fmla="*/ 18 h 37"/>
              <a:gd name="T50" fmla="*/ 0 w 38"/>
              <a:gd name="T51" fmla="*/ 12 h 37"/>
              <a:gd name="T52" fmla="*/ 0 w 38"/>
              <a:gd name="T53" fmla="*/ 12 h 37"/>
              <a:gd name="T54" fmla="*/ 0 w 38"/>
              <a:gd name="T55" fmla="*/ 6 h 37"/>
              <a:gd name="T56" fmla="*/ 0 w 38"/>
              <a:gd name="T57" fmla="*/ 6 h 37"/>
              <a:gd name="T58" fmla="*/ 6 w 38"/>
              <a:gd name="T59" fmla="*/ 0 h 37"/>
              <a:gd name="T60" fmla="*/ 6 w 38"/>
              <a:gd name="T61" fmla="*/ 0 h 37"/>
              <a:gd name="T62" fmla="*/ 13 w 38"/>
              <a:gd name="T63" fmla="*/ 0 h 37"/>
              <a:gd name="T64" fmla="*/ 19 w 38"/>
              <a:gd name="T65" fmla="*/ 0 h 37"/>
              <a:gd name="T66" fmla="*/ 19 w 38"/>
              <a:gd name="T67" fmla="*/ 0 h 37"/>
              <a:gd name="T68" fmla="*/ 19 w 38"/>
              <a:gd name="T6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7">
                <a:moveTo>
                  <a:pt x="19" y="0"/>
                </a:moveTo>
                <a:lnTo>
                  <a:pt x="19" y="0"/>
                </a:lnTo>
                <a:lnTo>
                  <a:pt x="25" y="0"/>
                </a:lnTo>
                <a:lnTo>
                  <a:pt x="25" y="0"/>
                </a:lnTo>
                <a:lnTo>
                  <a:pt x="32" y="6"/>
                </a:lnTo>
                <a:lnTo>
                  <a:pt x="32" y="6"/>
                </a:lnTo>
                <a:lnTo>
                  <a:pt x="32" y="12"/>
                </a:lnTo>
                <a:lnTo>
                  <a:pt x="38" y="12"/>
                </a:lnTo>
                <a:lnTo>
                  <a:pt x="38" y="18"/>
                </a:lnTo>
                <a:lnTo>
                  <a:pt x="38" y="18"/>
                </a:lnTo>
                <a:lnTo>
                  <a:pt x="32" y="25"/>
                </a:lnTo>
                <a:lnTo>
                  <a:pt x="32" y="25"/>
                </a:lnTo>
                <a:lnTo>
                  <a:pt x="32" y="31"/>
                </a:lnTo>
                <a:lnTo>
                  <a:pt x="25" y="31"/>
                </a:lnTo>
                <a:lnTo>
                  <a:pt x="25" y="37"/>
                </a:lnTo>
                <a:lnTo>
                  <a:pt x="19" y="37"/>
                </a:lnTo>
                <a:lnTo>
                  <a:pt x="19" y="37"/>
                </a:lnTo>
                <a:lnTo>
                  <a:pt x="13" y="37"/>
                </a:lnTo>
                <a:lnTo>
                  <a:pt x="6" y="37"/>
                </a:lnTo>
                <a:lnTo>
                  <a:pt x="6" y="31"/>
                </a:lnTo>
                <a:lnTo>
                  <a:pt x="0" y="31"/>
                </a:lnTo>
                <a:lnTo>
                  <a:pt x="0" y="25"/>
                </a:lnTo>
                <a:lnTo>
                  <a:pt x="0" y="25"/>
                </a:lnTo>
                <a:lnTo>
                  <a:pt x="0" y="18"/>
                </a:lnTo>
                <a:lnTo>
                  <a:pt x="0" y="18"/>
                </a:lnTo>
                <a:lnTo>
                  <a:pt x="0" y="12"/>
                </a:lnTo>
                <a:lnTo>
                  <a:pt x="0" y="12"/>
                </a:lnTo>
                <a:lnTo>
                  <a:pt x="0" y="6"/>
                </a:lnTo>
                <a:lnTo>
                  <a:pt x="0" y="6"/>
                </a:lnTo>
                <a:lnTo>
                  <a:pt x="6" y="0"/>
                </a:lnTo>
                <a:lnTo>
                  <a:pt x="6" y="0"/>
                </a:lnTo>
                <a:lnTo>
                  <a:pt x="13" y="0"/>
                </a:lnTo>
                <a:lnTo>
                  <a:pt x="19" y="0"/>
                </a:lnTo>
                <a:lnTo>
                  <a:pt x="19"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03" name="Freeform 55"/>
          <p:cNvSpPr>
            <a:spLocks/>
          </p:cNvSpPr>
          <p:nvPr/>
        </p:nvSpPr>
        <p:spPr bwMode="auto">
          <a:xfrm>
            <a:off x="2998788" y="3184525"/>
            <a:ext cx="55562" cy="55563"/>
          </a:xfrm>
          <a:custGeom>
            <a:avLst/>
            <a:gdLst>
              <a:gd name="T0" fmla="*/ 18 w 37"/>
              <a:gd name="T1" fmla="*/ 0 h 38"/>
              <a:gd name="T2" fmla="*/ 25 w 37"/>
              <a:gd name="T3" fmla="*/ 0 h 38"/>
              <a:gd name="T4" fmla="*/ 31 w 37"/>
              <a:gd name="T5" fmla="*/ 0 h 38"/>
              <a:gd name="T6" fmla="*/ 31 w 37"/>
              <a:gd name="T7" fmla="*/ 7 h 38"/>
              <a:gd name="T8" fmla="*/ 37 w 37"/>
              <a:gd name="T9" fmla="*/ 7 h 38"/>
              <a:gd name="T10" fmla="*/ 37 w 37"/>
              <a:gd name="T11" fmla="*/ 13 h 38"/>
              <a:gd name="T12" fmla="*/ 37 w 37"/>
              <a:gd name="T13" fmla="*/ 13 h 38"/>
              <a:gd name="T14" fmla="*/ 37 w 37"/>
              <a:gd name="T15" fmla="*/ 19 h 38"/>
              <a:gd name="T16" fmla="*/ 37 w 37"/>
              <a:gd name="T17" fmla="*/ 19 h 38"/>
              <a:gd name="T18" fmla="*/ 37 w 37"/>
              <a:gd name="T19" fmla="*/ 25 h 38"/>
              <a:gd name="T20" fmla="*/ 37 w 37"/>
              <a:gd name="T21" fmla="*/ 25 h 38"/>
              <a:gd name="T22" fmla="*/ 37 w 37"/>
              <a:gd name="T23" fmla="*/ 32 h 38"/>
              <a:gd name="T24" fmla="*/ 37 w 37"/>
              <a:gd name="T25" fmla="*/ 32 h 38"/>
              <a:gd name="T26" fmla="*/ 31 w 37"/>
              <a:gd name="T27" fmla="*/ 38 h 38"/>
              <a:gd name="T28" fmla="*/ 31 w 37"/>
              <a:gd name="T29" fmla="*/ 38 h 38"/>
              <a:gd name="T30" fmla="*/ 25 w 37"/>
              <a:gd name="T31" fmla="*/ 38 h 38"/>
              <a:gd name="T32" fmla="*/ 18 w 37"/>
              <a:gd name="T33" fmla="*/ 38 h 38"/>
              <a:gd name="T34" fmla="*/ 18 w 37"/>
              <a:gd name="T35" fmla="*/ 38 h 38"/>
              <a:gd name="T36" fmla="*/ 12 w 37"/>
              <a:gd name="T37" fmla="*/ 38 h 38"/>
              <a:gd name="T38" fmla="*/ 12 w 37"/>
              <a:gd name="T39" fmla="*/ 38 h 38"/>
              <a:gd name="T40" fmla="*/ 6 w 37"/>
              <a:gd name="T41" fmla="*/ 32 h 38"/>
              <a:gd name="T42" fmla="*/ 6 w 37"/>
              <a:gd name="T43" fmla="*/ 32 h 38"/>
              <a:gd name="T44" fmla="*/ 6 w 37"/>
              <a:gd name="T45" fmla="*/ 25 h 38"/>
              <a:gd name="T46" fmla="*/ 6 w 37"/>
              <a:gd name="T47" fmla="*/ 25 h 38"/>
              <a:gd name="T48" fmla="*/ 0 w 37"/>
              <a:gd name="T49" fmla="*/ 19 h 38"/>
              <a:gd name="T50" fmla="*/ 6 w 37"/>
              <a:gd name="T51" fmla="*/ 19 h 38"/>
              <a:gd name="T52" fmla="*/ 6 w 37"/>
              <a:gd name="T53" fmla="*/ 13 h 38"/>
              <a:gd name="T54" fmla="*/ 6 w 37"/>
              <a:gd name="T55" fmla="*/ 13 h 38"/>
              <a:gd name="T56" fmla="*/ 6 w 37"/>
              <a:gd name="T57" fmla="*/ 7 h 38"/>
              <a:gd name="T58" fmla="*/ 12 w 37"/>
              <a:gd name="T59" fmla="*/ 7 h 38"/>
              <a:gd name="T60" fmla="*/ 12 w 37"/>
              <a:gd name="T61" fmla="*/ 0 h 38"/>
              <a:gd name="T62" fmla="*/ 18 w 37"/>
              <a:gd name="T63" fmla="*/ 0 h 38"/>
              <a:gd name="T64" fmla="*/ 18 w 37"/>
              <a:gd name="T65" fmla="*/ 0 h 38"/>
              <a:gd name="T66" fmla="*/ 25 w 37"/>
              <a:gd name="T67" fmla="*/ 0 h 38"/>
              <a:gd name="T68" fmla="*/ 18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8" y="0"/>
                </a:moveTo>
                <a:lnTo>
                  <a:pt x="25" y="0"/>
                </a:lnTo>
                <a:lnTo>
                  <a:pt x="31" y="0"/>
                </a:lnTo>
                <a:lnTo>
                  <a:pt x="31" y="7"/>
                </a:lnTo>
                <a:lnTo>
                  <a:pt x="37" y="7"/>
                </a:lnTo>
                <a:lnTo>
                  <a:pt x="37" y="13"/>
                </a:lnTo>
                <a:lnTo>
                  <a:pt x="37" y="13"/>
                </a:lnTo>
                <a:lnTo>
                  <a:pt x="37" y="19"/>
                </a:lnTo>
                <a:lnTo>
                  <a:pt x="37" y="19"/>
                </a:lnTo>
                <a:lnTo>
                  <a:pt x="37" y="25"/>
                </a:lnTo>
                <a:lnTo>
                  <a:pt x="37" y="25"/>
                </a:lnTo>
                <a:lnTo>
                  <a:pt x="37" y="32"/>
                </a:lnTo>
                <a:lnTo>
                  <a:pt x="37" y="32"/>
                </a:lnTo>
                <a:lnTo>
                  <a:pt x="31" y="38"/>
                </a:lnTo>
                <a:lnTo>
                  <a:pt x="31" y="38"/>
                </a:lnTo>
                <a:lnTo>
                  <a:pt x="25" y="38"/>
                </a:lnTo>
                <a:lnTo>
                  <a:pt x="18" y="38"/>
                </a:lnTo>
                <a:lnTo>
                  <a:pt x="18" y="38"/>
                </a:lnTo>
                <a:lnTo>
                  <a:pt x="12" y="38"/>
                </a:lnTo>
                <a:lnTo>
                  <a:pt x="12" y="38"/>
                </a:lnTo>
                <a:lnTo>
                  <a:pt x="6" y="32"/>
                </a:lnTo>
                <a:lnTo>
                  <a:pt x="6" y="32"/>
                </a:lnTo>
                <a:lnTo>
                  <a:pt x="6" y="25"/>
                </a:lnTo>
                <a:lnTo>
                  <a:pt x="6" y="25"/>
                </a:lnTo>
                <a:lnTo>
                  <a:pt x="0" y="19"/>
                </a:lnTo>
                <a:lnTo>
                  <a:pt x="6" y="19"/>
                </a:lnTo>
                <a:lnTo>
                  <a:pt x="6" y="13"/>
                </a:lnTo>
                <a:lnTo>
                  <a:pt x="6" y="13"/>
                </a:lnTo>
                <a:lnTo>
                  <a:pt x="6" y="7"/>
                </a:lnTo>
                <a:lnTo>
                  <a:pt x="12" y="7"/>
                </a:lnTo>
                <a:lnTo>
                  <a:pt x="12" y="0"/>
                </a:lnTo>
                <a:lnTo>
                  <a:pt x="18" y="0"/>
                </a:lnTo>
                <a:lnTo>
                  <a:pt x="18" y="0"/>
                </a:lnTo>
                <a:lnTo>
                  <a:pt x="25" y="0"/>
                </a:lnTo>
                <a:lnTo>
                  <a:pt x="18" y="0"/>
                </a:lnTo>
                <a:close/>
              </a:path>
            </a:pathLst>
          </a:custGeom>
          <a:solidFill>
            <a:srgbClr val="000000"/>
          </a:solidFill>
          <a:ln w="28575" cmpd="sng">
            <a:solidFill>
              <a:srgbClr val="000000"/>
            </a:solidFill>
            <a:round/>
            <a:headEnd/>
            <a:tailEnd/>
          </a:ln>
        </p:spPr>
        <p:txBody>
          <a:bodyPr/>
          <a:lstStyle/>
          <a:p>
            <a:endParaRPr lang="en-GB"/>
          </a:p>
        </p:txBody>
      </p:sp>
      <p:sp>
        <p:nvSpPr>
          <p:cNvPr id="232504" name="Freeform 56"/>
          <p:cNvSpPr>
            <a:spLocks/>
          </p:cNvSpPr>
          <p:nvPr/>
        </p:nvSpPr>
        <p:spPr bwMode="auto">
          <a:xfrm>
            <a:off x="2998788" y="3184525"/>
            <a:ext cx="55562" cy="55563"/>
          </a:xfrm>
          <a:custGeom>
            <a:avLst/>
            <a:gdLst>
              <a:gd name="T0" fmla="*/ 18 w 37"/>
              <a:gd name="T1" fmla="*/ 0 h 38"/>
              <a:gd name="T2" fmla="*/ 25 w 37"/>
              <a:gd name="T3" fmla="*/ 0 h 38"/>
              <a:gd name="T4" fmla="*/ 31 w 37"/>
              <a:gd name="T5" fmla="*/ 0 h 38"/>
              <a:gd name="T6" fmla="*/ 31 w 37"/>
              <a:gd name="T7" fmla="*/ 7 h 38"/>
              <a:gd name="T8" fmla="*/ 37 w 37"/>
              <a:gd name="T9" fmla="*/ 7 h 38"/>
              <a:gd name="T10" fmla="*/ 37 w 37"/>
              <a:gd name="T11" fmla="*/ 13 h 38"/>
              <a:gd name="T12" fmla="*/ 37 w 37"/>
              <a:gd name="T13" fmla="*/ 13 h 38"/>
              <a:gd name="T14" fmla="*/ 37 w 37"/>
              <a:gd name="T15" fmla="*/ 19 h 38"/>
              <a:gd name="T16" fmla="*/ 37 w 37"/>
              <a:gd name="T17" fmla="*/ 19 h 38"/>
              <a:gd name="T18" fmla="*/ 37 w 37"/>
              <a:gd name="T19" fmla="*/ 25 h 38"/>
              <a:gd name="T20" fmla="*/ 37 w 37"/>
              <a:gd name="T21" fmla="*/ 25 h 38"/>
              <a:gd name="T22" fmla="*/ 37 w 37"/>
              <a:gd name="T23" fmla="*/ 32 h 38"/>
              <a:gd name="T24" fmla="*/ 37 w 37"/>
              <a:gd name="T25" fmla="*/ 32 h 38"/>
              <a:gd name="T26" fmla="*/ 31 w 37"/>
              <a:gd name="T27" fmla="*/ 38 h 38"/>
              <a:gd name="T28" fmla="*/ 31 w 37"/>
              <a:gd name="T29" fmla="*/ 38 h 38"/>
              <a:gd name="T30" fmla="*/ 25 w 37"/>
              <a:gd name="T31" fmla="*/ 38 h 38"/>
              <a:gd name="T32" fmla="*/ 18 w 37"/>
              <a:gd name="T33" fmla="*/ 38 h 38"/>
              <a:gd name="T34" fmla="*/ 18 w 37"/>
              <a:gd name="T35" fmla="*/ 38 h 38"/>
              <a:gd name="T36" fmla="*/ 12 w 37"/>
              <a:gd name="T37" fmla="*/ 38 h 38"/>
              <a:gd name="T38" fmla="*/ 12 w 37"/>
              <a:gd name="T39" fmla="*/ 38 h 38"/>
              <a:gd name="T40" fmla="*/ 6 w 37"/>
              <a:gd name="T41" fmla="*/ 32 h 38"/>
              <a:gd name="T42" fmla="*/ 6 w 37"/>
              <a:gd name="T43" fmla="*/ 32 h 38"/>
              <a:gd name="T44" fmla="*/ 6 w 37"/>
              <a:gd name="T45" fmla="*/ 25 h 38"/>
              <a:gd name="T46" fmla="*/ 6 w 37"/>
              <a:gd name="T47" fmla="*/ 25 h 38"/>
              <a:gd name="T48" fmla="*/ 0 w 37"/>
              <a:gd name="T49" fmla="*/ 19 h 38"/>
              <a:gd name="T50" fmla="*/ 6 w 37"/>
              <a:gd name="T51" fmla="*/ 19 h 38"/>
              <a:gd name="T52" fmla="*/ 6 w 37"/>
              <a:gd name="T53" fmla="*/ 13 h 38"/>
              <a:gd name="T54" fmla="*/ 6 w 37"/>
              <a:gd name="T55" fmla="*/ 13 h 38"/>
              <a:gd name="T56" fmla="*/ 6 w 37"/>
              <a:gd name="T57" fmla="*/ 7 h 38"/>
              <a:gd name="T58" fmla="*/ 12 w 37"/>
              <a:gd name="T59" fmla="*/ 7 h 38"/>
              <a:gd name="T60" fmla="*/ 12 w 37"/>
              <a:gd name="T61" fmla="*/ 0 h 38"/>
              <a:gd name="T62" fmla="*/ 18 w 37"/>
              <a:gd name="T63" fmla="*/ 0 h 38"/>
              <a:gd name="T64" fmla="*/ 18 w 37"/>
              <a:gd name="T65" fmla="*/ 0 h 38"/>
              <a:gd name="T66" fmla="*/ 25 w 37"/>
              <a:gd name="T67" fmla="*/ 0 h 38"/>
              <a:gd name="T68" fmla="*/ 18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8" y="0"/>
                </a:moveTo>
                <a:lnTo>
                  <a:pt x="25" y="0"/>
                </a:lnTo>
                <a:lnTo>
                  <a:pt x="31" y="0"/>
                </a:lnTo>
                <a:lnTo>
                  <a:pt x="31" y="7"/>
                </a:lnTo>
                <a:lnTo>
                  <a:pt x="37" y="7"/>
                </a:lnTo>
                <a:lnTo>
                  <a:pt x="37" y="13"/>
                </a:lnTo>
                <a:lnTo>
                  <a:pt x="37" y="13"/>
                </a:lnTo>
                <a:lnTo>
                  <a:pt x="37" y="19"/>
                </a:lnTo>
                <a:lnTo>
                  <a:pt x="37" y="19"/>
                </a:lnTo>
                <a:lnTo>
                  <a:pt x="37" y="25"/>
                </a:lnTo>
                <a:lnTo>
                  <a:pt x="37" y="25"/>
                </a:lnTo>
                <a:lnTo>
                  <a:pt x="37" y="32"/>
                </a:lnTo>
                <a:lnTo>
                  <a:pt x="37" y="32"/>
                </a:lnTo>
                <a:lnTo>
                  <a:pt x="31" y="38"/>
                </a:lnTo>
                <a:lnTo>
                  <a:pt x="31" y="38"/>
                </a:lnTo>
                <a:lnTo>
                  <a:pt x="25" y="38"/>
                </a:lnTo>
                <a:lnTo>
                  <a:pt x="18" y="38"/>
                </a:lnTo>
                <a:lnTo>
                  <a:pt x="18" y="38"/>
                </a:lnTo>
                <a:lnTo>
                  <a:pt x="12" y="38"/>
                </a:lnTo>
                <a:lnTo>
                  <a:pt x="12" y="38"/>
                </a:lnTo>
                <a:lnTo>
                  <a:pt x="6" y="32"/>
                </a:lnTo>
                <a:lnTo>
                  <a:pt x="6" y="32"/>
                </a:lnTo>
                <a:lnTo>
                  <a:pt x="6" y="25"/>
                </a:lnTo>
                <a:lnTo>
                  <a:pt x="6" y="25"/>
                </a:lnTo>
                <a:lnTo>
                  <a:pt x="0" y="19"/>
                </a:lnTo>
                <a:lnTo>
                  <a:pt x="6" y="19"/>
                </a:lnTo>
                <a:lnTo>
                  <a:pt x="6" y="13"/>
                </a:lnTo>
                <a:lnTo>
                  <a:pt x="6" y="13"/>
                </a:lnTo>
                <a:lnTo>
                  <a:pt x="6" y="7"/>
                </a:lnTo>
                <a:lnTo>
                  <a:pt x="12" y="7"/>
                </a:lnTo>
                <a:lnTo>
                  <a:pt x="12" y="0"/>
                </a:lnTo>
                <a:lnTo>
                  <a:pt x="18" y="0"/>
                </a:lnTo>
                <a:lnTo>
                  <a:pt x="18" y="0"/>
                </a:lnTo>
                <a:lnTo>
                  <a:pt x="25" y="0"/>
                </a:lnTo>
                <a:lnTo>
                  <a:pt x="18"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05" name="Freeform 57"/>
          <p:cNvSpPr>
            <a:spLocks/>
          </p:cNvSpPr>
          <p:nvPr/>
        </p:nvSpPr>
        <p:spPr bwMode="auto">
          <a:xfrm>
            <a:off x="3268663" y="2871788"/>
            <a:ext cx="55562" cy="55562"/>
          </a:xfrm>
          <a:custGeom>
            <a:avLst/>
            <a:gdLst>
              <a:gd name="T0" fmla="*/ 19 w 38"/>
              <a:gd name="T1" fmla="*/ 0 h 38"/>
              <a:gd name="T2" fmla="*/ 25 w 38"/>
              <a:gd name="T3" fmla="*/ 0 h 38"/>
              <a:gd name="T4" fmla="*/ 25 w 38"/>
              <a:gd name="T5" fmla="*/ 0 h 38"/>
              <a:gd name="T6" fmla="*/ 32 w 38"/>
              <a:gd name="T7" fmla="*/ 6 h 38"/>
              <a:gd name="T8" fmla="*/ 32 w 38"/>
              <a:gd name="T9" fmla="*/ 6 h 38"/>
              <a:gd name="T10" fmla="*/ 38 w 38"/>
              <a:gd name="T11" fmla="*/ 13 h 38"/>
              <a:gd name="T12" fmla="*/ 38 w 38"/>
              <a:gd name="T13" fmla="*/ 13 h 38"/>
              <a:gd name="T14" fmla="*/ 38 w 38"/>
              <a:gd name="T15" fmla="*/ 19 h 38"/>
              <a:gd name="T16" fmla="*/ 38 w 38"/>
              <a:gd name="T17" fmla="*/ 19 h 38"/>
              <a:gd name="T18" fmla="*/ 38 w 38"/>
              <a:gd name="T19" fmla="*/ 25 h 38"/>
              <a:gd name="T20" fmla="*/ 38 w 38"/>
              <a:gd name="T21" fmla="*/ 25 h 38"/>
              <a:gd name="T22" fmla="*/ 38 w 38"/>
              <a:gd name="T23" fmla="*/ 32 h 38"/>
              <a:gd name="T24" fmla="*/ 32 w 38"/>
              <a:gd name="T25" fmla="*/ 32 h 38"/>
              <a:gd name="T26" fmla="*/ 32 w 38"/>
              <a:gd name="T27" fmla="*/ 38 h 38"/>
              <a:gd name="T28" fmla="*/ 25 w 38"/>
              <a:gd name="T29" fmla="*/ 38 h 38"/>
              <a:gd name="T30" fmla="*/ 25 w 38"/>
              <a:gd name="T31" fmla="*/ 38 h 38"/>
              <a:gd name="T32" fmla="*/ 19 w 38"/>
              <a:gd name="T33" fmla="*/ 38 h 38"/>
              <a:gd name="T34" fmla="*/ 19 w 38"/>
              <a:gd name="T35" fmla="*/ 38 h 38"/>
              <a:gd name="T36" fmla="*/ 13 w 38"/>
              <a:gd name="T37" fmla="*/ 38 h 38"/>
              <a:gd name="T38" fmla="*/ 13 w 38"/>
              <a:gd name="T39" fmla="*/ 38 h 38"/>
              <a:gd name="T40" fmla="*/ 7 w 38"/>
              <a:gd name="T41" fmla="*/ 32 h 38"/>
              <a:gd name="T42" fmla="*/ 7 w 38"/>
              <a:gd name="T43" fmla="*/ 32 h 38"/>
              <a:gd name="T44" fmla="*/ 7 w 38"/>
              <a:gd name="T45" fmla="*/ 25 h 38"/>
              <a:gd name="T46" fmla="*/ 0 w 38"/>
              <a:gd name="T47" fmla="*/ 25 h 38"/>
              <a:gd name="T48" fmla="*/ 0 w 38"/>
              <a:gd name="T49" fmla="*/ 19 h 38"/>
              <a:gd name="T50" fmla="*/ 0 w 38"/>
              <a:gd name="T51" fmla="*/ 19 h 38"/>
              <a:gd name="T52" fmla="*/ 7 w 38"/>
              <a:gd name="T53" fmla="*/ 13 h 38"/>
              <a:gd name="T54" fmla="*/ 7 w 38"/>
              <a:gd name="T55" fmla="*/ 13 h 38"/>
              <a:gd name="T56" fmla="*/ 7 w 38"/>
              <a:gd name="T57" fmla="*/ 6 h 38"/>
              <a:gd name="T58" fmla="*/ 13 w 38"/>
              <a:gd name="T59" fmla="*/ 6 h 38"/>
              <a:gd name="T60" fmla="*/ 13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2" y="6"/>
                </a:lnTo>
                <a:lnTo>
                  <a:pt x="32" y="6"/>
                </a:lnTo>
                <a:lnTo>
                  <a:pt x="38" y="13"/>
                </a:lnTo>
                <a:lnTo>
                  <a:pt x="38" y="13"/>
                </a:lnTo>
                <a:lnTo>
                  <a:pt x="38" y="19"/>
                </a:lnTo>
                <a:lnTo>
                  <a:pt x="38" y="19"/>
                </a:lnTo>
                <a:lnTo>
                  <a:pt x="38" y="25"/>
                </a:lnTo>
                <a:lnTo>
                  <a:pt x="38" y="25"/>
                </a:lnTo>
                <a:lnTo>
                  <a:pt x="38" y="32"/>
                </a:lnTo>
                <a:lnTo>
                  <a:pt x="32" y="32"/>
                </a:lnTo>
                <a:lnTo>
                  <a:pt x="32" y="38"/>
                </a:lnTo>
                <a:lnTo>
                  <a:pt x="25" y="38"/>
                </a:lnTo>
                <a:lnTo>
                  <a:pt x="25" y="38"/>
                </a:lnTo>
                <a:lnTo>
                  <a:pt x="19" y="38"/>
                </a:lnTo>
                <a:lnTo>
                  <a:pt x="19" y="38"/>
                </a:lnTo>
                <a:lnTo>
                  <a:pt x="13" y="38"/>
                </a:lnTo>
                <a:lnTo>
                  <a:pt x="13" y="38"/>
                </a:lnTo>
                <a:lnTo>
                  <a:pt x="7" y="32"/>
                </a:lnTo>
                <a:lnTo>
                  <a:pt x="7" y="32"/>
                </a:lnTo>
                <a:lnTo>
                  <a:pt x="7" y="25"/>
                </a:lnTo>
                <a:lnTo>
                  <a:pt x="0" y="25"/>
                </a:lnTo>
                <a:lnTo>
                  <a:pt x="0" y="19"/>
                </a:lnTo>
                <a:lnTo>
                  <a:pt x="0" y="19"/>
                </a:lnTo>
                <a:lnTo>
                  <a:pt x="7" y="13"/>
                </a:lnTo>
                <a:lnTo>
                  <a:pt x="7" y="13"/>
                </a:lnTo>
                <a:lnTo>
                  <a:pt x="7" y="6"/>
                </a:lnTo>
                <a:lnTo>
                  <a:pt x="13" y="6"/>
                </a:lnTo>
                <a:lnTo>
                  <a:pt x="13" y="0"/>
                </a:lnTo>
                <a:lnTo>
                  <a:pt x="19"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06" name="Freeform 58"/>
          <p:cNvSpPr>
            <a:spLocks/>
          </p:cNvSpPr>
          <p:nvPr/>
        </p:nvSpPr>
        <p:spPr bwMode="auto">
          <a:xfrm>
            <a:off x="3268663" y="2871788"/>
            <a:ext cx="55562" cy="55562"/>
          </a:xfrm>
          <a:custGeom>
            <a:avLst/>
            <a:gdLst>
              <a:gd name="T0" fmla="*/ 19 w 38"/>
              <a:gd name="T1" fmla="*/ 0 h 38"/>
              <a:gd name="T2" fmla="*/ 25 w 38"/>
              <a:gd name="T3" fmla="*/ 0 h 38"/>
              <a:gd name="T4" fmla="*/ 25 w 38"/>
              <a:gd name="T5" fmla="*/ 0 h 38"/>
              <a:gd name="T6" fmla="*/ 32 w 38"/>
              <a:gd name="T7" fmla="*/ 6 h 38"/>
              <a:gd name="T8" fmla="*/ 32 w 38"/>
              <a:gd name="T9" fmla="*/ 6 h 38"/>
              <a:gd name="T10" fmla="*/ 38 w 38"/>
              <a:gd name="T11" fmla="*/ 13 h 38"/>
              <a:gd name="T12" fmla="*/ 38 w 38"/>
              <a:gd name="T13" fmla="*/ 13 h 38"/>
              <a:gd name="T14" fmla="*/ 38 w 38"/>
              <a:gd name="T15" fmla="*/ 19 h 38"/>
              <a:gd name="T16" fmla="*/ 38 w 38"/>
              <a:gd name="T17" fmla="*/ 19 h 38"/>
              <a:gd name="T18" fmla="*/ 38 w 38"/>
              <a:gd name="T19" fmla="*/ 25 h 38"/>
              <a:gd name="T20" fmla="*/ 38 w 38"/>
              <a:gd name="T21" fmla="*/ 25 h 38"/>
              <a:gd name="T22" fmla="*/ 38 w 38"/>
              <a:gd name="T23" fmla="*/ 32 h 38"/>
              <a:gd name="T24" fmla="*/ 32 w 38"/>
              <a:gd name="T25" fmla="*/ 32 h 38"/>
              <a:gd name="T26" fmla="*/ 32 w 38"/>
              <a:gd name="T27" fmla="*/ 38 h 38"/>
              <a:gd name="T28" fmla="*/ 25 w 38"/>
              <a:gd name="T29" fmla="*/ 38 h 38"/>
              <a:gd name="T30" fmla="*/ 25 w 38"/>
              <a:gd name="T31" fmla="*/ 38 h 38"/>
              <a:gd name="T32" fmla="*/ 19 w 38"/>
              <a:gd name="T33" fmla="*/ 38 h 38"/>
              <a:gd name="T34" fmla="*/ 19 w 38"/>
              <a:gd name="T35" fmla="*/ 38 h 38"/>
              <a:gd name="T36" fmla="*/ 13 w 38"/>
              <a:gd name="T37" fmla="*/ 38 h 38"/>
              <a:gd name="T38" fmla="*/ 13 w 38"/>
              <a:gd name="T39" fmla="*/ 38 h 38"/>
              <a:gd name="T40" fmla="*/ 7 w 38"/>
              <a:gd name="T41" fmla="*/ 32 h 38"/>
              <a:gd name="T42" fmla="*/ 7 w 38"/>
              <a:gd name="T43" fmla="*/ 32 h 38"/>
              <a:gd name="T44" fmla="*/ 7 w 38"/>
              <a:gd name="T45" fmla="*/ 25 h 38"/>
              <a:gd name="T46" fmla="*/ 0 w 38"/>
              <a:gd name="T47" fmla="*/ 25 h 38"/>
              <a:gd name="T48" fmla="*/ 0 w 38"/>
              <a:gd name="T49" fmla="*/ 19 h 38"/>
              <a:gd name="T50" fmla="*/ 0 w 38"/>
              <a:gd name="T51" fmla="*/ 19 h 38"/>
              <a:gd name="T52" fmla="*/ 7 w 38"/>
              <a:gd name="T53" fmla="*/ 13 h 38"/>
              <a:gd name="T54" fmla="*/ 7 w 38"/>
              <a:gd name="T55" fmla="*/ 13 h 38"/>
              <a:gd name="T56" fmla="*/ 7 w 38"/>
              <a:gd name="T57" fmla="*/ 6 h 38"/>
              <a:gd name="T58" fmla="*/ 13 w 38"/>
              <a:gd name="T59" fmla="*/ 6 h 38"/>
              <a:gd name="T60" fmla="*/ 13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2" y="6"/>
                </a:lnTo>
                <a:lnTo>
                  <a:pt x="32" y="6"/>
                </a:lnTo>
                <a:lnTo>
                  <a:pt x="38" y="13"/>
                </a:lnTo>
                <a:lnTo>
                  <a:pt x="38" y="13"/>
                </a:lnTo>
                <a:lnTo>
                  <a:pt x="38" y="19"/>
                </a:lnTo>
                <a:lnTo>
                  <a:pt x="38" y="19"/>
                </a:lnTo>
                <a:lnTo>
                  <a:pt x="38" y="25"/>
                </a:lnTo>
                <a:lnTo>
                  <a:pt x="38" y="25"/>
                </a:lnTo>
                <a:lnTo>
                  <a:pt x="38" y="32"/>
                </a:lnTo>
                <a:lnTo>
                  <a:pt x="32" y="32"/>
                </a:lnTo>
                <a:lnTo>
                  <a:pt x="32" y="38"/>
                </a:lnTo>
                <a:lnTo>
                  <a:pt x="25" y="38"/>
                </a:lnTo>
                <a:lnTo>
                  <a:pt x="25" y="38"/>
                </a:lnTo>
                <a:lnTo>
                  <a:pt x="19" y="38"/>
                </a:lnTo>
                <a:lnTo>
                  <a:pt x="19" y="38"/>
                </a:lnTo>
                <a:lnTo>
                  <a:pt x="13" y="38"/>
                </a:lnTo>
                <a:lnTo>
                  <a:pt x="13" y="38"/>
                </a:lnTo>
                <a:lnTo>
                  <a:pt x="7" y="32"/>
                </a:lnTo>
                <a:lnTo>
                  <a:pt x="7" y="32"/>
                </a:lnTo>
                <a:lnTo>
                  <a:pt x="7" y="25"/>
                </a:lnTo>
                <a:lnTo>
                  <a:pt x="0" y="25"/>
                </a:lnTo>
                <a:lnTo>
                  <a:pt x="0" y="19"/>
                </a:lnTo>
                <a:lnTo>
                  <a:pt x="0" y="19"/>
                </a:lnTo>
                <a:lnTo>
                  <a:pt x="7" y="13"/>
                </a:lnTo>
                <a:lnTo>
                  <a:pt x="7" y="13"/>
                </a:lnTo>
                <a:lnTo>
                  <a:pt x="7" y="6"/>
                </a:lnTo>
                <a:lnTo>
                  <a:pt x="13" y="6"/>
                </a:lnTo>
                <a:lnTo>
                  <a:pt x="13" y="0"/>
                </a:lnTo>
                <a:lnTo>
                  <a:pt x="19"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07" name="Freeform 59"/>
          <p:cNvSpPr>
            <a:spLocks/>
          </p:cNvSpPr>
          <p:nvPr/>
        </p:nvSpPr>
        <p:spPr bwMode="auto">
          <a:xfrm>
            <a:off x="3538538" y="3203575"/>
            <a:ext cx="55562" cy="55563"/>
          </a:xfrm>
          <a:custGeom>
            <a:avLst/>
            <a:gdLst>
              <a:gd name="T0" fmla="*/ 19 w 38"/>
              <a:gd name="T1" fmla="*/ 0 h 38"/>
              <a:gd name="T2" fmla="*/ 25 w 38"/>
              <a:gd name="T3" fmla="*/ 0 h 38"/>
              <a:gd name="T4" fmla="*/ 25 w 38"/>
              <a:gd name="T5" fmla="*/ 0 h 38"/>
              <a:gd name="T6" fmla="*/ 31 w 38"/>
              <a:gd name="T7" fmla="*/ 0 h 38"/>
              <a:gd name="T8" fmla="*/ 31 w 38"/>
              <a:gd name="T9" fmla="*/ 6 h 38"/>
              <a:gd name="T10" fmla="*/ 38 w 38"/>
              <a:gd name="T11" fmla="*/ 6 h 38"/>
              <a:gd name="T12" fmla="*/ 38 w 38"/>
              <a:gd name="T13" fmla="*/ 12 h 38"/>
              <a:gd name="T14" fmla="*/ 38 w 38"/>
              <a:gd name="T15" fmla="*/ 12 h 38"/>
              <a:gd name="T16" fmla="*/ 38 w 38"/>
              <a:gd name="T17" fmla="*/ 19 h 38"/>
              <a:gd name="T18" fmla="*/ 38 w 38"/>
              <a:gd name="T19" fmla="*/ 19 h 38"/>
              <a:gd name="T20" fmla="*/ 38 w 38"/>
              <a:gd name="T21" fmla="*/ 25 h 38"/>
              <a:gd name="T22" fmla="*/ 38 w 38"/>
              <a:gd name="T23" fmla="*/ 25 h 38"/>
              <a:gd name="T24" fmla="*/ 31 w 38"/>
              <a:gd name="T25" fmla="*/ 31 h 38"/>
              <a:gd name="T26" fmla="*/ 31 w 38"/>
              <a:gd name="T27" fmla="*/ 31 h 38"/>
              <a:gd name="T28" fmla="*/ 25 w 38"/>
              <a:gd name="T29" fmla="*/ 38 h 38"/>
              <a:gd name="T30" fmla="*/ 25 w 38"/>
              <a:gd name="T31" fmla="*/ 38 h 38"/>
              <a:gd name="T32" fmla="*/ 19 w 38"/>
              <a:gd name="T33" fmla="*/ 38 h 38"/>
              <a:gd name="T34" fmla="*/ 19 w 38"/>
              <a:gd name="T35" fmla="*/ 38 h 38"/>
              <a:gd name="T36" fmla="*/ 13 w 38"/>
              <a:gd name="T37" fmla="*/ 38 h 38"/>
              <a:gd name="T38" fmla="*/ 13 w 38"/>
              <a:gd name="T39" fmla="*/ 31 h 38"/>
              <a:gd name="T40" fmla="*/ 6 w 38"/>
              <a:gd name="T41" fmla="*/ 31 h 38"/>
              <a:gd name="T42" fmla="*/ 6 w 38"/>
              <a:gd name="T43" fmla="*/ 25 h 38"/>
              <a:gd name="T44" fmla="*/ 0 w 38"/>
              <a:gd name="T45" fmla="*/ 25 h 38"/>
              <a:gd name="T46" fmla="*/ 0 w 38"/>
              <a:gd name="T47" fmla="*/ 19 h 38"/>
              <a:gd name="T48" fmla="*/ 0 w 38"/>
              <a:gd name="T49" fmla="*/ 19 h 38"/>
              <a:gd name="T50" fmla="*/ 0 w 38"/>
              <a:gd name="T51" fmla="*/ 12 h 38"/>
              <a:gd name="T52" fmla="*/ 0 w 38"/>
              <a:gd name="T53" fmla="*/ 12 h 38"/>
              <a:gd name="T54" fmla="*/ 6 w 38"/>
              <a:gd name="T55" fmla="*/ 6 h 38"/>
              <a:gd name="T56" fmla="*/ 6 w 38"/>
              <a:gd name="T57" fmla="*/ 6 h 38"/>
              <a:gd name="T58" fmla="*/ 13 w 38"/>
              <a:gd name="T59" fmla="*/ 0 h 38"/>
              <a:gd name="T60" fmla="*/ 13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1" y="0"/>
                </a:lnTo>
                <a:lnTo>
                  <a:pt x="31" y="6"/>
                </a:lnTo>
                <a:lnTo>
                  <a:pt x="38" y="6"/>
                </a:lnTo>
                <a:lnTo>
                  <a:pt x="38" y="12"/>
                </a:lnTo>
                <a:lnTo>
                  <a:pt x="38" y="12"/>
                </a:lnTo>
                <a:lnTo>
                  <a:pt x="38" y="19"/>
                </a:lnTo>
                <a:lnTo>
                  <a:pt x="38" y="19"/>
                </a:lnTo>
                <a:lnTo>
                  <a:pt x="38" y="25"/>
                </a:lnTo>
                <a:lnTo>
                  <a:pt x="38" y="25"/>
                </a:lnTo>
                <a:lnTo>
                  <a:pt x="31" y="31"/>
                </a:lnTo>
                <a:lnTo>
                  <a:pt x="31" y="31"/>
                </a:lnTo>
                <a:lnTo>
                  <a:pt x="25" y="38"/>
                </a:lnTo>
                <a:lnTo>
                  <a:pt x="25" y="38"/>
                </a:lnTo>
                <a:lnTo>
                  <a:pt x="19" y="38"/>
                </a:lnTo>
                <a:lnTo>
                  <a:pt x="19" y="38"/>
                </a:lnTo>
                <a:lnTo>
                  <a:pt x="13" y="38"/>
                </a:lnTo>
                <a:lnTo>
                  <a:pt x="13" y="31"/>
                </a:lnTo>
                <a:lnTo>
                  <a:pt x="6" y="31"/>
                </a:lnTo>
                <a:lnTo>
                  <a:pt x="6" y="25"/>
                </a:lnTo>
                <a:lnTo>
                  <a:pt x="0" y="25"/>
                </a:lnTo>
                <a:lnTo>
                  <a:pt x="0" y="19"/>
                </a:lnTo>
                <a:lnTo>
                  <a:pt x="0" y="19"/>
                </a:lnTo>
                <a:lnTo>
                  <a:pt x="0" y="12"/>
                </a:lnTo>
                <a:lnTo>
                  <a:pt x="0" y="12"/>
                </a:lnTo>
                <a:lnTo>
                  <a:pt x="6" y="6"/>
                </a:lnTo>
                <a:lnTo>
                  <a:pt x="6" y="6"/>
                </a:lnTo>
                <a:lnTo>
                  <a:pt x="13" y="0"/>
                </a:lnTo>
                <a:lnTo>
                  <a:pt x="13" y="0"/>
                </a:lnTo>
                <a:lnTo>
                  <a:pt x="19"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08" name="Freeform 60"/>
          <p:cNvSpPr>
            <a:spLocks/>
          </p:cNvSpPr>
          <p:nvPr/>
        </p:nvSpPr>
        <p:spPr bwMode="auto">
          <a:xfrm>
            <a:off x="3538538" y="3203575"/>
            <a:ext cx="55562" cy="55563"/>
          </a:xfrm>
          <a:custGeom>
            <a:avLst/>
            <a:gdLst>
              <a:gd name="T0" fmla="*/ 19 w 38"/>
              <a:gd name="T1" fmla="*/ 0 h 38"/>
              <a:gd name="T2" fmla="*/ 25 w 38"/>
              <a:gd name="T3" fmla="*/ 0 h 38"/>
              <a:gd name="T4" fmla="*/ 25 w 38"/>
              <a:gd name="T5" fmla="*/ 0 h 38"/>
              <a:gd name="T6" fmla="*/ 31 w 38"/>
              <a:gd name="T7" fmla="*/ 0 h 38"/>
              <a:gd name="T8" fmla="*/ 31 w 38"/>
              <a:gd name="T9" fmla="*/ 6 h 38"/>
              <a:gd name="T10" fmla="*/ 38 w 38"/>
              <a:gd name="T11" fmla="*/ 6 h 38"/>
              <a:gd name="T12" fmla="*/ 38 w 38"/>
              <a:gd name="T13" fmla="*/ 12 h 38"/>
              <a:gd name="T14" fmla="*/ 38 w 38"/>
              <a:gd name="T15" fmla="*/ 12 h 38"/>
              <a:gd name="T16" fmla="*/ 38 w 38"/>
              <a:gd name="T17" fmla="*/ 19 h 38"/>
              <a:gd name="T18" fmla="*/ 38 w 38"/>
              <a:gd name="T19" fmla="*/ 19 h 38"/>
              <a:gd name="T20" fmla="*/ 38 w 38"/>
              <a:gd name="T21" fmla="*/ 25 h 38"/>
              <a:gd name="T22" fmla="*/ 38 w 38"/>
              <a:gd name="T23" fmla="*/ 25 h 38"/>
              <a:gd name="T24" fmla="*/ 31 w 38"/>
              <a:gd name="T25" fmla="*/ 31 h 38"/>
              <a:gd name="T26" fmla="*/ 31 w 38"/>
              <a:gd name="T27" fmla="*/ 31 h 38"/>
              <a:gd name="T28" fmla="*/ 25 w 38"/>
              <a:gd name="T29" fmla="*/ 38 h 38"/>
              <a:gd name="T30" fmla="*/ 25 w 38"/>
              <a:gd name="T31" fmla="*/ 38 h 38"/>
              <a:gd name="T32" fmla="*/ 19 w 38"/>
              <a:gd name="T33" fmla="*/ 38 h 38"/>
              <a:gd name="T34" fmla="*/ 19 w 38"/>
              <a:gd name="T35" fmla="*/ 38 h 38"/>
              <a:gd name="T36" fmla="*/ 13 w 38"/>
              <a:gd name="T37" fmla="*/ 38 h 38"/>
              <a:gd name="T38" fmla="*/ 13 w 38"/>
              <a:gd name="T39" fmla="*/ 31 h 38"/>
              <a:gd name="T40" fmla="*/ 6 w 38"/>
              <a:gd name="T41" fmla="*/ 31 h 38"/>
              <a:gd name="T42" fmla="*/ 6 w 38"/>
              <a:gd name="T43" fmla="*/ 25 h 38"/>
              <a:gd name="T44" fmla="*/ 0 w 38"/>
              <a:gd name="T45" fmla="*/ 25 h 38"/>
              <a:gd name="T46" fmla="*/ 0 w 38"/>
              <a:gd name="T47" fmla="*/ 19 h 38"/>
              <a:gd name="T48" fmla="*/ 0 w 38"/>
              <a:gd name="T49" fmla="*/ 19 h 38"/>
              <a:gd name="T50" fmla="*/ 0 w 38"/>
              <a:gd name="T51" fmla="*/ 12 h 38"/>
              <a:gd name="T52" fmla="*/ 0 w 38"/>
              <a:gd name="T53" fmla="*/ 12 h 38"/>
              <a:gd name="T54" fmla="*/ 6 w 38"/>
              <a:gd name="T55" fmla="*/ 6 h 38"/>
              <a:gd name="T56" fmla="*/ 6 w 38"/>
              <a:gd name="T57" fmla="*/ 6 h 38"/>
              <a:gd name="T58" fmla="*/ 13 w 38"/>
              <a:gd name="T59" fmla="*/ 0 h 38"/>
              <a:gd name="T60" fmla="*/ 13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1" y="0"/>
                </a:lnTo>
                <a:lnTo>
                  <a:pt x="31" y="6"/>
                </a:lnTo>
                <a:lnTo>
                  <a:pt x="38" y="6"/>
                </a:lnTo>
                <a:lnTo>
                  <a:pt x="38" y="12"/>
                </a:lnTo>
                <a:lnTo>
                  <a:pt x="38" y="12"/>
                </a:lnTo>
                <a:lnTo>
                  <a:pt x="38" y="19"/>
                </a:lnTo>
                <a:lnTo>
                  <a:pt x="38" y="19"/>
                </a:lnTo>
                <a:lnTo>
                  <a:pt x="38" y="25"/>
                </a:lnTo>
                <a:lnTo>
                  <a:pt x="38" y="25"/>
                </a:lnTo>
                <a:lnTo>
                  <a:pt x="31" y="31"/>
                </a:lnTo>
                <a:lnTo>
                  <a:pt x="31" y="31"/>
                </a:lnTo>
                <a:lnTo>
                  <a:pt x="25" y="38"/>
                </a:lnTo>
                <a:lnTo>
                  <a:pt x="25" y="38"/>
                </a:lnTo>
                <a:lnTo>
                  <a:pt x="19" y="38"/>
                </a:lnTo>
                <a:lnTo>
                  <a:pt x="19" y="38"/>
                </a:lnTo>
                <a:lnTo>
                  <a:pt x="13" y="38"/>
                </a:lnTo>
                <a:lnTo>
                  <a:pt x="13" y="31"/>
                </a:lnTo>
                <a:lnTo>
                  <a:pt x="6" y="31"/>
                </a:lnTo>
                <a:lnTo>
                  <a:pt x="6" y="25"/>
                </a:lnTo>
                <a:lnTo>
                  <a:pt x="0" y="25"/>
                </a:lnTo>
                <a:lnTo>
                  <a:pt x="0" y="19"/>
                </a:lnTo>
                <a:lnTo>
                  <a:pt x="0" y="19"/>
                </a:lnTo>
                <a:lnTo>
                  <a:pt x="0" y="12"/>
                </a:lnTo>
                <a:lnTo>
                  <a:pt x="0" y="12"/>
                </a:lnTo>
                <a:lnTo>
                  <a:pt x="6" y="6"/>
                </a:lnTo>
                <a:lnTo>
                  <a:pt x="6" y="6"/>
                </a:lnTo>
                <a:lnTo>
                  <a:pt x="13" y="0"/>
                </a:lnTo>
                <a:lnTo>
                  <a:pt x="13" y="0"/>
                </a:lnTo>
                <a:lnTo>
                  <a:pt x="19"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09" name="Freeform 61"/>
          <p:cNvSpPr>
            <a:spLocks/>
          </p:cNvSpPr>
          <p:nvPr/>
        </p:nvSpPr>
        <p:spPr bwMode="auto">
          <a:xfrm>
            <a:off x="3808413" y="3763963"/>
            <a:ext cx="53975" cy="55562"/>
          </a:xfrm>
          <a:custGeom>
            <a:avLst/>
            <a:gdLst>
              <a:gd name="T0" fmla="*/ 19 w 37"/>
              <a:gd name="T1" fmla="*/ 0 h 38"/>
              <a:gd name="T2" fmla="*/ 25 w 37"/>
              <a:gd name="T3" fmla="*/ 0 h 38"/>
              <a:gd name="T4" fmla="*/ 25 w 37"/>
              <a:gd name="T5" fmla="*/ 0 h 38"/>
              <a:gd name="T6" fmla="*/ 31 w 37"/>
              <a:gd name="T7" fmla="*/ 6 h 38"/>
              <a:gd name="T8" fmla="*/ 31 w 37"/>
              <a:gd name="T9" fmla="*/ 6 h 38"/>
              <a:gd name="T10" fmla="*/ 37 w 37"/>
              <a:gd name="T11" fmla="*/ 13 h 38"/>
              <a:gd name="T12" fmla="*/ 37 w 37"/>
              <a:gd name="T13" fmla="*/ 13 h 38"/>
              <a:gd name="T14" fmla="*/ 37 w 37"/>
              <a:gd name="T15" fmla="*/ 19 h 38"/>
              <a:gd name="T16" fmla="*/ 37 w 37"/>
              <a:gd name="T17" fmla="*/ 19 h 38"/>
              <a:gd name="T18" fmla="*/ 37 w 37"/>
              <a:gd name="T19" fmla="*/ 25 h 38"/>
              <a:gd name="T20" fmla="*/ 37 w 37"/>
              <a:gd name="T21" fmla="*/ 25 h 38"/>
              <a:gd name="T22" fmla="*/ 37 w 37"/>
              <a:gd name="T23" fmla="*/ 32 h 38"/>
              <a:gd name="T24" fmla="*/ 31 w 37"/>
              <a:gd name="T25" fmla="*/ 32 h 38"/>
              <a:gd name="T26" fmla="*/ 31 w 37"/>
              <a:gd name="T27" fmla="*/ 38 h 38"/>
              <a:gd name="T28" fmla="*/ 25 w 37"/>
              <a:gd name="T29" fmla="*/ 38 h 38"/>
              <a:gd name="T30" fmla="*/ 25 w 37"/>
              <a:gd name="T31" fmla="*/ 38 h 38"/>
              <a:gd name="T32" fmla="*/ 19 w 37"/>
              <a:gd name="T33" fmla="*/ 38 h 38"/>
              <a:gd name="T34" fmla="*/ 12 w 37"/>
              <a:gd name="T35" fmla="*/ 38 h 38"/>
              <a:gd name="T36" fmla="*/ 12 w 37"/>
              <a:gd name="T37" fmla="*/ 38 h 38"/>
              <a:gd name="T38" fmla="*/ 6 w 37"/>
              <a:gd name="T39" fmla="*/ 38 h 38"/>
              <a:gd name="T40" fmla="*/ 6 w 37"/>
              <a:gd name="T41" fmla="*/ 32 h 38"/>
              <a:gd name="T42" fmla="*/ 6 w 37"/>
              <a:gd name="T43" fmla="*/ 32 h 38"/>
              <a:gd name="T44" fmla="*/ 0 w 37"/>
              <a:gd name="T45" fmla="*/ 25 h 38"/>
              <a:gd name="T46" fmla="*/ 0 w 37"/>
              <a:gd name="T47" fmla="*/ 25 h 38"/>
              <a:gd name="T48" fmla="*/ 0 w 37"/>
              <a:gd name="T49" fmla="*/ 19 h 38"/>
              <a:gd name="T50" fmla="*/ 0 w 37"/>
              <a:gd name="T51" fmla="*/ 19 h 38"/>
              <a:gd name="T52" fmla="*/ 0 w 37"/>
              <a:gd name="T53" fmla="*/ 13 h 38"/>
              <a:gd name="T54" fmla="*/ 6 w 37"/>
              <a:gd name="T55" fmla="*/ 13 h 38"/>
              <a:gd name="T56" fmla="*/ 6 w 37"/>
              <a:gd name="T57" fmla="*/ 6 h 38"/>
              <a:gd name="T58" fmla="*/ 6 w 37"/>
              <a:gd name="T59" fmla="*/ 6 h 38"/>
              <a:gd name="T60" fmla="*/ 12 w 37"/>
              <a:gd name="T61" fmla="*/ 0 h 38"/>
              <a:gd name="T62" fmla="*/ 12 w 37"/>
              <a:gd name="T63" fmla="*/ 0 h 38"/>
              <a:gd name="T64" fmla="*/ 19 w 37"/>
              <a:gd name="T65" fmla="*/ 0 h 38"/>
              <a:gd name="T66" fmla="*/ 25 w 37"/>
              <a:gd name="T67" fmla="*/ 0 h 38"/>
              <a:gd name="T68" fmla="*/ 19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9" y="0"/>
                </a:moveTo>
                <a:lnTo>
                  <a:pt x="25" y="0"/>
                </a:lnTo>
                <a:lnTo>
                  <a:pt x="25" y="0"/>
                </a:lnTo>
                <a:lnTo>
                  <a:pt x="31" y="6"/>
                </a:lnTo>
                <a:lnTo>
                  <a:pt x="31" y="6"/>
                </a:lnTo>
                <a:lnTo>
                  <a:pt x="37" y="13"/>
                </a:lnTo>
                <a:lnTo>
                  <a:pt x="37" y="13"/>
                </a:lnTo>
                <a:lnTo>
                  <a:pt x="37" y="19"/>
                </a:lnTo>
                <a:lnTo>
                  <a:pt x="37" y="19"/>
                </a:lnTo>
                <a:lnTo>
                  <a:pt x="37" y="25"/>
                </a:lnTo>
                <a:lnTo>
                  <a:pt x="37" y="25"/>
                </a:lnTo>
                <a:lnTo>
                  <a:pt x="37" y="32"/>
                </a:lnTo>
                <a:lnTo>
                  <a:pt x="31" y="32"/>
                </a:lnTo>
                <a:lnTo>
                  <a:pt x="31" y="38"/>
                </a:lnTo>
                <a:lnTo>
                  <a:pt x="25" y="38"/>
                </a:lnTo>
                <a:lnTo>
                  <a:pt x="25" y="38"/>
                </a:lnTo>
                <a:lnTo>
                  <a:pt x="19" y="38"/>
                </a:lnTo>
                <a:lnTo>
                  <a:pt x="12" y="38"/>
                </a:lnTo>
                <a:lnTo>
                  <a:pt x="12" y="38"/>
                </a:lnTo>
                <a:lnTo>
                  <a:pt x="6" y="38"/>
                </a:lnTo>
                <a:lnTo>
                  <a:pt x="6" y="32"/>
                </a:lnTo>
                <a:lnTo>
                  <a:pt x="6" y="32"/>
                </a:lnTo>
                <a:lnTo>
                  <a:pt x="0" y="25"/>
                </a:lnTo>
                <a:lnTo>
                  <a:pt x="0" y="25"/>
                </a:lnTo>
                <a:lnTo>
                  <a:pt x="0" y="19"/>
                </a:lnTo>
                <a:lnTo>
                  <a:pt x="0" y="19"/>
                </a:lnTo>
                <a:lnTo>
                  <a:pt x="0" y="13"/>
                </a:lnTo>
                <a:lnTo>
                  <a:pt x="6" y="13"/>
                </a:lnTo>
                <a:lnTo>
                  <a:pt x="6" y="6"/>
                </a:lnTo>
                <a:lnTo>
                  <a:pt x="6" y="6"/>
                </a:lnTo>
                <a:lnTo>
                  <a:pt x="12" y="0"/>
                </a:lnTo>
                <a:lnTo>
                  <a:pt x="12"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10" name="Freeform 62"/>
          <p:cNvSpPr>
            <a:spLocks/>
          </p:cNvSpPr>
          <p:nvPr/>
        </p:nvSpPr>
        <p:spPr bwMode="auto">
          <a:xfrm>
            <a:off x="3808413" y="3763963"/>
            <a:ext cx="53975" cy="55562"/>
          </a:xfrm>
          <a:custGeom>
            <a:avLst/>
            <a:gdLst>
              <a:gd name="T0" fmla="*/ 19 w 37"/>
              <a:gd name="T1" fmla="*/ 0 h 38"/>
              <a:gd name="T2" fmla="*/ 25 w 37"/>
              <a:gd name="T3" fmla="*/ 0 h 38"/>
              <a:gd name="T4" fmla="*/ 25 w 37"/>
              <a:gd name="T5" fmla="*/ 0 h 38"/>
              <a:gd name="T6" fmla="*/ 31 w 37"/>
              <a:gd name="T7" fmla="*/ 6 h 38"/>
              <a:gd name="T8" fmla="*/ 31 w 37"/>
              <a:gd name="T9" fmla="*/ 6 h 38"/>
              <a:gd name="T10" fmla="*/ 37 w 37"/>
              <a:gd name="T11" fmla="*/ 13 h 38"/>
              <a:gd name="T12" fmla="*/ 37 w 37"/>
              <a:gd name="T13" fmla="*/ 13 h 38"/>
              <a:gd name="T14" fmla="*/ 37 w 37"/>
              <a:gd name="T15" fmla="*/ 19 h 38"/>
              <a:gd name="T16" fmla="*/ 37 w 37"/>
              <a:gd name="T17" fmla="*/ 19 h 38"/>
              <a:gd name="T18" fmla="*/ 37 w 37"/>
              <a:gd name="T19" fmla="*/ 25 h 38"/>
              <a:gd name="T20" fmla="*/ 37 w 37"/>
              <a:gd name="T21" fmla="*/ 25 h 38"/>
              <a:gd name="T22" fmla="*/ 37 w 37"/>
              <a:gd name="T23" fmla="*/ 32 h 38"/>
              <a:gd name="T24" fmla="*/ 31 w 37"/>
              <a:gd name="T25" fmla="*/ 32 h 38"/>
              <a:gd name="T26" fmla="*/ 31 w 37"/>
              <a:gd name="T27" fmla="*/ 38 h 38"/>
              <a:gd name="T28" fmla="*/ 25 w 37"/>
              <a:gd name="T29" fmla="*/ 38 h 38"/>
              <a:gd name="T30" fmla="*/ 25 w 37"/>
              <a:gd name="T31" fmla="*/ 38 h 38"/>
              <a:gd name="T32" fmla="*/ 19 w 37"/>
              <a:gd name="T33" fmla="*/ 38 h 38"/>
              <a:gd name="T34" fmla="*/ 12 w 37"/>
              <a:gd name="T35" fmla="*/ 38 h 38"/>
              <a:gd name="T36" fmla="*/ 12 w 37"/>
              <a:gd name="T37" fmla="*/ 38 h 38"/>
              <a:gd name="T38" fmla="*/ 6 w 37"/>
              <a:gd name="T39" fmla="*/ 38 h 38"/>
              <a:gd name="T40" fmla="*/ 6 w 37"/>
              <a:gd name="T41" fmla="*/ 32 h 38"/>
              <a:gd name="T42" fmla="*/ 6 w 37"/>
              <a:gd name="T43" fmla="*/ 32 h 38"/>
              <a:gd name="T44" fmla="*/ 0 w 37"/>
              <a:gd name="T45" fmla="*/ 25 h 38"/>
              <a:gd name="T46" fmla="*/ 0 w 37"/>
              <a:gd name="T47" fmla="*/ 25 h 38"/>
              <a:gd name="T48" fmla="*/ 0 w 37"/>
              <a:gd name="T49" fmla="*/ 19 h 38"/>
              <a:gd name="T50" fmla="*/ 0 w 37"/>
              <a:gd name="T51" fmla="*/ 19 h 38"/>
              <a:gd name="T52" fmla="*/ 0 w 37"/>
              <a:gd name="T53" fmla="*/ 13 h 38"/>
              <a:gd name="T54" fmla="*/ 6 w 37"/>
              <a:gd name="T55" fmla="*/ 13 h 38"/>
              <a:gd name="T56" fmla="*/ 6 w 37"/>
              <a:gd name="T57" fmla="*/ 6 h 38"/>
              <a:gd name="T58" fmla="*/ 6 w 37"/>
              <a:gd name="T59" fmla="*/ 6 h 38"/>
              <a:gd name="T60" fmla="*/ 12 w 37"/>
              <a:gd name="T61" fmla="*/ 0 h 38"/>
              <a:gd name="T62" fmla="*/ 12 w 37"/>
              <a:gd name="T63" fmla="*/ 0 h 38"/>
              <a:gd name="T64" fmla="*/ 19 w 37"/>
              <a:gd name="T65" fmla="*/ 0 h 38"/>
              <a:gd name="T66" fmla="*/ 25 w 37"/>
              <a:gd name="T67" fmla="*/ 0 h 38"/>
              <a:gd name="T68" fmla="*/ 19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9" y="0"/>
                </a:moveTo>
                <a:lnTo>
                  <a:pt x="25" y="0"/>
                </a:lnTo>
                <a:lnTo>
                  <a:pt x="25" y="0"/>
                </a:lnTo>
                <a:lnTo>
                  <a:pt x="31" y="6"/>
                </a:lnTo>
                <a:lnTo>
                  <a:pt x="31" y="6"/>
                </a:lnTo>
                <a:lnTo>
                  <a:pt x="37" y="13"/>
                </a:lnTo>
                <a:lnTo>
                  <a:pt x="37" y="13"/>
                </a:lnTo>
                <a:lnTo>
                  <a:pt x="37" y="19"/>
                </a:lnTo>
                <a:lnTo>
                  <a:pt x="37" y="19"/>
                </a:lnTo>
                <a:lnTo>
                  <a:pt x="37" y="25"/>
                </a:lnTo>
                <a:lnTo>
                  <a:pt x="37" y="25"/>
                </a:lnTo>
                <a:lnTo>
                  <a:pt x="37" y="32"/>
                </a:lnTo>
                <a:lnTo>
                  <a:pt x="31" y="32"/>
                </a:lnTo>
                <a:lnTo>
                  <a:pt x="31" y="38"/>
                </a:lnTo>
                <a:lnTo>
                  <a:pt x="25" y="38"/>
                </a:lnTo>
                <a:lnTo>
                  <a:pt x="25" y="38"/>
                </a:lnTo>
                <a:lnTo>
                  <a:pt x="19" y="38"/>
                </a:lnTo>
                <a:lnTo>
                  <a:pt x="12" y="38"/>
                </a:lnTo>
                <a:lnTo>
                  <a:pt x="12" y="38"/>
                </a:lnTo>
                <a:lnTo>
                  <a:pt x="6" y="38"/>
                </a:lnTo>
                <a:lnTo>
                  <a:pt x="6" y="32"/>
                </a:lnTo>
                <a:lnTo>
                  <a:pt x="6" y="32"/>
                </a:lnTo>
                <a:lnTo>
                  <a:pt x="0" y="25"/>
                </a:lnTo>
                <a:lnTo>
                  <a:pt x="0" y="25"/>
                </a:lnTo>
                <a:lnTo>
                  <a:pt x="0" y="19"/>
                </a:lnTo>
                <a:lnTo>
                  <a:pt x="0" y="19"/>
                </a:lnTo>
                <a:lnTo>
                  <a:pt x="0" y="13"/>
                </a:lnTo>
                <a:lnTo>
                  <a:pt x="6" y="13"/>
                </a:lnTo>
                <a:lnTo>
                  <a:pt x="6" y="6"/>
                </a:lnTo>
                <a:lnTo>
                  <a:pt x="6" y="6"/>
                </a:lnTo>
                <a:lnTo>
                  <a:pt x="12" y="0"/>
                </a:lnTo>
                <a:lnTo>
                  <a:pt x="12"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11" name="Freeform 63"/>
          <p:cNvSpPr>
            <a:spLocks/>
          </p:cNvSpPr>
          <p:nvPr/>
        </p:nvSpPr>
        <p:spPr bwMode="auto">
          <a:xfrm>
            <a:off x="4076700" y="4500563"/>
            <a:ext cx="57150" cy="55562"/>
          </a:xfrm>
          <a:custGeom>
            <a:avLst/>
            <a:gdLst>
              <a:gd name="T0" fmla="*/ 19 w 38"/>
              <a:gd name="T1" fmla="*/ 0 h 38"/>
              <a:gd name="T2" fmla="*/ 26 w 38"/>
              <a:gd name="T3" fmla="*/ 0 h 38"/>
              <a:gd name="T4" fmla="*/ 26 w 38"/>
              <a:gd name="T5" fmla="*/ 6 h 38"/>
              <a:gd name="T6" fmla="*/ 32 w 38"/>
              <a:gd name="T7" fmla="*/ 6 h 38"/>
              <a:gd name="T8" fmla="*/ 32 w 38"/>
              <a:gd name="T9" fmla="*/ 6 h 38"/>
              <a:gd name="T10" fmla="*/ 32 w 38"/>
              <a:gd name="T11" fmla="*/ 13 h 38"/>
              <a:gd name="T12" fmla="*/ 38 w 38"/>
              <a:gd name="T13" fmla="*/ 13 h 38"/>
              <a:gd name="T14" fmla="*/ 38 w 38"/>
              <a:gd name="T15" fmla="*/ 19 h 38"/>
              <a:gd name="T16" fmla="*/ 38 w 38"/>
              <a:gd name="T17" fmla="*/ 19 h 38"/>
              <a:gd name="T18" fmla="*/ 38 w 38"/>
              <a:gd name="T19" fmla="*/ 25 h 38"/>
              <a:gd name="T20" fmla="*/ 38 w 38"/>
              <a:gd name="T21" fmla="*/ 32 h 38"/>
              <a:gd name="T22" fmla="*/ 32 w 38"/>
              <a:gd name="T23" fmla="*/ 32 h 38"/>
              <a:gd name="T24" fmla="*/ 32 w 38"/>
              <a:gd name="T25" fmla="*/ 32 h 38"/>
              <a:gd name="T26" fmla="*/ 32 w 38"/>
              <a:gd name="T27" fmla="*/ 38 h 38"/>
              <a:gd name="T28" fmla="*/ 26 w 38"/>
              <a:gd name="T29" fmla="*/ 38 h 38"/>
              <a:gd name="T30" fmla="*/ 26 w 38"/>
              <a:gd name="T31" fmla="*/ 38 h 38"/>
              <a:gd name="T32" fmla="*/ 19 w 38"/>
              <a:gd name="T33" fmla="*/ 38 h 38"/>
              <a:gd name="T34" fmla="*/ 13 w 38"/>
              <a:gd name="T35" fmla="*/ 38 h 38"/>
              <a:gd name="T36" fmla="*/ 13 w 38"/>
              <a:gd name="T37" fmla="*/ 38 h 38"/>
              <a:gd name="T38" fmla="*/ 7 w 38"/>
              <a:gd name="T39" fmla="*/ 38 h 38"/>
              <a:gd name="T40" fmla="*/ 7 w 38"/>
              <a:gd name="T41" fmla="*/ 32 h 38"/>
              <a:gd name="T42" fmla="*/ 0 w 38"/>
              <a:gd name="T43" fmla="*/ 32 h 38"/>
              <a:gd name="T44" fmla="*/ 0 w 38"/>
              <a:gd name="T45" fmla="*/ 32 h 38"/>
              <a:gd name="T46" fmla="*/ 0 w 38"/>
              <a:gd name="T47" fmla="*/ 25 h 38"/>
              <a:gd name="T48" fmla="*/ 0 w 38"/>
              <a:gd name="T49" fmla="*/ 19 h 38"/>
              <a:gd name="T50" fmla="*/ 0 w 38"/>
              <a:gd name="T51" fmla="*/ 19 h 38"/>
              <a:gd name="T52" fmla="*/ 0 w 38"/>
              <a:gd name="T53" fmla="*/ 13 h 38"/>
              <a:gd name="T54" fmla="*/ 0 w 38"/>
              <a:gd name="T55" fmla="*/ 13 h 38"/>
              <a:gd name="T56" fmla="*/ 7 w 38"/>
              <a:gd name="T57" fmla="*/ 6 h 38"/>
              <a:gd name="T58" fmla="*/ 7 w 38"/>
              <a:gd name="T59" fmla="*/ 6 h 38"/>
              <a:gd name="T60" fmla="*/ 13 w 38"/>
              <a:gd name="T61" fmla="*/ 6 h 38"/>
              <a:gd name="T62" fmla="*/ 13 w 38"/>
              <a:gd name="T63" fmla="*/ 0 h 38"/>
              <a:gd name="T64" fmla="*/ 19 w 38"/>
              <a:gd name="T65" fmla="*/ 0 h 38"/>
              <a:gd name="T66" fmla="*/ 26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6" y="0"/>
                </a:lnTo>
                <a:lnTo>
                  <a:pt x="26" y="6"/>
                </a:lnTo>
                <a:lnTo>
                  <a:pt x="32" y="6"/>
                </a:lnTo>
                <a:lnTo>
                  <a:pt x="32" y="6"/>
                </a:lnTo>
                <a:lnTo>
                  <a:pt x="32" y="13"/>
                </a:lnTo>
                <a:lnTo>
                  <a:pt x="38" y="13"/>
                </a:lnTo>
                <a:lnTo>
                  <a:pt x="38" y="19"/>
                </a:lnTo>
                <a:lnTo>
                  <a:pt x="38" y="19"/>
                </a:lnTo>
                <a:lnTo>
                  <a:pt x="38" y="25"/>
                </a:lnTo>
                <a:lnTo>
                  <a:pt x="38" y="32"/>
                </a:lnTo>
                <a:lnTo>
                  <a:pt x="32" y="32"/>
                </a:lnTo>
                <a:lnTo>
                  <a:pt x="32" y="32"/>
                </a:lnTo>
                <a:lnTo>
                  <a:pt x="32" y="38"/>
                </a:lnTo>
                <a:lnTo>
                  <a:pt x="26" y="38"/>
                </a:lnTo>
                <a:lnTo>
                  <a:pt x="26" y="38"/>
                </a:lnTo>
                <a:lnTo>
                  <a:pt x="19" y="38"/>
                </a:lnTo>
                <a:lnTo>
                  <a:pt x="13" y="38"/>
                </a:lnTo>
                <a:lnTo>
                  <a:pt x="13" y="38"/>
                </a:lnTo>
                <a:lnTo>
                  <a:pt x="7" y="38"/>
                </a:lnTo>
                <a:lnTo>
                  <a:pt x="7" y="32"/>
                </a:lnTo>
                <a:lnTo>
                  <a:pt x="0" y="32"/>
                </a:lnTo>
                <a:lnTo>
                  <a:pt x="0" y="32"/>
                </a:lnTo>
                <a:lnTo>
                  <a:pt x="0" y="25"/>
                </a:lnTo>
                <a:lnTo>
                  <a:pt x="0" y="19"/>
                </a:lnTo>
                <a:lnTo>
                  <a:pt x="0" y="19"/>
                </a:lnTo>
                <a:lnTo>
                  <a:pt x="0" y="13"/>
                </a:lnTo>
                <a:lnTo>
                  <a:pt x="0" y="13"/>
                </a:lnTo>
                <a:lnTo>
                  <a:pt x="7" y="6"/>
                </a:lnTo>
                <a:lnTo>
                  <a:pt x="7" y="6"/>
                </a:lnTo>
                <a:lnTo>
                  <a:pt x="13" y="6"/>
                </a:lnTo>
                <a:lnTo>
                  <a:pt x="13" y="0"/>
                </a:lnTo>
                <a:lnTo>
                  <a:pt x="19" y="0"/>
                </a:lnTo>
                <a:lnTo>
                  <a:pt x="26"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12" name="Freeform 64"/>
          <p:cNvSpPr>
            <a:spLocks/>
          </p:cNvSpPr>
          <p:nvPr/>
        </p:nvSpPr>
        <p:spPr bwMode="auto">
          <a:xfrm>
            <a:off x="4076700" y="4500563"/>
            <a:ext cx="57150" cy="55562"/>
          </a:xfrm>
          <a:custGeom>
            <a:avLst/>
            <a:gdLst>
              <a:gd name="T0" fmla="*/ 19 w 38"/>
              <a:gd name="T1" fmla="*/ 0 h 38"/>
              <a:gd name="T2" fmla="*/ 26 w 38"/>
              <a:gd name="T3" fmla="*/ 0 h 38"/>
              <a:gd name="T4" fmla="*/ 26 w 38"/>
              <a:gd name="T5" fmla="*/ 6 h 38"/>
              <a:gd name="T6" fmla="*/ 32 w 38"/>
              <a:gd name="T7" fmla="*/ 6 h 38"/>
              <a:gd name="T8" fmla="*/ 32 w 38"/>
              <a:gd name="T9" fmla="*/ 6 h 38"/>
              <a:gd name="T10" fmla="*/ 32 w 38"/>
              <a:gd name="T11" fmla="*/ 13 h 38"/>
              <a:gd name="T12" fmla="*/ 38 w 38"/>
              <a:gd name="T13" fmla="*/ 13 h 38"/>
              <a:gd name="T14" fmla="*/ 38 w 38"/>
              <a:gd name="T15" fmla="*/ 19 h 38"/>
              <a:gd name="T16" fmla="*/ 38 w 38"/>
              <a:gd name="T17" fmla="*/ 19 h 38"/>
              <a:gd name="T18" fmla="*/ 38 w 38"/>
              <a:gd name="T19" fmla="*/ 25 h 38"/>
              <a:gd name="T20" fmla="*/ 38 w 38"/>
              <a:gd name="T21" fmla="*/ 32 h 38"/>
              <a:gd name="T22" fmla="*/ 32 w 38"/>
              <a:gd name="T23" fmla="*/ 32 h 38"/>
              <a:gd name="T24" fmla="*/ 32 w 38"/>
              <a:gd name="T25" fmla="*/ 32 h 38"/>
              <a:gd name="T26" fmla="*/ 32 w 38"/>
              <a:gd name="T27" fmla="*/ 38 h 38"/>
              <a:gd name="T28" fmla="*/ 26 w 38"/>
              <a:gd name="T29" fmla="*/ 38 h 38"/>
              <a:gd name="T30" fmla="*/ 26 w 38"/>
              <a:gd name="T31" fmla="*/ 38 h 38"/>
              <a:gd name="T32" fmla="*/ 19 w 38"/>
              <a:gd name="T33" fmla="*/ 38 h 38"/>
              <a:gd name="T34" fmla="*/ 13 w 38"/>
              <a:gd name="T35" fmla="*/ 38 h 38"/>
              <a:gd name="T36" fmla="*/ 13 w 38"/>
              <a:gd name="T37" fmla="*/ 38 h 38"/>
              <a:gd name="T38" fmla="*/ 7 w 38"/>
              <a:gd name="T39" fmla="*/ 38 h 38"/>
              <a:gd name="T40" fmla="*/ 7 w 38"/>
              <a:gd name="T41" fmla="*/ 32 h 38"/>
              <a:gd name="T42" fmla="*/ 0 w 38"/>
              <a:gd name="T43" fmla="*/ 32 h 38"/>
              <a:gd name="T44" fmla="*/ 0 w 38"/>
              <a:gd name="T45" fmla="*/ 32 h 38"/>
              <a:gd name="T46" fmla="*/ 0 w 38"/>
              <a:gd name="T47" fmla="*/ 25 h 38"/>
              <a:gd name="T48" fmla="*/ 0 w 38"/>
              <a:gd name="T49" fmla="*/ 19 h 38"/>
              <a:gd name="T50" fmla="*/ 0 w 38"/>
              <a:gd name="T51" fmla="*/ 19 h 38"/>
              <a:gd name="T52" fmla="*/ 0 w 38"/>
              <a:gd name="T53" fmla="*/ 13 h 38"/>
              <a:gd name="T54" fmla="*/ 0 w 38"/>
              <a:gd name="T55" fmla="*/ 13 h 38"/>
              <a:gd name="T56" fmla="*/ 7 w 38"/>
              <a:gd name="T57" fmla="*/ 6 h 38"/>
              <a:gd name="T58" fmla="*/ 7 w 38"/>
              <a:gd name="T59" fmla="*/ 6 h 38"/>
              <a:gd name="T60" fmla="*/ 13 w 38"/>
              <a:gd name="T61" fmla="*/ 6 h 38"/>
              <a:gd name="T62" fmla="*/ 13 w 38"/>
              <a:gd name="T63" fmla="*/ 0 h 38"/>
              <a:gd name="T64" fmla="*/ 19 w 38"/>
              <a:gd name="T65" fmla="*/ 0 h 38"/>
              <a:gd name="T66" fmla="*/ 26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6" y="0"/>
                </a:lnTo>
                <a:lnTo>
                  <a:pt x="26" y="6"/>
                </a:lnTo>
                <a:lnTo>
                  <a:pt x="32" y="6"/>
                </a:lnTo>
                <a:lnTo>
                  <a:pt x="32" y="6"/>
                </a:lnTo>
                <a:lnTo>
                  <a:pt x="32" y="13"/>
                </a:lnTo>
                <a:lnTo>
                  <a:pt x="38" y="13"/>
                </a:lnTo>
                <a:lnTo>
                  <a:pt x="38" y="19"/>
                </a:lnTo>
                <a:lnTo>
                  <a:pt x="38" y="19"/>
                </a:lnTo>
                <a:lnTo>
                  <a:pt x="38" y="25"/>
                </a:lnTo>
                <a:lnTo>
                  <a:pt x="38" y="32"/>
                </a:lnTo>
                <a:lnTo>
                  <a:pt x="32" y="32"/>
                </a:lnTo>
                <a:lnTo>
                  <a:pt x="32" y="32"/>
                </a:lnTo>
                <a:lnTo>
                  <a:pt x="32" y="38"/>
                </a:lnTo>
                <a:lnTo>
                  <a:pt x="26" y="38"/>
                </a:lnTo>
                <a:lnTo>
                  <a:pt x="26" y="38"/>
                </a:lnTo>
                <a:lnTo>
                  <a:pt x="19" y="38"/>
                </a:lnTo>
                <a:lnTo>
                  <a:pt x="13" y="38"/>
                </a:lnTo>
                <a:lnTo>
                  <a:pt x="13" y="38"/>
                </a:lnTo>
                <a:lnTo>
                  <a:pt x="7" y="38"/>
                </a:lnTo>
                <a:lnTo>
                  <a:pt x="7" y="32"/>
                </a:lnTo>
                <a:lnTo>
                  <a:pt x="0" y="32"/>
                </a:lnTo>
                <a:lnTo>
                  <a:pt x="0" y="32"/>
                </a:lnTo>
                <a:lnTo>
                  <a:pt x="0" y="25"/>
                </a:lnTo>
                <a:lnTo>
                  <a:pt x="0" y="19"/>
                </a:lnTo>
                <a:lnTo>
                  <a:pt x="0" y="19"/>
                </a:lnTo>
                <a:lnTo>
                  <a:pt x="0" y="13"/>
                </a:lnTo>
                <a:lnTo>
                  <a:pt x="0" y="13"/>
                </a:lnTo>
                <a:lnTo>
                  <a:pt x="7" y="6"/>
                </a:lnTo>
                <a:lnTo>
                  <a:pt x="7" y="6"/>
                </a:lnTo>
                <a:lnTo>
                  <a:pt x="13" y="6"/>
                </a:lnTo>
                <a:lnTo>
                  <a:pt x="13" y="0"/>
                </a:lnTo>
                <a:lnTo>
                  <a:pt x="19" y="0"/>
                </a:lnTo>
                <a:lnTo>
                  <a:pt x="26"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13" name="Freeform 65"/>
          <p:cNvSpPr>
            <a:spLocks/>
          </p:cNvSpPr>
          <p:nvPr/>
        </p:nvSpPr>
        <p:spPr bwMode="auto">
          <a:xfrm>
            <a:off x="4348163" y="5181600"/>
            <a:ext cx="55562" cy="55563"/>
          </a:xfrm>
          <a:custGeom>
            <a:avLst/>
            <a:gdLst>
              <a:gd name="T0" fmla="*/ 19 w 38"/>
              <a:gd name="T1" fmla="*/ 0 h 38"/>
              <a:gd name="T2" fmla="*/ 19 w 38"/>
              <a:gd name="T3" fmla="*/ 0 h 38"/>
              <a:gd name="T4" fmla="*/ 25 w 38"/>
              <a:gd name="T5" fmla="*/ 7 h 38"/>
              <a:gd name="T6" fmla="*/ 25 w 38"/>
              <a:gd name="T7" fmla="*/ 7 h 38"/>
              <a:gd name="T8" fmla="*/ 32 w 38"/>
              <a:gd name="T9" fmla="*/ 7 h 38"/>
              <a:gd name="T10" fmla="*/ 32 w 38"/>
              <a:gd name="T11" fmla="*/ 13 h 38"/>
              <a:gd name="T12" fmla="*/ 38 w 38"/>
              <a:gd name="T13" fmla="*/ 13 h 38"/>
              <a:gd name="T14" fmla="*/ 38 w 38"/>
              <a:gd name="T15" fmla="*/ 19 h 38"/>
              <a:gd name="T16" fmla="*/ 38 w 38"/>
              <a:gd name="T17" fmla="*/ 19 h 38"/>
              <a:gd name="T18" fmla="*/ 38 w 38"/>
              <a:gd name="T19" fmla="*/ 26 h 38"/>
              <a:gd name="T20" fmla="*/ 38 w 38"/>
              <a:gd name="T21" fmla="*/ 32 h 38"/>
              <a:gd name="T22" fmla="*/ 32 w 38"/>
              <a:gd name="T23" fmla="*/ 32 h 38"/>
              <a:gd name="T24" fmla="*/ 32 w 38"/>
              <a:gd name="T25" fmla="*/ 38 h 38"/>
              <a:gd name="T26" fmla="*/ 25 w 38"/>
              <a:gd name="T27" fmla="*/ 38 h 38"/>
              <a:gd name="T28" fmla="*/ 25 w 38"/>
              <a:gd name="T29" fmla="*/ 38 h 38"/>
              <a:gd name="T30" fmla="*/ 19 w 38"/>
              <a:gd name="T31" fmla="*/ 38 h 38"/>
              <a:gd name="T32" fmla="*/ 19 w 38"/>
              <a:gd name="T33" fmla="*/ 38 h 38"/>
              <a:gd name="T34" fmla="*/ 13 w 38"/>
              <a:gd name="T35" fmla="*/ 38 h 38"/>
              <a:gd name="T36" fmla="*/ 13 w 38"/>
              <a:gd name="T37" fmla="*/ 38 h 38"/>
              <a:gd name="T38" fmla="*/ 6 w 38"/>
              <a:gd name="T39" fmla="*/ 38 h 38"/>
              <a:gd name="T40" fmla="*/ 6 w 38"/>
              <a:gd name="T41" fmla="*/ 38 h 38"/>
              <a:gd name="T42" fmla="*/ 0 w 38"/>
              <a:gd name="T43" fmla="*/ 32 h 38"/>
              <a:gd name="T44" fmla="*/ 0 w 38"/>
              <a:gd name="T45" fmla="*/ 32 h 38"/>
              <a:gd name="T46" fmla="*/ 0 w 38"/>
              <a:gd name="T47" fmla="*/ 26 h 38"/>
              <a:gd name="T48" fmla="*/ 0 w 38"/>
              <a:gd name="T49" fmla="*/ 19 h 38"/>
              <a:gd name="T50" fmla="*/ 0 w 38"/>
              <a:gd name="T51" fmla="*/ 19 h 38"/>
              <a:gd name="T52" fmla="*/ 0 w 38"/>
              <a:gd name="T53" fmla="*/ 13 h 38"/>
              <a:gd name="T54" fmla="*/ 0 w 38"/>
              <a:gd name="T55" fmla="*/ 13 h 38"/>
              <a:gd name="T56" fmla="*/ 6 w 38"/>
              <a:gd name="T57" fmla="*/ 7 h 38"/>
              <a:gd name="T58" fmla="*/ 6 w 38"/>
              <a:gd name="T59" fmla="*/ 7 h 38"/>
              <a:gd name="T60" fmla="*/ 13 w 38"/>
              <a:gd name="T61" fmla="*/ 7 h 38"/>
              <a:gd name="T62" fmla="*/ 13 w 38"/>
              <a:gd name="T63" fmla="*/ 0 h 38"/>
              <a:gd name="T64" fmla="*/ 19 w 38"/>
              <a:gd name="T65" fmla="*/ 0 h 38"/>
              <a:gd name="T66" fmla="*/ 19 w 38"/>
              <a:gd name="T6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8">
                <a:moveTo>
                  <a:pt x="19" y="0"/>
                </a:moveTo>
                <a:lnTo>
                  <a:pt x="19" y="0"/>
                </a:lnTo>
                <a:lnTo>
                  <a:pt x="25" y="7"/>
                </a:lnTo>
                <a:lnTo>
                  <a:pt x="25" y="7"/>
                </a:lnTo>
                <a:lnTo>
                  <a:pt x="32" y="7"/>
                </a:lnTo>
                <a:lnTo>
                  <a:pt x="32" y="13"/>
                </a:lnTo>
                <a:lnTo>
                  <a:pt x="38" y="13"/>
                </a:lnTo>
                <a:lnTo>
                  <a:pt x="38" y="19"/>
                </a:lnTo>
                <a:lnTo>
                  <a:pt x="38" y="19"/>
                </a:lnTo>
                <a:lnTo>
                  <a:pt x="38" y="26"/>
                </a:lnTo>
                <a:lnTo>
                  <a:pt x="38" y="32"/>
                </a:lnTo>
                <a:lnTo>
                  <a:pt x="32" y="32"/>
                </a:lnTo>
                <a:lnTo>
                  <a:pt x="32" y="38"/>
                </a:lnTo>
                <a:lnTo>
                  <a:pt x="25" y="38"/>
                </a:lnTo>
                <a:lnTo>
                  <a:pt x="25" y="38"/>
                </a:lnTo>
                <a:lnTo>
                  <a:pt x="19" y="38"/>
                </a:lnTo>
                <a:lnTo>
                  <a:pt x="19" y="38"/>
                </a:lnTo>
                <a:lnTo>
                  <a:pt x="13" y="38"/>
                </a:lnTo>
                <a:lnTo>
                  <a:pt x="13" y="38"/>
                </a:lnTo>
                <a:lnTo>
                  <a:pt x="6" y="38"/>
                </a:lnTo>
                <a:lnTo>
                  <a:pt x="6" y="38"/>
                </a:lnTo>
                <a:lnTo>
                  <a:pt x="0" y="32"/>
                </a:lnTo>
                <a:lnTo>
                  <a:pt x="0" y="32"/>
                </a:lnTo>
                <a:lnTo>
                  <a:pt x="0" y="26"/>
                </a:lnTo>
                <a:lnTo>
                  <a:pt x="0" y="19"/>
                </a:lnTo>
                <a:lnTo>
                  <a:pt x="0" y="19"/>
                </a:lnTo>
                <a:lnTo>
                  <a:pt x="0" y="13"/>
                </a:lnTo>
                <a:lnTo>
                  <a:pt x="0" y="13"/>
                </a:lnTo>
                <a:lnTo>
                  <a:pt x="6" y="7"/>
                </a:lnTo>
                <a:lnTo>
                  <a:pt x="6" y="7"/>
                </a:lnTo>
                <a:lnTo>
                  <a:pt x="13" y="7"/>
                </a:lnTo>
                <a:lnTo>
                  <a:pt x="13" y="0"/>
                </a:lnTo>
                <a:lnTo>
                  <a:pt x="19"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14" name="Freeform 66"/>
          <p:cNvSpPr>
            <a:spLocks/>
          </p:cNvSpPr>
          <p:nvPr/>
        </p:nvSpPr>
        <p:spPr bwMode="auto">
          <a:xfrm>
            <a:off x="4348163" y="5181600"/>
            <a:ext cx="55562" cy="55563"/>
          </a:xfrm>
          <a:custGeom>
            <a:avLst/>
            <a:gdLst>
              <a:gd name="T0" fmla="*/ 19 w 38"/>
              <a:gd name="T1" fmla="*/ 0 h 38"/>
              <a:gd name="T2" fmla="*/ 19 w 38"/>
              <a:gd name="T3" fmla="*/ 0 h 38"/>
              <a:gd name="T4" fmla="*/ 25 w 38"/>
              <a:gd name="T5" fmla="*/ 7 h 38"/>
              <a:gd name="T6" fmla="*/ 25 w 38"/>
              <a:gd name="T7" fmla="*/ 7 h 38"/>
              <a:gd name="T8" fmla="*/ 32 w 38"/>
              <a:gd name="T9" fmla="*/ 7 h 38"/>
              <a:gd name="T10" fmla="*/ 32 w 38"/>
              <a:gd name="T11" fmla="*/ 13 h 38"/>
              <a:gd name="T12" fmla="*/ 38 w 38"/>
              <a:gd name="T13" fmla="*/ 13 h 38"/>
              <a:gd name="T14" fmla="*/ 38 w 38"/>
              <a:gd name="T15" fmla="*/ 19 h 38"/>
              <a:gd name="T16" fmla="*/ 38 w 38"/>
              <a:gd name="T17" fmla="*/ 19 h 38"/>
              <a:gd name="T18" fmla="*/ 38 w 38"/>
              <a:gd name="T19" fmla="*/ 26 h 38"/>
              <a:gd name="T20" fmla="*/ 38 w 38"/>
              <a:gd name="T21" fmla="*/ 32 h 38"/>
              <a:gd name="T22" fmla="*/ 32 w 38"/>
              <a:gd name="T23" fmla="*/ 32 h 38"/>
              <a:gd name="T24" fmla="*/ 32 w 38"/>
              <a:gd name="T25" fmla="*/ 38 h 38"/>
              <a:gd name="T26" fmla="*/ 25 w 38"/>
              <a:gd name="T27" fmla="*/ 38 h 38"/>
              <a:gd name="T28" fmla="*/ 25 w 38"/>
              <a:gd name="T29" fmla="*/ 38 h 38"/>
              <a:gd name="T30" fmla="*/ 19 w 38"/>
              <a:gd name="T31" fmla="*/ 38 h 38"/>
              <a:gd name="T32" fmla="*/ 19 w 38"/>
              <a:gd name="T33" fmla="*/ 38 h 38"/>
              <a:gd name="T34" fmla="*/ 13 w 38"/>
              <a:gd name="T35" fmla="*/ 38 h 38"/>
              <a:gd name="T36" fmla="*/ 13 w 38"/>
              <a:gd name="T37" fmla="*/ 38 h 38"/>
              <a:gd name="T38" fmla="*/ 6 w 38"/>
              <a:gd name="T39" fmla="*/ 38 h 38"/>
              <a:gd name="T40" fmla="*/ 6 w 38"/>
              <a:gd name="T41" fmla="*/ 38 h 38"/>
              <a:gd name="T42" fmla="*/ 0 w 38"/>
              <a:gd name="T43" fmla="*/ 32 h 38"/>
              <a:gd name="T44" fmla="*/ 0 w 38"/>
              <a:gd name="T45" fmla="*/ 32 h 38"/>
              <a:gd name="T46" fmla="*/ 0 w 38"/>
              <a:gd name="T47" fmla="*/ 26 h 38"/>
              <a:gd name="T48" fmla="*/ 0 w 38"/>
              <a:gd name="T49" fmla="*/ 19 h 38"/>
              <a:gd name="T50" fmla="*/ 0 w 38"/>
              <a:gd name="T51" fmla="*/ 19 h 38"/>
              <a:gd name="T52" fmla="*/ 0 w 38"/>
              <a:gd name="T53" fmla="*/ 13 h 38"/>
              <a:gd name="T54" fmla="*/ 0 w 38"/>
              <a:gd name="T55" fmla="*/ 13 h 38"/>
              <a:gd name="T56" fmla="*/ 6 w 38"/>
              <a:gd name="T57" fmla="*/ 7 h 38"/>
              <a:gd name="T58" fmla="*/ 6 w 38"/>
              <a:gd name="T59" fmla="*/ 7 h 38"/>
              <a:gd name="T60" fmla="*/ 13 w 38"/>
              <a:gd name="T61" fmla="*/ 7 h 38"/>
              <a:gd name="T62" fmla="*/ 13 w 38"/>
              <a:gd name="T63" fmla="*/ 0 h 38"/>
              <a:gd name="T64" fmla="*/ 19 w 38"/>
              <a:gd name="T65" fmla="*/ 0 h 38"/>
              <a:gd name="T66" fmla="*/ 19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19" y="0"/>
                </a:lnTo>
                <a:lnTo>
                  <a:pt x="25" y="7"/>
                </a:lnTo>
                <a:lnTo>
                  <a:pt x="25" y="7"/>
                </a:lnTo>
                <a:lnTo>
                  <a:pt x="32" y="7"/>
                </a:lnTo>
                <a:lnTo>
                  <a:pt x="32" y="13"/>
                </a:lnTo>
                <a:lnTo>
                  <a:pt x="38" y="13"/>
                </a:lnTo>
                <a:lnTo>
                  <a:pt x="38" y="19"/>
                </a:lnTo>
                <a:lnTo>
                  <a:pt x="38" y="19"/>
                </a:lnTo>
                <a:lnTo>
                  <a:pt x="38" y="26"/>
                </a:lnTo>
                <a:lnTo>
                  <a:pt x="38" y="32"/>
                </a:lnTo>
                <a:lnTo>
                  <a:pt x="32" y="32"/>
                </a:lnTo>
                <a:lnTo>
                  <a:pt x="32" y="38"/>
                </a:lnTo>
                <a:lnTo>
                  <a:pt x="25" y="38"/>
                </a:lnTo>
                <a:lnTo>
                  <a:pt x="25" y="38"/>
                </a:lnTo>
                <a:lnTo>
                  <a:pt x="19" y="38"/>
                </a:lnTo>
                <a:lnTo>
                  <a:pt x="19" y="38"/>
                </a:lnTo>
                <a:lnTo>
                  <a:pt x="13" y="38"/>
                </a:lnTo>
                <a:lnTo>
                  <a:pt x="13" y="38"/>
                </a:lnTo>
                <a:lnTo>
                  <a:pt x="6" y="38"/>
                </a:lnTo>
                <a:lnTo>
                  <a:pt x="6" y="38"/>
                </a:lnTo>
                <a:lnTo>
                  <a:pt x="0" y="32"/>
                </a:lnTo>
                <a:lnTo>
                  <a:pt x="0" y="32"/>
                </a:lnTo>
                <a:lnTo>
                  <a:pt x="0" y="26"/>
                </a:lnTo>
                <a:lnTo>
                  <a:pt x="0" y="19"/>
                </a:lnTo>
                <a:lnTo>
                  <a:pt x="0" y="19"/>
                </a:lnTo>
                <a:lnTo>
                  <a:pt x="0" y="13"/>
                </a:lnTo>
                <a:lnTo>
                  <a:pt x="0" y="13"/>
                </a:lnTo>
                <a:lnTo>
                  <a:pt x="6" y="7"/>
                </a:lnTo>
                <a:lnTo>
                  <a:pt x="6" y="7"/>
                </a:lnTo>
                <a:lnTo>
                  <a:pt x="13" y="7"/>
                </a:lnTo>
                <a:lnTo>
                  <a:pt x="13" y="0"/>
                </a:lnTo>
                <a:lnTo>
                  <a:pt x="19" y="0"/>
                </a:lnTo>
                <a:lnTo>
                  <a:pt x="19"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15" name="Freeform 67"/>
          <p:cNvSpPr>
            <a:spLocks/>
          </p:cNvSpPr>
          <p:nvPr/>
        </p:nvSpPr>
        <p:spPr bwMode="auto">
          <a:xfrm>
            <a:off x="4618038" y="5495925"/>
            <a:ext cx="55562" cy="53975"/>
          </a:xfrm>
          <a:custGeom>
            <a:avLst/>
            <a:gdLst>
              <a:gd name="T0" fmla="*/ 19 w 38"/>
              <a:gd name="T1" fmla="*/ 0 h 37"/>
              <a:gd name="T2" fmla="*/ 19 w 38"/>
              <a:gd name="T3" fmla="*/ 0 h 37"/>
              <a:gd name="T4" fmla="*/ 25 w 38"/>
              <a:gd name="T5" fmla="*/ 0 h 37"/>
              <a:gd name="T6" fmla="*/ 25 w 38"/>
              <a:gd name="T7" fmla="*/ 0 h 37"/>
              <a:gd name="T8" fmla="*/ 31 w 38"/>
              <a:gd name="T9" fmla="*/ 6 h 37"/>
              <a:gd name="T10" fmla="*/ 31 w 38"/>
              <a:gd name="T11" fmla="*/ 6 h 37"/>
              <a:gd name="T12" fmla="*/ 31 w 38"/>
              <a:gd name="T13" fmla="*/ 12 h 37"/>
              <a:gd name="T14" fmla="*/ 38 w 38"/>
              <a:gd name="T15" fmla="*/ 12 h 37"/>
              <a:gd name="T16" fmla="*/ 38 w 38"/>
              <a:gd name="T17" fmla="*/ 18 h 37"/>
              <a:gd name="T18" fmla="*/ 38 w 38"/>
              <a:gd name="T19" fmla="*/ 25 h 37"/>
              <a:gd name="T20" fmla="*/ 31 w 38"/>
              <a:gd name="T21" fmla="*/ 25 h 37"/>
              <a:gd name="T22" fmla="*/ 31 w 38"/>
              <a:gd name="T23" fmla="*/ 31 h 37"/>
              <a:gd name="T24" fmla="*/ 31 w 38"/>
              <a:gd name="T25" fmla="*/ 31 h 37"/>
              <a:gd name="T26" fmla="*/ 25 w 38"/>
              <a:gd name="T27" fmla="*/ 31 h 37"/>
              <a:gd name="T28" fmla="*/ 25 w 38"/>
              <a:gd name="T29" fmla="*/ 37 h 37"/>
              <a:gd name="T30" fmla="*/ 19 w 38"/>
              <a:gd name="T31" fmla="*/ 37 h 37"/>
              <a:gd name="T32" fmla="*/ 19 w 38"/>
              <a:gd name="T33" fmla="*/ 37 h 37"/>
              <a:gd name="T34" fmla="*/ 12 w 38"/>
              <a:gd name="T35" fmla="*/ 37 h 37"/>
              <a:gd name="T36" fmla="*/ 12 w 38"/>
              <a:gd name="T37" fmla="*/ 37 h 37"/>
              <a:gd name="T38" fmla="*/ 6 w 38"/>
              <a:gd name="T39" fmla="*/ 31 h 37"/>
              <a:gd name="T40" fmla="*/ 6 w 38"/>
              <a:gd name="T41" fmla="*/ 31 h 37"/>
              <a:gd name="T42" fmla="*/ 0 w 38"/>
              <a:gd name="T43" fmla="*/ 31 h 37"/>
              <a:gd name="T44" fmla="*/ 0 w 38"/>
              <a:gd name="T45" fmla="*/ 25 h 37"/>
              <a:gd name="T46" fmla="*/ 0 w 38"/>
              <a:gd name="T47" fmla="*/ 25 h 37"/>
              <a:gd name="T48" fmla="*/ 0 w 38"/>
              <a:gd name="T49" fmla="*/ 18 h 37"/>
              <a:gd name="T50" fmla="*/ 0 w 38"/>
              <a:gd name="T51" fmla="*/ 12 h 37"/>
              <a:gd name="T52" fmla="*/ 0 w 38"/>
              <a:gd name="T53" fmla="*/ 12 h 37"/>
              <a:gd name="T54" fmla="*/ 0 w 38"/>
              <a:gd name="T55" fmla="*/ 6 h 37"/>
              <a:gd name="T56" fmla="*/ 6 w 38"/>
              <a:gd name="T57" fmla="*/ 6 h 37"/>
              <a:gd name="T58" fmla="*/ 6 w 38"/>
              <a:gd name="T59" fmla="*/ 0 h 37"/>
              <a:gd name="T60" fmla="*/ 12 w 38"/>
              <a:gd name="T61" fmla="*/ 0 h 37"/>
              <a:gd name="T62" fmla="*/ 12 w 38"/>
              <a:gd name="T63" fmla="*/ 0 h 37"/>
              <a:gd name="T64" fmla="*/ 19 w 38"/>
              <a:gd name="T65" fmla="*/ 0 h 37"/>
              <a:gd name="T66" fmla="*/ 19 w 38"/>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7">
                <a:moveTo>
                  <a:pt x="19" y="0"/>
                </a:moveTo>
                <a:lnTo>
                  <a:pt x="19" y="0"/>
                </a:lnTo>
                <a:lnTo>
                  <a:pt x="25" y="0"/>
                </a:lnTo>
                <a:lnTo>
                  <a:pt x="25" y="0"/>
                </a:lnTo>
                <a:lnTo>
                  <a:pt x="31" y="6"/>
                </a:lnTo>
                <a:lnTo>
                  <a:pt x="31" y="6"/>
                </a:lnTo>
                <a:lnTo>
                  <a:pt x="31" y="12"/>
                </a:lnTo>
                <a:lnTo>
                  <a:pt x="38" y="12"/>
                </a:lnTo>
                <a:lnTo>
                  <a:pt x="38" y="18"/>
                </a:lnTo>
                <a:lnTo>
                  <a:pt x="38" y="25"/>
                </a:lnTo>
                <a:lnTo>
                  <a:pt x="31" y="25"/>
                </a:lnTo>
                <a:lnTo>
                  <a:pt x="31" y="31"/>
                </a:lnTo>
                <a:lnTo>
                  <a:pt x="31" y="31"/>
                </a:lnTo>
                <a:lnTo>
                  <a:pt x="25" y="31"/>
                </a:lnTo>
                <a:lnTo>
                  <a:pt x="25" y="37"/>
                </a:lnTo>
                <a:lnTo>
                  <a:pt x="19" y="37"/>
                </a:lnTo>
                <a:lnTo>
                  <a:pt x="19" y="37"/>
                </a:lnTo>
                <a:lnTo>
                  <a:pt x="12" y="37"/>
                </a:lnTo>
                <a:lnTo>
                  <a:pt x="12" y="37"/>
                </a:lnTo>
                <a:lnTo>
                  <a:pt x="6" y="31"/>
                </a:lnTo>
                <a:lnTo>
                  <a:pt x="6" y="31"/>
                </a:lnTo>
                <a:lnTo>
                  <a:pt x="0" y="31"/>
                </a:lnTo>
                <a:lnTo>
                  <a:pt x="0" y="25"/>
                </a:lnTo>
                <a:lnTo>
                  <a:pt x="0" y="25"/>
                </a:lnTo>
                <a:lnTo>
                  <a:pt x="0" y="18"/>
                </a:lnTo>
                <a:lnTo>
                  <a:pt x="0" y="12"/>
                </a:lnTo>
                <a:lnTo>
                  <a:pt x="0" y="12"/>
                </a:lnTo>
                <a:lnTo>
                  <a:pt x="0" y="6"/>
                </a:lnTo>
                <a:lnTo>
                  <a:pt x="6" y="6"/>
                </a:lnTo>
                <a:lnTo>
                  <a:pt x="6" y="0"/>
                </a:lnTo>
                <a:lnTo>
                  <a:pt x="12" y="0"/>
                </a:lnTo>
                <a:lnTo>
                  <a:pt x="12" y="0"/>
                </a:lnTo>
                <a:lnTo>
                  <a:pt x="19"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16" name="Freeform 68"/>
          <p:cNvSpPr>
            <a:spLocks/>
          </p:cNvSpPr>
          <p:nvPr/>
        </p:nvSpPr>
        <p:spPr bwMode="auto">
          <a:xfrm>
            <a:off x="4618038" y="5495925"/>
            <a:ext cx="55562" cy="53975"/>
          </a:xfrm>
          <a:custGeom>
            <a:avLst/>
            <a:gdLst>
              <a:gd name="T0" fmla="*/ 19 w 38"/>
              <a:gd name="T1" fmla="*/ 0 h 37"/>
              <a:gd name="T2" fmla="*/ 19 w 38"/>
              <a:gd name="T3" fmla="*/ 0 h 37"/>
              <a:gd name="T4" fmla="*/ 25 w 38"/>
              <a:gd name="T5" fmla="*/ 0 h 37"/>
              <a:gd name="T6" fmla="*/ 25 w 38"/>
              <a:gd name="T7" fmla="*/ 0 h 37"/>
              <a:gd name="T8" fmla="*/ 31 w 38"/>
              <a:gd name="T9" fmla="*/ 6 h 37"/>
              <a:gd name="T10" fmla="*/ 31 w 38"/>
              <a:gd name="T11" fmla="*/ 6 h 37"/>
              <a:gd name="T12" fmla="*/ 31 w 38"/>
              <a:gd name="T13" fmla="*/ 12 h 37"/>
              <a:gd name="T14" fmla="*/ 38 w 38"/>
              <a:gd name="T15" fmla="*/ 12 h 37"/>
              <a:gd name="T16" fmla="*/ 38 w 38"/>
              <a:gd name="T17" fmla="*/ 18 h 37"/>
              <a:gd name="T18" fmla="*/ 38 w 38"/>
              <a:gd name="T19" fmla="*/ 25 h 37"/>
              <a:gd name="T20" fmla="*/ 31 w 38"/>
              <a:gd name="T21" fmla="*/ 25 h 37"/>
              <a:gd name="T22" fmla="*/ 31 w 38"/>
              <a:gd name="T23" fmla="*/ 31 h 37"/>
              <a:gd name="T24" fmla="*/ 31 w 38"/>
              <a:gd name="T25" fmla="*/ 31 h 37"/>
              <a:gd name="T26" fmla="*/ 25 w 38"/>
              <a:gd name="T27" fmla="*/ 31 h 37"/>
              <a:gd name="T28" fmla="*/ 25 w 38"/>
              <a:gd name="T29" fmla="*/ 37 h 37"/>
              <a:gd name="T30" fmla="*/ 19 w 38"/>
              <a:gd name="T31" fmla="*/ 37 h 37"/>
              <a:gd name="T32" fmla="*/ 19 w 38"/>
              <a:gd name="T33" fmla="*/ 37 h 37"/>
              <a:gd name="T34" fmla="*/ 12 w 38"/>
              <a:gd name="T35" fmla="*/ 37 h 37"/>
              <a:gd name="T36" fmla="*/ 12 w 38"/>
              <a:gd name="T37" fmla="*/ 37 h 37"/>
              <a:gd name="T38" fmla="*/ 6 w 38"/>
              <a:gd name="T39" fmla="*/ 31 h 37"/>
              <a:gd name="T40" fmla="*/ 6 w 38"/>
              <a:gd name="T41" fmla="*/ 31 h 37"/>
              <a:gd name="T42" fmla="*/ 0 w 38"/>
              <a:gd name="T43" fmla="*/ 31 h 37"/>
              <a:gd name="T44" fmla="*/ 0 w 38"/>
              <a:gd name="T45" fmla="*/ 25 h 37"/>
              <a:gd name="T46" fmla="*/ 0 w 38"/>
              <a:gd name="T47" fmla="*/ 25 h 37"/>
              <a:gd name="T48" fmla="*/ 0 w 38"/>
              <a:gd name="T49" fmla="*/ 18 h 37"/>
              <a:gd name="T50" fmla="*/ 0 w 38"/>
              <a:gd name="T51" fmla="*/ 12 h 37"/>
              <a:gd name="T52" fmla="*/ 0 w 38"/>
              <a:gd name="T53" fmla="*/ 12 h 37"/>
              <a:gd name="T54" fmla="*/ 0 w 38"/>
              <a:gd name="T55" fmla="*/ 6 h 37"/>
              <a:gd name="T56" fmla="*/ 6 w 38"/>
              <a:gd name="T57" fmla="*/ 6 h 37"/>
              <a:gd name="T58" fmla="*/ 6 w 38"/>
              <a:gd name="T59" fmla="*/ 0 h 37"/>
              <a:gd name="T60" fmla="*/ 12 w 38"/>
              <a:gd name="T61" fmla="*/ 0 h 37"/>
              <a:gd name="T62" fmla="*/ 12 w 38"/>
              <a:gd name="T63" fmla="*/ 0 h 37"/>
              <a:gd name="T64" fmla="*/ 19 w 38"/>
              <a:gd name="T65" fmla="*/ 0 h 37"/>
              <a:gd name="T66" fmla="*/ 19 w 38"/>
              <a:gd name="T67" fmla="*/ 0 h 37"/>
              <a:gd name="T68" fmla="*/ 19 w 38"/>
              <a:gd name="T6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7">
                <a:moveTo>
                  <a:pt x="19" y="0"/>
                </a:moveTo>
                <a:lnTo>
                  <a:pt x="19" y="0"/>
                </a:lnTo>
                <a:lnTo>
                  <a:pt x="25" y="0"/>
                </a:lnTo>
                <a:lnTo>
                  <a:pt x="25" y="0"/>
                </a:lnTo>
                <a:lnTo>
                  <a:pt x="31" y="6"/>
                </a:lnTo>
                <a:lnTo>
                  <a:pt x="31" y="6"/>
                </a:lnTo>
                <a:lnTo>
                  <a:pt x="31" y="12"/>
                </a:lnTo>
                <a:lnTo>
                  <a:pt x="38" y="12"/>
                </a:lnTo>
                <a:lnTo>
                  <a:pt x="38" y="18"/>
                </a:lnTo>
                <a:lnTo>
                  <a:pt x="38" y="25"/>
                </a:lnTo>
                <a:lnTo>
                  <a:pt x="31" y="25"/>
                </a:lnTo>
                <a:lnTo>
                  <a:pt x="31" y="31"/>
                </a:lnTo>
                <a:lnTo>
                  <a:pt x="31" y="31"/>
                </a:lnTo>
                <a:lnTo>
                  <a:pt x="25" y="31"/>
                </a:lnTo>
                <a:lnTo>
                  <a:pt x="25" y="37"/>
                </a:lnTo>
                <a:lnTo>
                  <a:pt x="19" y="37"/>
                </a:lnTo>
                <a:lnTo>
                  <a:pt x="19" y="37"/>
                </a:lnTo>
                <a:lnTo>
                  <a:pt x="12" y="37"/>
                </a:lnTo>
                <a:lnTo>
                  <a:pt x="12" y="37"/>
                </a:lnTo>
                <a:lnTo>
                  <a:pt x="6" y="31"/>
                </a:lnTo>
                <a:lnTo>
                  <a:pt x="6" y="31"/>
                </a:lnTo>
                <a:lnTo>
                  <a:pt x="0" y="31"/>
                </a:lnTo>
                <a:lnTo>
                  <a:pt x="0" y="25"/>
                </a:lnTo>
                <a:lnTo>
                  <a:pt x="0" y="25"/>
                </a:lnTo>
                <a:lnTo>
                  <a:pt x="0" y="18"/>
                </a:lnTo>
                <a:lnTo>
                  <a:pt x="0" y="12"/>
                </a:lnTo>
                <a:lnTo>
                  <a:pt x="0" y="12"/>
                </a:lnTo>
                <a:lnTo>
                  <a:pt x="0" y="6"/>
                </a:lnTo>
                <a:lnTo>
                  <a:pt x="6" y="6"/>
                </a:lnTo>
                <a:lnTo>
                  <a:pt x="6" y="0"/>
                </a:lnTo>
                <a:lnTo>
                  <a:pt x="12" y="0"/>
                </a:lnTo>
                <a:lnTo>
                  <a:pt x="12" y="0"/>
                </a:lnTo>
                <a:lnTo>
                  <a:pt x="19" y="0"/>
                </a:lnTo>
                <a:lnTo>
                  <a:pt x="19"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17" name="Freeform 69"/>
          <p:cNvSpPr>
            <a:spLocks/>
          </p:cNvSpPr>
          <p:nvPr/>
        </p:nvSpPr>
        <p:spPr bwMode="auto">
          <a:xfrm>
            <a:off x="4886325" y="5634038"/>
            <a:ext cx="55563" cy="55562"/>
          </a:xfrm>
          <a:custGeom>
            <a:avLst/>
            <a:gdLst>
              <a:gd name="T0" fmla="*/ 19 w 38"/>
              <a:gd name="T1" fmla="*/ 0 h 38"/>
              <a:gd name="T2" fmla="*/ 19 w 38"/>
              <a:gd name="T3" fmla="*/ 0 h 38"/>
              <a:gd name="T4" fmla="*/ 26 w 38"/>
              <a:gd name="T5" fmla="*/ 0 h 38"/>
              <a:gd name="T6" fmla="*/ 26 w 38"/>
              <a:gd name="T7" fmla="*/ 0 h 38"/>
              <a:gd name="T8" fmla="*/ 32 w 38"/>
              <a:gd name="T9" fmla="*/ 6 h 38"/>
              <a:gd name="T10" fmla="*/ 32 w 38"/>
              <a:gd name="T11" fmla="*/ 6 h 38"/>
              <a:gd name="T12" fmla="*/ 32 w 38"/>
              <a:gd name="T13" fmla="*/ 6 h 38"/>
              <a:gd name="T14" fmla="*/ 32 w 38"/>
              <a:gd name="T15" fmla="*/ 13 h 38"/>
              <a:gd name="T16" fmla="*/ 38 w 38"/>
              <a:gd name="T17" fmla="*/ 19 h 38"/>
              <a:gd name="T18" fmla="*/ 32 w 38"/>
              <a:gd name="T19" fmla="*/ 19 h 38"/>
              <a:gd name="T20" fmla="*/ 32 w 38"/>
              <a:gd name="T21" fmla="*/ 25 h 38"/>
              <a:gd name="T22" fmla="*/ 32 w 38"/>
              <a:gd name="T23" fmla="*/ 25 h 38"/>
              <a:gd name="T24" fmla="*/ 32 w 38"/>
              <a:gd name="T25" fmla="*/ 32 h 38"/>
              <a:gd name="T26" fmla="*/ 26 w 38"/>
              <a:gd name="T27" fmla="*/ 32 h 38"/>
              <a:gd name="T28" fmla="*/ 26 w 38"/>
              <a:gd name="T29" fmla="*/ 32 h 38"/>
              <a:gd name="T30" fmla="*/ 19 w 38"/>
              <a:gd name="T31" fmla="*/ 38 h 38"/>
              <a:gd name="T32" fmla="*/ 19 w 38"/>
              <a:gd name="T33" fmla="*/ 38 h 38"/>
              <a:gd name="T34" fmla="*/ 13 w 38"/>
              <a:gd name="T35" fmla="*/ 38 h 38"/>
              <a:gd name="T36" fmla="*/ 7 w 38"/>
              <a:gd name="T37" fmla="*/ 32 h 38"/>
              <a:gd name="T38" fmla="*/ 7 w 38"/>
              <a:gd name="T39" fmla="*/ 32 h 38"/>
              <a:gd name="T40" fmla="*/ 0 w 38"/>
              <a:gd name="T41" fmla="*/ 32 h 38"/>
              <a:gd name="T42" fmla="*/ 0 w 38"/>
              <a:gd name="T43" fmla="*/ 25 h 38"/>
              <a:gd name="T44" fmla="*/ 0 w 38"/>
              <a:gd name="T45" fmla="*/ 25 h 38"/>
              <a:gd name="T46" fmla="*/ 0 w 38"/>
              <a:gd name="T47" fmla="*/ 19 h 38"/>
              <a:gd name="T48" fmla="*/ 0 w 38"/>
              <a:gd name="T49" fmla="*/ 19 h 38"/>
              <a:gd name="T50" fmla="*/ 0 w 38"/>
              <a:gd name="T51" fmla="*/ 13 h 38"/>
              <a:gd name="T52" fmla="*/ 0 w 38"/>
              <a:gd name="T53" fmla="*/ 6 h 38"/>
              <a:gd name="T54" fmla="*/ 0 w 38"/>
              <a:gd name="T55" fmla="*/ 6 h 38"/>
              <a:gd name="T56" fmla="*/ 0 w 38"/>
              <a:gd name="T57" fmla="*/ 6 h 38"/>
              <a:gd name="T58" fmla="*/ 7 w 38"/>
              <a:gd name="T59" fmla="*/ 0 h 38"/>
              <a:gd name="T60" fmla="*/ 7 w 38"/>
              <a:gd name="T61" fmla="*/ 0 h 38"/>
              <a:gd name="T62" fmla="*/ 13 w 38"/>
              <a:gd name="T63" fmla="*/ 0 h 38"/>
              <a:gd name="T64" fmla="*/ 19 w 38"/>
              <a:gd name="T65" fmla="*/ 0 h 38"/>
              <a:gd name="T66" fmla="*/ 19 w 38"/>
              <a:gd name="T6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8">
                <a:moveTo>
                  <a:pt x="19" y="0"/>
                </a:moveTo>
                <a:lnTo>
                  <a:pt x="19" y="0"/>
                </a:lnTo>
                <a:lnTo>
                  <a:pt x="26" y="0"/>
                </a:lnTo>
                <a:lnTo>
                  <a:pt x="26" y="0"/>
                </a:lnTo>
                <a:lnTo>
                  <a:pt x="32" y="6"/>
                </a:lnTo>
                <a:lnTo>
                  <a:pt x="32" y="6"/>
                </a:lnTo>
                <a:lnTo>
                  <a:pt x="32" y="6"/>
                </a:lnTo>
                <a:lnTo>
                  <a:pt x="32" y="13"/>
                </a:lnTo>
                <a:lnTo>
                  <a:pt x="38" y="19"/>
                </a:lnTo>
                <a:lnTo>
                  <a:pt x="32" y="19"/>
                </a:lnTo>
                <a:lnTo>
                  <a:pt x="32" y="25"/>
                </a:lnTo>
                <a:lnTo>
                  <a:pt x="32" y="25"/>
                </a:lnTo>
                <a:lnTo>
                  <a:pt x="32" y="32"/>
                </a:lnTo>
                <a:lnTo>
                  <a:pt x="26" y="32"/>
                </a:lnTo>
                <a:lnTo>
                  <a:pt x="26" y="32"/>
                </a:lnTo>
                <a:lnTo>
                  <a:pt x="19" y="38"/>
                </a:lnTo>
                <a:lnTo>
                  <a:pt x="19" y="38"/>
                </a:lnTo>
                <a:lnTo>
                  <a:pt x="13" y="38"/>
                </a:lnTo>
                <a:lnTo>
                  <a:pt x="7" y="32"/>
                </a:lnTo>
                <a:lnTo>
                  <a:pt x="7" y="32"/>
                </a:lnTo>
                <a:lnTo>
                  <a:pt x="0" y="32"/>
                </a:lnTo>
                <a:lnTo>
                  <a:pt x="0" y="25"/>
                </a:lnTo>
                <a:lnTo>
                  <a:pt x="0" y="25"/>
                </a:lnTo>
                <a:lnTo>
                  <a:pt x="0" y="19"/>
                </a:lnTo>
                <a:lnTo>
                  <a:pt x="0" y="19"/>
                </a:lnTo>
                <a:lnTo>
                  <a:pt x="0" y="13"/>
                </a:lnTo>
                <a:lnTo>
                  <a:pt x="0" y="6"/>
                </a:lnTo>
                <a:lnTo>
                  <a:pt x="0" y="6"/>
                </a:lnTo>
                <a:lnTo>
                  <a:pt x="0" y="6"/>
                </a:lnTo>
                <a:lnTo>
                  <a:pt x="7" y="0"/>
                </a:lnTo>
                <a:lnTo>
                  <a:pt x="7" y="0"/>
                </a:lnTo>
                <a:lnTo>
                  <a:pt x="13" y="0"/>
                </a:lnTo>
                <a:lnTo>
                  <a:pt x="19"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18" name="Freeform 70"/>
          <p:cNvSpPr>
            <a:spLocks/>
          </p:cNvSpPr>
          <p:nvPr/>
        </p:nvSpPr>
        <p:spPr bwMode="auto">
          <a:xfrm>
            <a:off x="4886325" y="5634038"/>
            <a:ext cx="55563" cy="55562"/>
          </a:xfrm>
          <a:custGeom>
            <a:avLst/>
            <a:gdLst>
              <a:gd name="T0" fmla="*/ 19 w 38"/>
              <a:gd name="T1" fmla="*/ 0 h 38"/>
              <a:gd name="T2" fmla="*/ 19 w 38"/>
              <a:gd name="T3" fmla="*/ 0 h 38"/>
              <a:gd name="T4" fmla="*/ 26 w 38"/>
              <a:gd name="T5" fmla="*/ 0 h 38"/>
              <a:gd name="T6" fmla="*/ 26 w 38"/>
              <a:gd name="T7" fmla="*/ 0 h 38"/>
              <a:gd name="T8" fmla="*/ 32 w 38"/>
              <a:gd name="T9" fmla="*/ 6 h 38"/>
              <a:gd name="T10" fmla="*/ 32 w 38"/>
              <a:gd name="T11" fmla="*/ 6 h 38"/>
              <a:gd name="T12" fmla="*/ 32 w 38"/>
              <a:gd name="T13" fmla="*/ 6 h 38"/>
              <a:gd name="T14" fmla="*/ 32 w 38"/>
              <a:gd name="T15" fmla="*/ 13 h 38"/>
              <a:gd name="T16" fmla="*/ 38 w 38"/>
              <a:gd name="T17" fmla="*/ 19 h 38"/>
              <a:gd name="T18" fmla="*/ 32 w 38"/>
              <a:gd name="T19" fmla="*/ 19 h 38"/>
              <a:gd name="T20" fmla="*/ 32 w 38"/>
              <a:gd name="T21" fmla="*/ 25 h 38"/>
              <a:gd name="T22" fmla="*/ 32 w 38"/>
              <a:gd name="T23" fmla="*/ 25 h 38"/>
              <a:gd name="T24" fmla="*/ 32 w 38"/>
              <a:gd name="T25" fmla="*/ 32 h 38"/>
              <a:gd name="T26" fmla="*/ 26 w 38"/>
              <a:gd name="T27" fmla="*/ 32 h 38"/>
              <a:gd name="T28" fmla="*/ 26 w 38"/>
              <a:gd name="T29" fmla="*/ 32 h 38"/>
              <a:gd name="T30" fmla="*/ 19 w 38"/>
              <a:gd name="T31" fmla="*/ 38 h 38"/>
              <a:gd name="T32" fmla="*/ 19 w 38"/>
              <a:gd name="T33" fmla="*/ 38 h 38"/>
              <a:gd name="T34" fmla="*/ 13 w 38"/>
              <a:gd name="T35" fmla="*/ 38 h 38"/>
              <a:gd name="T36" fmla="*/ 7 w 38"/>
              <a:gd name="T37" fmla="*/ 32 h 38"/>
              <a:gd name="T38" fmla="*/ 7 w 38"/>
              <a:gd name="T39" fmla="*/ 32 h 38"/>
              <a:gd name="T40" fmla="*/ 0 w 38"/>
              <a:gd name="T41" fmla="*/ 32 h 38"/>
              <a:gd name="T42" fmla="*/ 0 w 38"/>
              <a:gd name="T43" fmla="*/ 25 h 38"/>
              <a:gd name="T44" fmla="*/ 0 w 38"/>
              <a:gd name="T45" fmla="*/ 25 h 38"/>
              <a:gd name="T46" fmla="*/ 0 w 38"/>
              <a:gd name="T47" fmla="*/ 19 h 38"/>
              <a:gd name="T48" fmla="*/ 0 w 38"/>
              <a:gd name="T49" fmla="*/ 19 h 38"/>
              <a:gd name="T50" fmla="*/ 0 w 38"/>
              <a:gd name="T51" fmla="*/ 13 h 38"/>
              <a:gd name="T52" fmla="*/ 0 w 38"/>
              <a:gd name="T53" fmla="*/ 6 h 38"/>
              <a:gd name="T54" fmla="*/ 0 w 38"/>
              <a:gd name="T55" fmla="*/ 6 h 38"/>
              <a:gd name="T56" fmla="*/ 0 w 38"/>
              <a:gd name="T57" fmla="*/ 6 h 38"/>
              <a:gd name="T58" fmla="*/ 7 w 38"/>
              <a:gd name="T59" fmla="*/ 0 h 38"/>
              <a:gd name="T60" fmla="*/ 7 w 38"/>
              <a:gd name="T61" fmla="*/ 0 h 38"/>
              <a:gd name="T62" fmla="*/ 13 w 38"/>
              <a:gd name="T63" fmla="*/ 0 h 38"/>
              <a:gd name="T64" fmla="*/ 19 w 38"/>
              <a:gd name="T65" fmla="*/ 0 h 38"/>
              <a:gd name="T66" fmla="*/ 19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19" y="0"/>
                </a:lnTo>
                <a:lnTo>
                  <a:pt x="26" y="0"/>
                </a:lnTo>
                <a:lnTo>
                  <a:pt x="26" y="0"/>
                </a:lnTo>
                <a:lnTo>
                  <a:pt x="32" y="6"/>
                </a:lnTo>
                <a:lnTo>
                  <a:pt x="32" y="6"/>
                </a:lnTo>
                <a:lnTo>
                  <a:pt x="32" y="6"/>
                </a:lnTo>
                <a:lnTo>
                  <a:pt x="32" y="13"/>
                </a:lnTo>
                <a:lnTo>
                  <a:pt x="38" y="19"/>
                </a:lnTo>
                <a:lnTo>
                  <a:pt x="32" y="19"/>
                </a:lnTo>
                <a:lnTo>
                  <a:pt x="32" y="25"/>
                </a:lnTo>
                <a:lnTo>
                  <a:pt x="32" y="25"/>
                </a:lnTo>
                <a:lnTo>
                  <a:pt x="32" y="32"/>
                </a:lnTo>
                <a:lnTo>
                  <a:pt x="26" y="32"/>
                </a:lnTo>
                <a:lnTo>
                  <a:pt x="26" y="32"/>
                </a:lnTo>
                <a:lnTo>
                  <a:pt x="19" y="38"/>
                </a:lnTo>
                <a:lnTo>
                  <a:pt x="19" y="38"/>
                </a:lnTo>
                <a:lnTo>
                  <a:pt x="13" y="38"/>
                </a:lnTo>
                <a:lnTo>
                  <a:pt x="7" y="32"/>
                </a:lnTo>
                <a:lnTo>
                  <a:pt x="7" y="32"/>
                </a:lnTo>
                <a:lnTo>
                  <a:pt x="0" y="32"/>
                </a:lnTo>
                <a:lnTo>
                  <a:pt x="0" y="25"/>
                </a:lnTo>
                <a:lnTo>
                  <a:pt x="0" y="25"/>
                </a:lnTo>
                <a:lnTo>
                  <a:pt x="0" y="19"/>
                </a:lnTo>
                <a:lnTo>
                  <a:pt x="0" y="19"/>
                </a:lnTo>
                <a:lnTo>
                  <a:pt x="0" y="13"/>
                </a:lnTo>
                <a:lnTo>
                  <a:pt x="0" y="6"/>
                </a:lnTo>
                <a:lnTo>
                  <a:pt x="0" y="6"/>
                </a:lnTo>
                <a:lnTo>
                  <a:pt x="0" y="6"/>
                </a:lnTo>
                <a:lnTo>
                  <a:pt x="7" y="0"/>
                </a:lnTo>
                <a:lnTo>
                  <a:pt x="7" y="0"/>
                </a:lnTo>
                <a:lnTo>
                  <a:pt x="13" y="0"/>
                </a:lnTo>
                <a:lnTo>
                  <a:pt x="19" y="0"/>
                </a:lnTo>
                <a:lnTo>
                  <a:pt x="19"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19" name="Freeform 71"/>
          <p:cNvSpPr>
            <a:spLocks/>
          </p:cNvSpPr>
          <p:nvPr/>
        </p:nvSpPr>
        <p:spPr bwMode="auto">
          <a:xfrm>
            <a:off x="5148263" y="5689600"/>
            <a:ext cx="55562" cy="55563"/>
          </a:xfrm>
          <a:custGeom>
            <a:avLst/>
            <a:gdLst>
              <a:gd name="T0" fmla="*/ 19 w 38"/>
              <a:gd name="T1" fmla="*/ 0 h 38"/>
              <a:gd name="T2" fmla="*/ 25 w 38"/>
              <a:gd name="T3" fmla="*/ 0 h 38"/>
              <a:gd name="T4" fmla="*/ 31 w 38"/>
              <a:gd name="T5" fmla="*/ 0 h 38"/>
              <a:gd name="T6" fmla="*/ 31 w 38"/>
              <a:gd name="T7" fmla="*/ 6 h 38"/>
              <a:gd name="T8" fmla="*/ 38 w 38"/>
              <a:gd name="T9" fmla="*/ 6 h 38"/>
              <a:gd name="T10" fmla="*/ 38 w 38"/>
              <a:gd name="T11" fmla="*/ 12 h 38"/>
              <a:gd name="T12" fmla="*/ 38 w 38"/>
              <a:gd name="T13" fmla="*/ 12 h 38"/>
              <a:gd name="T14" fmla="*/ 38 w 38"/>
              <a:gd name="T15" fmla="*/ 19 h 38"/>
              <a:gd name="T16" fmla="*/ 38 w 38"/>
              <a:gd name="T17" fmla="*/ 19 h 38"/>
              <a:gd name="T18" fmla="*/ 38 w 38"/>
              <a:gd name="T19" fmla="*/ 25 h 38"/>
              <a:gd name="T20" fmla="*/ 38 w 38"/>
              <a:gd name="T21" fmla="*/ 25 h 38"/>
              <a:gd name="T22" fmla="*/ 38 w 38"/>
              <a:gd name="T23" fmla="*/ 31 h 38"/>
              <a:gd name="T24" fmla="*/ 38 w 38"/>
              <a:gd name="T25" fmla="*/ 31 h 38"/>
              <a:gd name="T26" fmla="*/ 31 w 38"/>
              <a:gd name="T27" fmla="*/ 38 h 38"/>
              <a:gd name="T28" fmla="*/ 31 w 38"/>
              <a:gd name="T29" fmla="*/ 38 h 38"/>
              <a:gd name="T30" fmla="*/ 25 w 38"/>
              <a:gd name="T31" fmla="*/ 38 h 38"/>
              <a:gd name="T32" fmla="*/ 19 w 38"/>
              <a:gd name="T33" fmla="*/ 38 h 38"/>
              <a:gd name="T34" fmla="*/ 19 w 38"/>
              <a:gd name="T35" fmla="*/ 38 h 38"/>
              <a:gd name="T36" fmla="*/ 12 w 38"/>
              <a:gd name="T37" fmla="*/ 38 h 38"/>
              <a:gd name="T38" fmla="*/ 12 w 38"/>
              <a:gd name="T39" fmla="*/ 38 h 38"/>
              <a:gd name="T40" fmla="*/ 6 w 38"/>
              <a:gd name="T41" fmla="*/ 31 h 38"/>
              <a:gd name="T42" fmla="*/ 6 w 38"/>
              <a:gd name="T43" fmla="*/ 31 h 38"/>
              <a:gd name="T44" fmla="*/ 6 w 38"/>
              <a:gd name="T45" fmla="*/ 25 h 38"/>
              <a:gd name="T46" fmla="*/ 0 w 38"/>
              <a:gd name="T47" fmla="*/ 25 h 38"/>
              <a:gd name="T48" fmla="*/ 0 w 38"/>
              <a:gd name="T49" fmla="*/ 19 h 38"/>
              <a:gd name="T50" fmla="*/ 0 w 38"/>
              <a:gd name="T51" fmla="*/ 19 h 38"/>
              <a:gd name="T52" fmla="*/ 6 w 38"/>
              <a:gd name="T53" fmla="*/ 12 h 38"/>
              <a:gd name="T54" fmla="*/ 6 w 38"/>
              <a:gd name="T55" fmla="*/ 12 h 38"/>
              <a:gd name="T56" fmla="*/ 6 w 38"/>
              <a:gd name="T57" fmla="*/ 6 h 38"/>
              <a:gd name="T58" fmla="*/ 12 w 38"/>
              <a:gd name="T59" fmla="*/ 6 h 38"/>
              <a:gd name="T60" fmla="*/ 12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31" y="0"/>
                </a:lnTo>
                <a:lnTo>
                  <a:pt x="31" y="6"/>
                </a:lnTo>
                <a:lnTo>
                  <a:pt x="38" y="6"/>
                </a:lnTo>
                <a:lnTo>
                  <a:pt x="38" y="12"/>
                </a:lnTo>
                <a:lnTo>
                  <a:pt x="38" y="12"/>
                </a:lnTo>
                <a:lnTo>
                  <a:pt x="38" y="19"/>
                </a:lnTo>
                <a:lnTo>
                  <a:pt x="38" y="19"/>
                </a:lnTo>
                <a:lnTo>
                  <a:pt x="38" y="25"/>
                </a:lnTo>
                <a:lnTo>
                  <a:pt x="38" y="25"/>
                </a:lnTo>
                <a:lnTo>
                  <a:pt x="38" y="31"/>
                </a:lnTo>
                <a:lnTo>
                  <a:pt x="38" y="31"/>
                </a:lnTo>
                <a:lnTo>
                  <a:pt x="31" y="38"/>
                </a:lnTo>
                <a:lnTo>
                  <a:pt x="31" y="38"/>
                </a:lnTo>
                <a:lnTo>
                  <a:pt x="25" y="38"/>
                </a:lnTo>
                <a:lnTo>
                  <a:pt x="19" y="38"/>
                </a:lnTo>
                <a:lnTo>
                  <a:pt x="19" y="38"/>
                </a:lnTo>
                <a:lnTo>
                  <a:pt x="12" y="38"/>
                </a:lnTo>
                <a:lnTo>
                  <a:pt x="12" y="38"/>
                </a:lnTo>
                <a:lnTo>
                  <a:pt x="6" y="31"/>
                </a:lnTo>
                <a:lnTo>
                  <a:pt x="6" y="31"/>
                </a:lnTo>
                <a:lnTo>
                  <a:pt x="6" y="25"/>
                </a:lnTo>
                <a:lnTo>
                  <a:pt x="0" y="25"/>
                </a:lnTo>
                <a:lnTo>
                  <a:pt x="0" y="19"/>
                </a:lnTo>
                <a:lnTo>
                  <a:pt x="0" y="19"/>
                </a:lnTo>
                <a:lnTo>
                  <a:pt x="6" y="12"/>
                </a:lnTo>
                <a:lnTo>
                  <a:pt x="6" y="12"/>
                </a:lnTo>
                <a:lnTo>
                  <a:pt x="6" y="6"/>
                </a:lnTo>
                <a:lnTo>
                  <a:pt x="12" y="6"/>
                </a:lnTo>
                <a:lnTo>
                  <a:pt x="12" y="0"/>
                </a:lnTo>
                <a:lnTo>
                  <a:pt x="19"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20" name="Freeform 72"/>
          <p:cNvSpPr>
            <a:spLocks/>
          </p:cNvSpPr>
          <p:nvPr/>
        </p:nvSpPr>
        <p:spPr bwMode="auto">
          <a:xfrm>
            <a:off x="5148263" y="5689600"/>
            <a:ext cx="55562" cy="55563"/>
          </a:xfrm>
          <a:custGeom>
            <a:avLst/>
            <a:gdLst>
              <a:gd name="T0" fmla="*/ 19 w 38"/>
              <a:gd name="T1" fmla="*/ 0 h 38"/>
              <a:gd name="T2" fmla="*/ 25 w 38"/>
              <a:gd name="T3" fmla="*/ 0 h 38"/>
              <a:gd name="T4" fmla="*/ 31 w 38"/>
              <a:gd name="T5" fmla="*/ 0 h 38"/>
              <a:gd name="T6" fmla="*/ 31 w 38"/>
              <a:gd name="T7" fmla="*/ 6 h 38"/>
              <a:gd name="T8" fmla="*/ 38 w 38"/>
              <a:gd name="T9" fmla="*/ 6 h 38"/>
              <a:gd name="T10" fmla="*/ 38 w 38"/>
              <a:gd name="T11" fmla="*/ 12 h 38"/>
              <a:gd name="T12" fmla="*/ 38 w 38"/>
              <a:gd name="T13" fmla="*/ 12 h 38"/>
              <a:gd name="T14" fmla="*/ 38 w 38"/>
              <a:gd name="T15" fmla="*/ 19 h 38"/>
              <a:gd name="T16" fmla="*/ 38 w 38"/>
              <a:gd name="T17" fmla="*/ 19 h 38"/>
              <a:gd name="T18" fmla="*/ 38 w 38"/>
              <a:gd name="T19" fmla="*/ 25 h 38"/>
              <a:gd name="T20" fmla="*/ 38 w 38"/>
              <a:gd name="T21" fmla="*/ 25 h 38"/>
              <a:gd name="T22" fmla="*/ 38 w 38"/>
              <a:gd name="T23" fmla="*/ 31 h 38"/>
              <a:gd name="T24" fmla="*/ 38 w 38"/>
              <a:gd name="T25" fmla="*/ 31 h 38"/>
              <a:gd name="T26" fmla="*/ 31 w 38"/>
              <a:gd name="T27" fmla="*/ 38 h 38"/>
              <a:gd name="T28" fmla="*/ 31 w 38"/>
              <a:gd name="T29" fmla="*/ 38 h 38"/>
              <a:gd name="T30" fmla="*/ 25 w 38"/>
              <a:gd name="T31" fmla="*/ 38 h 38"/>
              <a:gd name="T32" fmla="*/ 19 w 38"/>
              <a:gd name="T33" fmla="*/ 38 h 38"/>
              <a:gd name="T34" fmla="*/ 19 w 38"/>
              <a:gd name="T35" fmla="*/ 38 h 38"/>
              <a:gd name="T36" fmla="*/ 12 w 38"/>
              <a:gd name="T37" fmla="*/ 38 h 38"/>
              <a:gd name="T38" fmla="*/ 12 w 38"/>
              <a:gd name="T39" fmla="*/ 38 h 38"/>
              <a:gd name="T40" fmla="*/ 6 w 38"/>
              <a:gd name="T41" fmla="*/ 31 h 38"/>
              <a:gd name="T42" fmla="*/ 6 w 38"/>
              <a:gd name="T43" fmla="*/ 31 h 38"/>
              <a:gd name="T44" fmla="*/ 6 w 38"/>
              <a:gd name="T45" fmla="*/ 25 h 38"/>
              <a:gd name="T46" fmla="*/ 0 w 38"/>
              <a:gd name="T47" fmla="*/ 25 h 38"/>
              <a:gd name="T48" fmla="*/ 0 w 38"/>
              <a:gd name="T49" fmla="*/ 19 h 38"/>
              <a:gd name="T50" fmla="*/ 0 w 38"/>
              <a:gd name="T51" fmla="*/ 19 h 38"/>
              <a:gd name="T52" fmla="*/ 6 w 38"/>
              <a:gd name="T53" fmla="*/ 12 h 38"/>
              <a:gd name="T54" fmla="*/ 6 w 38"/>
              <a:gd name="T55" fmla="*/ 12 h 38"/>
              <a:gd name="T56" fmla="*/ 6 w 38"/>
              <a:gd name="T57" fmla="*/ 6 h 38"/>
              <a:gd name="T58" fmla="*/ 12 w 38"/>
              <a:gd name="T59" fmla="*/ 6 h 38"/>
              <a:gd name="T60" fmla="*/ 12 w 38"/>
              <a:gd name="T61" fmla="*/ 0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31" y="0"/>
                </a:lnTo>
                <a:lnTo>
                  <a:pt x="31" y="6"/>
                </a:lnTo>
                <a:lnTo>
                  <a:pt x="38" y="6"/>
                </a:lnTo>
                <a:lnTo>
                  <a:pt x="38" y="12"/>
                </a:lnTo>
                <a:lnTo>
                  <a:pt x="38" y="12"/>
                </a:lnTo>
                <a:lnTo>
                  <a:pt x="38" y="19"/>
                </a:lnTo>
                <a:lnTo>
                  <a:pt x="38" y="19"/>
                </a:lnTo>
                <a:lnTo>
                  <a:pt x="38" y="25"/>
                </a:lnTo>
                <a:lnTo>
                  <a:pt x="38" y="25"/>
                </a:lnTo>
                <a:lnTo>
                  <a:pt x="38" y="31"/>
                </a:lnTo>
                <a:lnTo>
                  <a:pt x="38" y="31"/>
                </a:lnTo>
                <a:lnTo>
                  <a:pt x="31" y="38"/>
                </a:lnTo>
                <a:lnTo>
                  <a:pt x="31" y="38"/>
                </a:lnTo>
                <a:lnTo>
                  <a:pt x="25" y="38"/>
                </a:lnTo>
                <a:lnTo>
                  <a:pt x="19" y="38"/>
                </a:lnTo>
                <a:lnTo>
                  <a:pt x="19" y="38"/>
                </a:lnTo>
                <a:lnTo>
                  <a:pt x="12" y="38"/>
                </a:lnTo>
                <a:lnTo>
                  <a:pt x="12" y="38"/>
                </a:lnTo>
                <a:lnTo>
                  <a:pt x="6" y="31"/>
                </a:lnTo>
                <a:lnTo>
                  <a:pt x="6" y="31"/>
                </a:lnTo>
                <a:lnTo>
                  <a:pt x="6" y="25"/>
                </a:lnTo>
                <a:lnTo>
                  <a:pt x="0" y="25"/>
                </a:lnTo>
                <a:lnTo>
                  <a:pt x="0" y="19"/>
                </a:lnTo>
                <a:lnTo>
                  <a:pt x="0" y="19"/>
                </a:lnTo>
                <a:lnTo>
                  <a:pt x="6" y="12"/>
                </a:lnTo>
                <a:lnTo>
                  <a:pt x="6" y="12"/>
                </a:lnTo>
                <a:lnTo>
                  <a:pt x="6" y="6"/>
                </a:lnTo>
                <a:lnTo>
                  <a:pt x="12" y="6"/>
                </a:lnTo>
                <a:lnTo>
                  <a:pt x="12" y="0"/>
                </a:lnTo>
                <a:lnTo>
                  <a:pt x="19"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21" name="Freeform 73"/>
          <p:cNvSpPr>
            <a:spLocks/>
          </p:cNvSpPr>
          <p:nvPr/>
        </p:nvSpPr>
        <p:spPr bwMode="auto">
          <a:xfrm>
            <a:off x="5418138" y="5522913"/>
            <a:ext cx="53975" cy="55562"/>
          </a:xfrm>
          <a:custGeom>
            <a:avLst/>
            <a:gdLst>
              <a:gd name="T0" fmla="*/ 18 w 37"/>
              <a:gd name="T1" fmla="*/ 0 h 38"/>
              <a:gd name="T2" fmla="*/ 25 w 37"/>
              <a:gd name="T3" fmla="*/ 0 h 38"/>
              <a:gd name="T4" fmla="*/ 25 w 37"/>
              <a:gd name="T5" fmla="*/ 0 h 38"/>
              <a:gd name="T6" fmla="*/ 31 w 37"/>
              <a:gd name="T7" fmla="*/ 0 h 38"/>
              <a:gd name="T8" fmla="*/ 31 w 37"/>
              <a:gd name="T9" fmla="*/ 7 h 38"/>
              <a:gd name="T10" fmla="*/ 37 w 37"/>
              <a:gd name="T11" fmla="*/ 7 h 38"/>
              <a:gd name="T12" fmla="*/ 37 w 37"/>
              <a:gd name="T13" fmla="*/ 13 h 38"/>
              <a:gd name="T14" fmla="*/ 37 w 37"/>
              <a:gd name="T15" fmla="*/ 13 h 38"/>
              <a:gd name="T16" fmla="*/ 37 w 37"/>
              <a:gd name="T17" fmla="*/ 19 h 38"/>
              <a:gd name="T18" fmla="*/ 37 w 37"/>
              <a:gd name="T19" fmla="*/ 19 h 38"/>
              <a:gd name="T20" fmla="*/ 37 w 37"/>
              <a:gd name="T21" fmla="*/ 26 h 38"/>
              <a:gd name="T22" fmla="*/ 37 w 37"/>
              <a:gd name="T23" fmla="*/ 26 h 38"/>
              <a:gd name="T24" fmla="*/ 31 w 37"/>
              <a:gd name="T25" fmla="*/ 32 h 38"/>
              <a:gd name="T26" fmla="*/ 31 w 37"/>
              <a:gd name="T27" fmla="*/ 32 h 38"/>
              <a:gd name="T28" fmla="*/ 25 w 37"/>
              <a:gd name="T29" fmla="*/ 38 h 38"/>
              <a:gd name="T30" fmla="*/ 25 w 37"/>
              <a:gd name="T31" fmla="*/ 38 h 38"/>
              <a:gd name="T32" fmla="*/ 18 w 37"/>
              <a:gd name="T33" fmla="*/ 38 h 38"/>
              <a:gd name="T34" fmla="*/ 18 w 37"/>
              <a:gd name="T35" fmla="*/ 38 h 38"/>
              <a:gd name="T36" fmla="*/ 12 w 37"/>
              <a:gd name="T37" fmla="*/ 38 h 38"/>
              <a:gd name="T38" fmla="*/ 12 w 37"/>
              <a:gd name="T39" fmla="*/ 32 h 38"/>
              <a:gd name="T40" fmla="*/ 6 w 37"/>
              <a:gd name="T41" fmla="*/ 32 h 38"/>
              <a:gd name="T42" fmla="*/ 6 w 37"/>
              <a:gd name="T43" fmla="*/ 26 h 38"/>
              <a:gd name="T44" fmla="*/ 6 w 37"/>
              <a:gd name="T45" fmla="*/ 26 h 38"/>
              <a:gd name="T46" fmla="*/ 0 w 37"/>
              <a:gd name="T47" fmla="*/ 19 h 38"/>
              <a:gd name="T48" fmla="*/ 0 w 37"/>
              <a:gd name="T49" fmla="*/ 19 h 38"/>
              <a:gd name="T50" fmla="*/ 0 w 37"/>
              <a:gd name="T51" fmla="*/ 13 h 38"/>
              <a:gd name="T52" fmla="*/ 6 w 37"/>
              <a:gd name="T53" fmla="*/ 13 h 38"/>
              <a:gd name="T54" fmla="*/ 6 w 37"/>
              <a:gd name="T55" fmla="*/ 7 h 38"/>
              <a:gd name="T56" fmla="*/ 6 w 37"/>
              <a:gd name="T57" fmla="*/ 7 h 38"/>
              <a:gd name="T58" fmla="*/ 12 w 37"/>
              <a:gd name="T59" fmla="*/ 0 h 38"/>
              <a:gd name="T60" fmla="*/ 12 w 37"/>
              <a:gd name="T61" fmla="*/ 0 h 38"/>
              <a:gd name="T62" fmla="*/ 18 w 37"/>
              <a:gd name="T63" fmla="*/ 0 h 38"/>
              <a:gd name="T64" fmla="*/ 18 w 37"/>
              <a:gd name="T65" fmla="*/ 0 h 38"/>
              <a:gd name="T66" fmla="*/ 25 w 37"/>
              <a:gd name="T67" fmla="*/ 0 h 38"/>
              <a:gd name="T68" fmla="*/ 18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8" y="0"/>
                </a:moveTo>
                <a:lnTo>
                  <a:pt x="25" y="0"/>
                </a:lnTo>
                <a:lnTo>
                  <a:pt x="25" y="0"/>
                </a:lnTo>
                <a:lnTo>
                  <a:pt x="31" y="0"/>
                </a:lnTo>
                <a:lnTo>
                  <a:pt x="31" y="7"/>
                </a:lnTo>
                <a:lnTo>
                  <a:pt x="37" y="7"/>
                </a:lnTo>
                <a:lnTo>
                  <a:pt x="37" y="13"/>
                </a:lnTo>
                <a:lnTo>
                  <a:pt x="37" y="13"/>
                </a:lnTo>
                <a:lnTo>
                  <a:pt x="37" y="19"/>
                </a:lnTo>
                <a:lnTo>
                  <a:pt x="37" y="19"/>
                </a:lnTo>
                <a:lnTo>
                  <a:pt x="37" y="26"/>
                </a:lnTo>
                <a:lnTo>
                  <a:pt x="37" y="26"/>
                </a:lnTo>
                <a:lnTo>
                  <a:pt x="31" y="32"/>
                </a:lnTo>
                <a:lnTo>
                  <a:pt x="31" y="32"/>
                </a:lnTo>
                <a:lnTo>
                  <a:pt x="25" y="38"/>
                </a:lnTo>
                <a:lnTo>
                  <a:pt x="25" y="38"/>
                </a:lnTo>
                <a:lnTo>
                  <a:pt x="18" y="38"/>
                </a:lnTo>
                <a:lnTo>
                  <a:pt x="18" y="38"/>
                </a:lnTo>
                <a:lnTo>
                  <a:pt x="12" y="38"/>
                </a:lnTo>
                <a:lnTo>
                  <a:pt x="12" y="32"/>
                </a:lnTo>
                <a:lnTo>
                  <a:pt x="6" y="32"/>
                </a:lnTo>
                <a:lnTo>
                  <a:pt x="6" y="26"/>
                </a:lnTo>
                <a:lnTo>
                  <a:pt x="6" y="26"/>
                </a:lnTo>
                <a:lnTo>
                  <a:pt x="0" y="19"/>
                </a:lnTo>
                <a:lnTo>
                  <a:pt x="0" y="19"/>
                </a:lnTo>
                <a:lnTo>
                  <a:pt x="0" y="13"/>
                </a:lnTo>
                <a:lnTo>
                  <a:pt x="6" y="13"/>
                </a:lnTo>
                <a:lnTo>
                  <a:pt x="6" y="7"/>
                </a:lnTo>
                <a:lnTo>
                  <a:pt x="6" y="7"/>
                </a:lnTo>
                <a:lnTo>
                  <a:pt x="12" y="0"/>
                </a:lnTo>
                <a:lnTo>
                  <a:pt x="12" y="0"/>
                </a:lnTo>
                <a:lnTo>
                  <a:pt x="18" y="0"/>
                </a:lnTo>
                <a:lnTo>
                  <a:pt x="18" y="0"/>
                </a:lnTo>
                <a:lnTo>
                  <a:pt x="25" y="0"/>
                </a:lnTo>
                <a:lnTo>
                  <a:pt x="18" y="0"/>
                </a:lnTo>
                <a:close/>
              </a:path>
            </a:pathLst>
          </a:custGeom>
          <a:solidFill>
            <a:srgbClr val="000000"/>
          </a:solidFill>
          <a:ln w="28575" cmpd="sng">
            <a:solidFill>
              <a:srgbClr val="000000"/>
            </a:solidFill>
            <a:round/>
            <a:headEnd/>
            <a:tailEnd/>
          </a:ln>
        </p:spPr>
        <p:txBody>
          <a:bodyPr/>
          <a:lstStyle/>
          <a:p>
            <a:endParaRPr lang="en-GB"/>
          </a:p>
        </p:txBody>
      </p:sp>
      <p:sp>
        <p:nvSpPr>
          <p:cNvPr id="232522" name="Freeform 74"/>
          <p:cNvSpPr>
            <a:spLocks/>
          </p:cNvSpPr>
          <p:nvPr/>
        </p:nvSpPr>
        <p:spPr bwMode="auto">
          <a:xfrm>
            <a:off x="5418138" y="5522913"/>
            <a:ext cx="53975" cy="55562"/>
          </a:xfrm>
          <a:custGeom>
            <a:avLst/>
            <a:gdLst>
              <a:gd name="T0" fmla="*/ 18 w 37"/>
              <a:gd name="T1" fmla="*/ 0 h 38"/>
              <a:gd name="T2" fmla="*/ 25 w 37"/>
              <a:gd name="T3" fmla="*/ 0 h 38"/>
              <a:gd name="T4" fmla="*/ 25 w 37"/>
              <a:gd name="T5" fmla="*/ 0 h 38"/>
              <a:gd name="T6" fmla="*/ 31 w 37"/>
              <a:gd name="T7" fmla="*/ 0 h 38"/>
              <a:gd name="T8" fmla="*/ 31 w 37"/>
              <a:gd name="T9" fmla="*/ 7 h 38"/>
              <a:gd name="T10" fmla="*/ 37 w 37"/>
              <a:gd name="T11" fmla="*/ 7 h 38"/>
              <a:gd name="T12" fmla="*/ 37 w 37"/>
              <a:gd name="T13" fmla="*/ 13 h 38"/>
              <a:gd name="T14" fmla="*/ 37 w 37"/>
              <a:gd name="T15" fmla="*/ 13 h 38"/>
              <a:gd name="T16" fmla="*/ 37 w 37"/>
              <a:gd name="T17" fmla="*/ 19 h 38"/>
              <a:gd name="T18" fmla="*/ 37 w 37"/>
              <a:gd name="T19" fmla="*/ 19 h 38"/>
              <a:gd name="T20" fmla="*/ 37 w 37"/>
              <a:gd name="T21" fmla="*/ 26 h 38"/>
              <a:gd name="T22" fmla="*/ 37 w 37"/>
              <a:gd name="T23" fmla="*/ 26 h 38"/>
              <a:gd name="T24" fmla="*/ 31 w 37"/>
              <a:gd name="T25" fmla="*/ 32 h 38"/>
              <a:gd name="T26" fmla="*/ 31 w 37"/>
              <a:gd name="T27" fmla="*/ 32 h 38"/>
              <a:gd name="T28" fmla="*/ 25 w 37"/>
              <a:gd name="T29" fmla="*/ 38 h 38"/>
              <a:gd name="T30" fmla="*/ 25 w 37"/>
              <a:gd name="T31" fmla="*/ 38 h 38"/>
              <a:gd name="T32" fmla="*/ 18 w 37"/>
              <a:gd name="T33" fmla="*/ 38 h 38"/>
              <a:gd name="T34" fmla="*/ 18 w 37"/>
              <a:gd name="T35" fmla="*/ 38 h 38"/>
              <a:gd name="T36" fmla="*/ 12 w 37"/>
              <a:gd name="T37" fmla="*/ 38 h 38"/>
              <a:gd name="T38" fmla="*/ 12 w 37"/>
              <a:gd name="T39" fmla="*/ 32 h 38"/>
              <a:gd name="T40" fmla="*/ 6 w 37"/>
              <a:gd name="T41" fmla="*/ 32 h 38"/>
              <a:gd name="T42" fmla="*/ 6 w 37"/>
              <a:gd name="T43" fmla="*/ 26 h 38"/>
              <a:gd name="T44" fmla="*/ 6 w 37"/>
              <a:gd name="T45" fmla="*/ 26 h 38"/>
              <a:gd name="T46" fmla="*/ 0 w 37"/>
              <a:gd name="T47" fmla="*/ 19 h 38"/>
              <a:gd name="T48" fmla="*/ 0 w 37"/>
              <a:gd name="T49" fmla="*/ 19 h 38"/>
              <a:gd name="T50" fmla="*/ 0 w 37"/>
              <a:gd name="T51" fmla="*/ 13 h 38"/>
              <a:gd name="T52" fmla="*/ 6 w 37"/>
              <a:gd name="T53" fmla="*/ 13 h 38"/>
              <a:gd name="T54" fmla="*/ 6 w 37"/>
              <a:gd name="T55" fmla="*/ 7 h 38"/>
              <a:gd name="T56" fmla="*/ 6 w 37"/>
              <a:gd name="T57" fmla="*/ 7 h 38"/>
              <a:gd name="T58" fmla="*/ 12 w 37"/>
              <a:gd name="T59" fmla="*/ 0 h 38"/>
              <a:gd name="T60" fmla="*/ 12 w 37"/>
              <a:gd name="T61" fmla="*/ 0 h 38"/>
              <a:gd name="T62" fmla="*/ 18 w 37"/>
              <a:gd name="T63" fmla="*/ 0 h 38"/>
              <a:gd name="T64" fmla="*/ 18 w 37"/>
              <a:gd name="T65" fmla="*/ 0 h 38"/>
              <a:gd name="T66" fmla="*/ 25 w 37"/>
              <a:gd name="T67" fmla="*/ 0 h 38"/>
              <a:gd name="T68" fmla="*/ 18 w 37"/>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38">
                <a:moveTo>
                  <a:pt x="18" y="0"/>
                </a:moveTo>
                <a:lnTo>
                  <a:pt x="25" y="0"/>
                </a:lnTo>
                <a:lnTo>
                  <a:pt x="25" y="0"/>
                </a:lnTo>
                <a:lnTo>
                  <a:pt x="31" y="0"/>
                </a:lnTo>
                <a:lnTo>
                  <a:pt x="31" y="7"/>
                </a:lnTo>
                <a:lnTo>
                  <a:pt x="37" y="7"/>
                </a:lnTo>
                <a:lnTo>
                  <a:pt x="37" y="13"/>
                </a:lnTo>
                <a:lnTo>
                  <a:pt x="37" y="13"/>
                </a:lnTo>
                <a:lnTo>
                  <a:pt x="37" y="19"/>
                </a:lnTo>
                <a:lnTo>
                  <a:pt x="37" y="19"/>
                </a:lnTo>
                <a:lnTo>
                  <a:pt x="37" y="26"/>
                </a:lnTo>
                <a:lnTo>
                  <a:pt x="37" y="26"/>
                </a:lnTo>
                <a:lnTo>
                  <a:pt x="31" y="32"/>
                </a:lnTo>
                <a:lnTo>
                  <a:pt x="31" y="32"/>
                </a:lnTo>
                <a:lnTo>
                  <a:pt x="25" y="38"/>
                </a:lnTo>
                <a:lnTo>
                  <a:pt x="25" y="38"/>
                </a:lnTo>
                <a:lnTo>
                  <a:pt x="18" y="38"/>
                </a:lnTo>
                <a:lnTo>
                  <a:pt x="18" y="38"/>
                </a:lnTo>
                <a:lnTo>
                  <a:pt x="12" y="38"/>
                </a:lnTo>
                <a:lnTo>
                  <a:pt x="12" y="32"/>
                </a:lnTo>
                <a:lnTo>
                  <a:pt x="6" y="32"/>
                </a:lnTo>
                <a:lnTo>
                  <a:pt x="6" y="26"/>
                </a:lnTo>
                <a:lnTo>
                  <a:pt x="6" y="26"/>
                </a:lnTo>
                <a:lnTo>
                  <a:pt x="0" y="19"/>
                </a:lnTo>
                <a:lnTo>
                  <a:pt x="0" y="19"/>
                </a:lnTo>
                <a:lnTo>
                  <a:pt x="0" y="13"/>
                </a:lnTo>
                <a:lnTo>
                  <a:pt x="6" y="13"/>
                </a:lnTo>
                <a:lnTo>
                  <a:pt x="6" y="7"/>
                </a:lnTo>
                <a:lnTo>
                  <a:pt x="6" y="7"/>
                </a:lnTo>
                <a:lnTo>
                  <a:pt x="12" y="0"/>
                </a:lnTo>
                <a:lnTo>
                  <a:pt x="12" y="0"/>
                </a:lnTo>
                <a:lnTo>
                  <a:pt x="18" y="0"/>
                </a:lnTo>
                <a:lnTo>
                  <a:pt x="18" y="0"/>
                </a:lnTo>
                <a:lnTo>
                  <a:pt x="25" y="0"/>
                </a:lnTo>
                <a:lnTo>
                  <a:pt x="18"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23" name="Freeform 75"/>
          <p:cNvSpPr>
            <a:spLocks/>
          </p:cNvSpPr>
          <p:nvPr/>
        </p:nvSpPr>
        <p:spPr bwMode="auto">
          <a:xfrm>
            <a:off x="5686425" y="5421313"/>
            <a:ext cx="55563" cy="55562"/>
          </a:xfrm>
          <a:custGeom>
            <a:avLst/>
            <a:gdLst>
              <a:gd name="T0" fmla="*/ 19 w 38"/>
              <a:gd name="T1" fmla="*/ 0 h 38"/>
              <a:gd name="T2" fmla="*/ 25 w 38"/>
              <a:gd name="T3" fmla="*/ 0 h 38"/>
              <a:gd name="T4" fmla="*/ 25 w 38"/>
              <a:gd name="T5" fmla="*/ 6 h 38"/>
              <a:gd name="T6" fmla="*/ 32 w 38"/>
              <a:gd name="T7" fmla="*/ 6 h 38"/>
              <a:gd name="T8" fmla="*/ 32 w 38"/>
              <a:gd name="T9" fmla="*/ 6 h 38"/>
              <a:gd name="T10" fmla="*/ 38 w 38"/>
              <a:gd name="T11" fmla="*/ 13 h 38"/>
              <a:gd name="T12" fmla="*/ 38 w 38"/>
              <a:gd name="T13" fmla="*/ 13 h 38"/>
              <a:gd name="T14" fmla="*/ 38 w 38"/>
              <a:gd name="T15" fmla="*/ 19 h 38"/>
              <a:gd name="T16" fmla="*/ 38 w 38"/>
              <a:gd name="T17" fmla="*/ 19 h 38"/>
              <a:gd name="T18" fmla="*/ 38 w 38"/>
              <a:gd name="T19" fmla="*/ 25 h 38"/>
              <a:gd name="T20" fmla="*/ 38 w 38"/>
              <a:gd name="T21" fmla="*/ 32 h 38"/>
              <a:gd name="T22" fmla="*/ 38 w 38"/>
              <a:gd name="T23" fmla="*/ 32 h 38"/>
              <a:gd name="T24" fmla="*/ 32 w 38"/>
              <a:gd name="T25" fmla="*/ 38 h 38"/>
              <a:gd name="T26" fmla="*/ 32 w 38"/>
              <a:gd name="T27" fmla="*/ 38 h 38"/>
              <a:gd name="T28" fmla="*/ 25 w 38"/>
              <a:gd name="T29" fmla="*/ 38 h 38"/>
              <a:gd name="T30" fmla="*/ 25 w 38"/>
              <a:gd name="T31" fmla="*/ 38 h 38"/>
              <a:gd name="T32" fmla="*/ 19 w 38"/>
              <a:gd name="T33" fmla="*/ 38 h 38"/>
              <a:gd name="T34" fmla="*/ 19 w 38"/>
              <a:gd name="T35" fmla="*/ 38 h 38"/>
              <a:gd name="T36" fmla="*/ 13 w 38"/>
              <a:gd name="T37" fmla="*/ 38 h 38"/>
              <a:gd name="T38" fmla="*/ 7 w 38"/>
              <a:gd name="T39" fmla="*/ 38 h 38"/>
              <a:gd name="T40" fmla="*/ 7 w 38"/>
              <a:gd name="T41" fmla="*/ 38 h 38"/>
              <a:gd name="T42" fmla="*/ 7 w 38"/>
              <a:gd name="T43" fmla="*/ 32 h 38"/>
              <a:gd name="T44" fmla="*/ 0 w 38"/>
              <a:gd name="T45" fmla="*/ 32 h 38"/>
              <a:gd name="T46" fmla="*/ 0 w 38"/>
              <a:gd name="T47" fmla="*/ 25 h 38"/>
              <a:gd name="T48" fmla="*/ 0 w 38"/>
              <a:gd name="T49" fmla="*/ 19 h 38"/>
              <a:gd name="T50" fmla="*/ 0 w 38"/>
              <a:gd name="T51" fmla="*/ 19 h 38"/>
              <a:gd name="T52" fmla="*/ 0 w 38"/>
              <a:gd name="T53" fmla="*/ 13 h 38"/>
              <a:gd name="T54" fmla="*/ 7 w 38"/>
              <a:gd name="T55" fmla="*/ 13 h 38"/>
              <a:gd name="T56" fmla="*/ 7 w 38"/>
              <a:gd name="T57" fmla="*/ 6 h 38"/>
              <a:gd name="T58" fmla="*/ 7 w 38"/>
              <a:gd name="T59" fmla="*/ 6 h 38"/>
              <a:gd name="T60" fmla="*/ 13 w 38"/>
              <a:gd name="T61" fmla="*/ 6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6"/>
                </a:lnTo>
                <a:lnTo>
                  <a:pt x="32" y="6"/>
                </a:lnTo>
                <a:lnTo>
                  <a:pt x="32" y="6"/>
                </a:lnTo>
                <a:lnTo>
                  <a:pt x="38" y="13"/>
                </a:lnTo>
                <a:lnTo>
                  <a:pt x="38" y="13"/>
                </a:lnTo>
                <a:lnTo>
                  <a:pt x="38" y="19"/>
                </a:lnTo>
                <a:lnTo>
                  <a:pt x="38" y="19"/>
                </a:lnTo>
                <a:lnTo>
                  <a:pt x="38" y="25"/>
                </a:lnTo>
                <a:lnTo>
                  <a:pt x="38" y="32"/>
                </a:lnTo>
                <a:lnTo>
                  <a:pt x="38" y="32"/>
                </a:lnTo>
                <a:lnTo>
                  <a:pt x="32" y="38"/>
                </a:lnTo>
                <a:lnTo>
                  <a:pt x="32" y="38"/>
                </a:lnTo>
                <a:lnTo>
                  <a:pt x="25" y="38"/>
                </a:lnTo>
                <a:lnTo>
                  <a:pt x="25" y="38"/>
                </a:lnTo>
                <a:lnTo>
                  <a:pt x="19" y="38"/>
                </a:lnTo>
                <a:lnTo>
                  <a:pt x="19" y="38"/>
                </a:lnTo>
                <a:lnTo>
                  <a:pt x="13" y="38"/>
                </a:lnTo>
                <a:lnTo>
                  <a:pt x="7" y="38"/>
                </a:lnTo>
                <a:lnTo>
                  <a:pt x="7" y="38"/>
                </a:lnTo>
                <a:lnTo>
                  <a:pt x="7" y="32"/>
                </a:lnTo>
                <a:lnTo>
                  <a:pt x="0" y="32"/>
                </a:lnTo>
                <a:lnTo>
                  <a:pt x="0" y="25"/>
                </a:lnTo>
                <a:lnTo>
                  <a:pt x="0" y="19"/>
                </a:lnTo>
                <a:lnTo>
                  <a:pt x="0" y="19"/>
                </a:lnTo>
                <a:lnTo>
                  <a:pt x="0" y="13"/>
                </a:lnTo>
                <a:lnTo>
                  <a:pt x="7" y="13"/>
                </a:lnTo>
                <a:lnTo>
                  <a:pt x="7" y="6"/>
                </a:lnTo>
                <a:lnTo>
                  <a:pt x="7" y="6"/>
                </a:lnTo>
                <a:lnTo>
                  <a:pt x="13" y="6"/>
                </a:lnTo>
                <a:lnTo>
                  <a:pt x="19"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24" name="Freeform 76"/>
          <p:cNvSpPr>
            <a:spLocks/>
          </p:cNvSpPr>
          <p:nvPr/>
        </p:nvSpPr>
        <p:spPr bwMode="auto">
          <a:xfrm>
            <a:off x="5686425" y="5421313"/>
            <a:ext cx="55563" cy="55562"/>
          </a:xfrm>
          <a:custGeom>
            <a:avLst/>
            <a:gdLst>
              <a:gd name="T0" fmla="*/ 19 w 38"/>
              <a:gd name="T1" fmla="*/ 0 h 38"/>
              <a:gd name="T2" fmla="*/ 25 w 38"/>
              <a:gd name="T3" fmla="*/ 0 h 38"/>
              <a:gd name="T4" fmla="*/ 25 w 38"/>
              <a:gd name="T5" fmla="*/ 6 h 38"/>
              <a:gd name="T6" fmla="*/ 32 w 38"/>
              <a:gd name="T7" fmla="*/ 6 h 38"/>
              <a:gd name="T8" fmla="*/ 32 w 38"/>
              <a:gd name="T9" fmla="*/ 6 h 38"/>
              <a:gd name="T10" fmla="*/ 38 w 38"/>
              <a:gd name="T11" fmla="*/ 13 h 38"/>
              <a:gd name="T12" fmla="*/ 38 w 38"/>
              <a:gd name="T13" fmla="*/ 13 h 38"/>
              <a:gd name="T14" fmla="*/ 38 w 38"/>
              <a:gd name="T15" fmla="*/ 19 h 38"/>
              <a:gd name="T16" fmla="*/ 38 w 38"/>
              <a:gd name="T17" fmla="*/ 19 h 38"/>
              <a:gd name="T18" fmla="*/ 38 w 38"/>
              <a:gd name="T19" fmla="*/ 25 h 38"/>
              <a:gd name="T20" fmla="*/ 38 w 38"/>
              <a:gd name="T21" fmla="*/ 32 h 38"/>
              <a:gd name="T22" fmla="*/ 38 w 38"/>
              <a:gd name="T23" fmla="*/ 32 h 38"/>
              <a:gd name="T24" fmla="*/ 32 w 38"/>
              <a:gd name="T25" fmla="*/ 38 h 38"/>
              <a:gd name="T26" fmla="*/ 32 w 38"/>
              <a:gd name="T27" fmla="*/ 38 h 38"/>
              <a:gd name="T28" fmla="*/ 25 w 38"/>
              <a:gd name="T29" fmla="*/ 38 h 38"/>
              <a:gd name="T30" fmla="*/ 25 w 38"/>
              <a:gd name="T31" fmla="*/ 38 h 38"/>
              <a:gd name="T32" fmla="*/ 19 w 38"/>
              <a:gd name="T33" fmla="*/ 38 h 38"/>
              <a:gd name="T34" fmla="*/ 19 w 38"/>
              <a:gd name="T35" fmla="*/ 38 h 38"/>
              <a:gd name="T36" fmla="*/ 13 w 38"/>
              <a:gd name="T37" fmla="*/ 38 h 38"/>
              <a:gd name="T38" fmla="*/ 7 w 38"/>
              <a:gd name="T39" fmla="*/ 38 h 38"/>
              <a:gd name="T40" fmla="*/ 7 w 38"/>
              <a:gd name="T41" fmla="*/ 38 h 38"/>
              <a:gd name="T42" fmla="*/ 7 w 38"/>
              <a:gd name="T43" fmla="*/ 32 h 38"/>
              <a:gd name="T44" fmla="*/ 0 w 38"/>
              <a:gd name="T45" fmla="*/ 32 h 38"/>
              <a:gd name="T46" fmla="*/ 0 w 38"/>
              <a:gd name="T47" fmla="*/ 25 h 38"/>
              <a:gd name="T48" fmla="*/ 0 w 38"/>
              <a:gd name="T49" fmla="*/ 19 h 38"/>
              <a:gd name="T50" fmla="*/ 0 w 38"/>
              <a:gd name="T51" fmla="*/ 19 h 38"/>
              <a:gd name="T52" fmla="*/ 0 w 38"/>
              <a:gd name="T53" fmla="*/ 13 h 38"/>
              <a:gd name="T54" fmla="*/ 7 w 38"/>
              <a:gd name="T55" fmla="*/ 13 h 38"/>
              <a:gd name="T56" fmla="*/ 7 w 38"/>
              <a:gd name="T57" fmla="*/ 6 h 38"/>
              <a:gd name="T58" fmla="*/ 7 w 38"/>
              <a:gd name="T59" fmla="*/ 6 h 38"/>
              <a:gd name="T60" fmla="*/ 13 w 38"/>
              <a:gd name="T61" fmla="*/ 6 h 38"/>
              <a:gd name="T62" fmla="*/ 19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6"/>
                </a:lnTo>
                <a:lnTo>
                  <a:pt x="32" y="6"/>
                </a:lnTo>
                <a:lnTo>
                  <a:pt x="32" y="6"/>
                </a:lnTo>
                <a:lnTo>
                  <a:pt x="38" y="13"/>
                </a:lnTo>
                <a:lnTo>
                  <a:pt x="38" y="13"/>
                </a:lnTo>
                <a:lnTo>
                  <a:pt x="38" y="19"/>
                </a:lnTo>
                <a:lnTo>
                  <a:pt x="38" y="19"/>
                </a:lnTo>
                <a:lnTo>
                  <a:pt x="38" y="25"/>
                </a:lnTo>
                <a:lnTo>
                  <a:pt x="38" y="32"/>
                </a:lnTo>
                <a:lnTo>
                  <a:pt x="38" y="32"/>
                </a:lnTo>
                <a:lnTo>
                  <a:pt x="32" y="38"/>
                </a:lnTo>
                <a:lnTo>
                  <a:pt x="32" y="38"/>
                </a:lnTo>
                <a:lnTo>
                  <a:pt x="25" y="38"/>
                </a:lnTo>
                <a:lnTo>
                  <a:pt x="25" y="38"/>
                </a:lnTo>
                <a:lnTo>
                  <a:pt x="19" y="38"/>
                </a:lnTo>
                <a:lnTo>
                  <a:pt x="19" y="38"/>
                </a:lnTo>
                <a:lnTo>
                  <a:pt x="13" y="38"/>
                </a:lnTo>
                <a:lnTo>
                  <a:pt x="7" y="38"/>
                </a:lnTo>
                <a:lnTo>
                  <a:pt x="7" y="38"/>
                </a:lnTo>
                <a:lnTo>
                  <a:pt x="7" y="32"/>
                </a:lnTo>
                <a:lnTo>
                  <a:pt x="0" y="32"/>
                </a:lnTo>
                <a:lnTo>
                  <a:pt x="0" y="25"/>
                </a:lnTo>
                <a:lnTo>
                  <a:pt x="0" y="19"/>
                </a:lnTo>
                <a:lnTo>
                  <a:pt x="0" y="19"/>
                </a:lnTo>
                <a:lnTo>
                  <a:pt x="0" y="13"/>
                </a:lnTo>
                <a:lnTo>
                  <a:pt x="7" y="13"/>
                </a:lnTo>
                <a:lnTo>
                  <a:pt x="7" y="6"/>
                </a:lnTo>
                <a:lnTo>
                  <a:pt x="7" y="6"/>
                </a:lnTo>
                <a:lnTo>
                  <a:pt x="13" y="6"/>
                </a:lnTo>
                <a:lnTo>
                  <a:pt x="19"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25" name="Freeform 77"/>
          <p:cNvSpPr>
            <a:spLocks/>
          </p:cNvSpPr>
          <p:nvPr/>
        </p:nvSpPr>
        <p:spPr bwMode="auto">
          <a:xfrm>
            <a:off x="5956300" y="5486400"/>
            <a:ext cx="57150" cy="55563"/>
          </a:xfrm>
          <a:custGeom>
            <a:avLst/>
            <a:gdLst>
              <a:gd name="T0" fmla="*/ 19 w 38"/>
              <a:gd name="T1" fmla="*/ 0 h 38"/>
              <a:gd name="T2" fmla="*/ 25 w 38"/>
              <a:gd name="T3" fmla="*/ 0 h 38"/>
              <a:gd name="T4" fmla="*/ 25 w 38"/>
              <a:gd name="T5" fmla="*/ 0 h 38"/>
              <a:gd name="T6" fmla="*/ 31 w 38"/>
              <a:gd name="T7" fmla="*/ 0 h 38"/>
              <a:gd name="T8" fmla="*/ 31 w 38"/>
              <a:gd name="T9" fmla="*/ 0 h 38"/>
              <a:gd name="T10" fmla="*/ 31 w 38"/>
              <a:gd name="T11" fmla="*/ 7 h 38"/>
              <a:gd name="T12" fmla="*/ 38 w 38"/>
              <a:gd name="T13" fmla="*/ 7 h 38"/>
              <a:gd name="T14" fmla="*/ 38 w 38"/>
              <a:gd name="T15" fmla="*/ 13 h 38"/>
              <a:gd name="T16" fmla="*/ 38 w 38"/>
              <a:gd name="T17" fmla="*/ 19 h 38"/>
              <a:gd name="T18" fmla="*/ 38 w 38"/>
              <a:gd name="T19" fmla="*/ 19 h 38"/>
              <a:gd name="T20" fmla="*/ 38 w 38"/>
              <a:gd name="T21" fmla="*/ 25 h 38"/>
              <a:gd name="T22" fmla="*/ 31 w 38"/>
              <a:gd name="T23" fmla="*/ 25 h 38"/>
              <a:gd name="T24" fmla="*/ 31 w 38"/>
              <a:gd name="T25" fmla="*/ 32 h 38"/>
              <a:gd name="T26" fmla="*/ 31 w 38"/>
              <a:gd name="T27" fmla="*/ 32 h 38"/>
              <a:gd name="T28" fmla="*/ 25 w 38"/>
              <a:gd name="T29" fmla="*/ 32 h 38"/>
              <a:gd name="T30" fmla="*/ 25 w 38"/>
              <a:gd name="T31" fmla="*/ 38 h 38"/>
              <a:gd name="T32" fmla="*/ 19 w 38"/>
              <a:gd name="T33" fmla="*/ 38 h 38"/>
              <a:gd name="T34" fmla="*/ 13 w 38"/>
              <a:gd name="T35" fmla="*/ 38 h 38"/>
              <a:gd name="T36" fmla="*/ 13 w 38"/>
              <a:gd name="T37" fmla="*/ 32 h 38"/>
              <a:gd name="T38" fmla="*/ 6 w 38"/>
              <a:gd name="T39" fmla="*/ 32 h 38"/>
              <a:gd name="T40" fmla="*/ 6 w 38"/>
              <a:gd name="T41" fmla="*/ 32 h 38"/>
              <a:gd name="T42" fmla="*/ 6 w 38"/>
              <a:gd name="T43" fmla="*/ 25 h 38"/>
              <a:gd name="T44" fmla="*/ 0 w 38"/>
              <a:gd name="T45" fmla="*/ 25 h 38"/>
              <a:gd name="T46" fmla="*/ 0 w 38"/>
              <a:gd name="T47" fmla="*/ 19 h 38"/>
              <a:gd name="T48" fmla="*/ 0 w 38"/>
              <a:gd name="T49" fmla="*/ 19 h 38"/>
              <a:gd name="T50" fmla="*/ 0 w 38"/>
              <a:gd name="T51" fmla="*/ 13 h 38"/>
              <a:gd name="T52" fmla="*/ 0 w 38"/>
              <a:gd name="T53" fmla="*/ 7 h 38"/>
              <a:gd name="T54" fmla="*/ 6 w 38"/>
              <a:gd name="T55" fmla="*/ 7 h 38"/>
              <a:gd name="T56" fmla="*/ 6 w 38"/>
              <a:gd name="T57" fmla="*/ 0 h 38"/>
              <a:gd name="T58" fmla="*/ 6 w 38"/>
              <a:gd name="T59" fmla="*/ 0 h 38"/>
              <a:gd name="T60" fmla="*/ 13 w 38"/>
              <a:gd name="T61" fmla="*/ 0 h 38"/>
              <a:gd name="T62" fmla="*/ 13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1" y="0"/>
                </a:lnTo>
                <a:lnTo>
                  <a:pt x="31" y="0"/>
                </a:lnTo>
                <a:lnTo>
                  <a:pt x="31" y="7"/>
                </a:lnTo>
                <a:lnTo>
                  <a:pt x="38" y="7"/>
                </a:lnTo>
                <a:lnTo>
                  <a:pt x="38" y="13"/>
                </a:lnTo>
                <a:lnTo>
                  <a:pt x="38" y="19"/>
                </a:lnTo>
                <a:lnTo>
                  <a:pt x="38" y="19"/>
                </a:lnTo>
                <a:lnTo>
                  <a:pt x="38" y="25"/>
                </a:lnTo>
                <a:lnTo>
                  <a:pt x="31" y="25"/>
                </a:lnTo>
                <a:lnTo>
                  <a:pt x="31" y="32"/>
                </a:lnTo>
                <a:lnTo>
                  <a:pt x="31" y="32"/>
                </a:lnTo>
                <a:lnTo>
                  <a:pt x="25" y="32"/>
                </a:lnTo>
                <a:lnTo>
                  <a:pt x="25" y="38"/>
                </a:lnTo>
                <a:lnTo>
                  <a:pt x="19" y="38"/>
                </a:lnTo>
                <a:lnTo>
                  <a:pt x="13" y="38"/>
                </a:lnTo>
                <a:lnTo>
                  <a:pt x="13" y="32"/>
                </a:lnTo>
                <a:lnTo>
                  <a:pt x="6" y="32"/>
                </a:lnTo>
                <a:lnTo>
                  <a:pt x="6" y="32"/>
                </a:lnTo>
                <a:lnTo>
                  <a:pt x="6" y="25"/>
                </a:lnTo>
                <a:lnTo>
                  <a:pt x="0" y="25"/>
                </a:lnTo>
                <a:lnTo>
                  <a:pt x="0" y="19"/>
                </a:lnTo>
                <a:lnTo>
                  <a:pt x="0" y="19"/>
                </a:lnTo>
                <a:lnTo>
                  <a:pt x="0" y="13"/>
                </a:lnTo>
                <a:lnTo>
                  <a:pt x="0" y="7"/>
                </a:lnTo>
                <a:lnTo>
                  <a:pt x="6" y="7"/>
                </a:lnTo>
                <a:lnTo>
                  <a:pt x="6" y="0"/>
                </a:lnTo>
                <a:lnTo>
                  <a:pt x="6" y="0"/>
                </a:lnTo>
                <a:lnTo>
                  <a:pt x="13" y="0"/>
                </a:lnTo>
                <a:lnTo>
                  <a:pt x="13" y="0"/>
                </a:lnTo>
                <a:lnTo>
                  <a:pt x="19" y="0"/>
                </a:lnTo>
                <a:lnTo>
                  <a:pt x="25" y="0"/>
                </a:lnTo>
                <a:lnTo>
                  <a:pt x="19" y="0"/>
                </a:lnTo>
                <a:close/>
              </a:path>
            </a:pathLst>
          </a:custGeom>
          <a:solidFill>
            <a:srgbClr val="000000"/>
          </a:solidFill>
          <a:ln w="28575" cmpd="sng">
            <a:solidFill>
              <a:srgbClr val="000000"/>
            </a:solidFill>
            <a:round/>
            <a:headEnd/>
            <a:tailEnd/>
          </a:ln>
        </p:spPr>
        <p:txBody>
          <a:bodyPr/>
          <a:lstStyle/>
          <a:p>
            <a:endParaRPr lang="en-GB"/>
          </a:p>
        </p:txBody>
      </p:sp>
      <p:sp>
        <p:nvSpPr>
          <p:cNvPr id="232526" name="Freeform 78"/>
          <p:cNvSpPr>
            <a:spLocks/>
          </p:cNvSpPr>
          <p:nvPr/>
        </p:nvSpPr>
        <p:spPr bwMode="auto">
          <a:xfrm>
            <a:off x="5956300" y="5486400"/>
            <a:ext cx="57150" cy="55563"/>
          </a:xfrm>
          <a:custGeom>
            <a:avLst/>
            <a:gdLst>
              <a:gd name="T0" fmla="*/ 19 w 38"/>
              <a:gd name="T1" fmla="*/ 0 h 38"/>
              <a:gd name="T2" fmla="*/ 25 w 38"/>
              <a:gd name="T3" fmla="*/ 0 h 38"/>
              <a:gd name="T4" fmla="*/ 25 w 38"/>
              <a:gd name="T5" fmla="*/ 0 h 38"/>
              <a:gd name="T6" fmla="*/ 31 w 38"/>
              <a:gd name="T7" fmla="*/ 0 h 38"/>
              <a:gd name="T8" fmla="*/ 31 w 38"/>
              <a:gd name="T9" fmla="*/ 0 h 38"/>
              <a:gd name="T10" fmla="*/ 31 w 38"/>
              <a:gd name="T11" fmla="*/ 7 h 38"/>
              <a:gd name="T12" fmla="*/ 38 w 38"/>
              <a:gd name="T13" fmla="*/ 7 h 38"/>
              <a:gd name="T14" fmla="*/ 38 w 38"/>
              <a:gd name="T15" fmla="*/ 13 h 38"/>
              <a:gd name="T16" fmla="*/ 38 w 38"/>
              <a:gd name="T17" fmla="*/ 19 h 38"/>
              <a:gd name="T18" fmla="*/ 38 w 38"/>
              <a:gd name="T19" fmla="*/ 19 h 38"/>
              <a:gd name="T20" fmla="*/ 38 w 38"/>
              <a:gd name="T21" fmla="*/ 25 h 38"/>
              <a:gd name="T22" fmla="*/ 31 w 38"/>
              <a:gd name="T23" fmla="*/ 25 h 38"/>
              <a:gd name="T24" fmla="*/ 31 w 38"/>
              <a:gd name="T25" fmla="*/ 32 h 38"/>
              <a:gd name="T26" fmla="*/ 31 w 38"/>
              <a:gd name="T27" fmla="*/ 32 h 38"/>
              <a:gd name="T28" fmla="*/ 25 w 38"/>
              <a:gd name="T29" fmla="*/ 32 h 38"/>
              <a:gd name="T30" fmla="*/ 25 w 38"/>
              <a:gd name="T31" fmla="*/ 38 h 38"/>
              <a:gd name="T32" fmla="*/ 19 w 38"/>
              <a:gd name="T33" fmla="*/ 38 h 38"/>
              <a:gd name="T34" fmla="*/ 13 w 38"/>
              <a:gd name="T35" fmla="*/ 38 h 38"/>
              <a:gd name="T36" fmla="*/ 13 w 38"/>
              <a:gd name="T37" fmla="*/ 32 h 38"/>
              <a:gd name="T38" fmla="*/ 6 w 38"/>
              <a:gd name="T39" fmla="*/ 32 h 38"/>
              <a:gd name="T40" fmla="*/ 6 w 38"/>
              <a:gd name="T41" fmla="*/ 32 h 38"/>
              <a:gd name="T42" fmla="*/ 6 w 38"/>
              <a:gd name="T43" fmla="*/ 25 h 38"/>
              <a:gd name="T44" fmla="*/ 0 w 38"/>
              <a:gd name="T45" fmla="*/ 25 h 38"/>
              <a:gd name="T46" fmla="*/ 0 w 38"/>
              <a:gd name="T47" fmla="*/ 19 h 38"/>
              <a:gd name="T48" fmla="*/ 0 w 38"/>
              <a:gd name="T49" fmla="*/ 19 h 38"/>
              <a:gd name="T50" fmla="*/ 0 w 38"/>
              <a:gd name="T51" fmla="*/ 13 h 38"/>
              <a:gd name="T52" fmla="*/ 0 w 38"/>
              <a:gd name="T53" fmla="*/ 7 h 38"/>
              <a:gd name="T54" fmla="*/ 6 w 38"/>
              <a:gd name="T55" fmla="*/ 7 h 38"/>
              <a:gd name="T56" fmla="*/ 6 w 38"/>
              <a:gd name="T57" fmla="*/ 0 h 38"/>
              <a:gd name="T58" fmla="*/ 6 w 38"/>
              <a:gd name="T59" fmla="*/ 0 h 38"/>
              <a:gd name="T60" fmla="*/ 13 w 38"/>
              <a:gd name="T61" fmla="*/ 0 h 38"/>
              <a:gd name="T62" fmla="*/ 13 w 38"/>
              <a:gd name="T63" fmla="*/ 0 h 38"/>
              <a:gd name="T64" fmla="*/ 19 w 38"/>
              <a:gd name="T65" fmla="*/ 0 h 38"/>
              <a:gd name="T66" fmla="*/ 25 w 38"/>
              <a:gd name="T67" fmla="*/ 0 h 38"/>
              <a:gd name="T68" fmla="*/ 19 w 38"/>
              <a:gd name="T6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8">
                <a:moveTo>
                  <a:pt x="19" y="0"/>
                </a:moveTo>
                <a:lnTo>
                  <a:pt x="25" y="0"/>
                </a:lnTo>
                <a:lnTo>
                  <a:pt x="25" y="0"/>
                </a:lnTo>
                <a:lnTo>
                  <a:pt x="31" y="0"/>
                </a:lnTo>
                <a:lnTo>
                  <a:pt x="31" y="0"/>
                </a:lnTo>
                <a:lnTo>
                  <a:pt x="31" y="7"/>
                </a:lnTo>
                <a:lnTo>
                  <a:pt x="38" y="7"/>
                </a:lnTo>
                <a:lnTo>
                  <a:pt x="38" y="13"/>
                </a:lnTo>
                <a:lnTo>
                  <a:pt x="38" y="19"/>
                </a:lnTo>
                <a:lnTo>
                  <a:pt x="38" y="19"/>
                </a:lnTo>
                <a:lnTo>
                  <a:pt x="38" y="25"/>
                </a:lnTo>
                <a:lnTo>
                  <a:pt x="31" y="25"/>
                </a:lnTo>
                <a:lnTo>
                  <a:pt x="31" y="32"/>
                </a:lnTo>
                <a:lnTo>
                  <a:pt x="31" y="32"/>
                </a:lnTo>
                <a:lnTo>
                  <a:pt x="25" y="32"/>
                </a:lnTo>
                <a:lnTo>
                  <a:pt x="25" y="38"/>
                </a:lnTo>
                <a:lnTo>
                  <a:pt x="19" y="38"/>
                </a:lnTo>
                <a:lnTo>
                  <a:pt x="13" y="38"/>
                </a:lnTo>
                <a:lnTo>
                  <a:pt x="13" y="32"/>
                </a:lnTo>
                <a:lnTo>
                  <a:pt x="6" y="32"/>
                </a:lnTo>
                <a:lnTo>
                  <a:pt x="6" y="32"/>
                </a:lnTo>
                <a:lnTo>
                  <a:pt x="6" y="25"/>
                </a:lnTo>
                <a:lnTo>
                  <a:pt x="0" y="25"/>
                </a:lnTo>
                <a:lnTo>
                  <a:pt x="0" y="19"/>
                </a:lnTo>
                <a:lnTo>
                  <a:pt x="0" y="19"/>
                </a:lnTo>
                <a:lnTo>
                  <a:pt x="0" y="13"/>
                </a:lnTo>
                <a:lnTo>
                  <a:pt x="0" y="7"/>
                </a:lnTo>
                <a:lnTo>
                  <a:pt x="6" y="7"/>
                </a:lnTo>
                <a:lnTo>
                  <a:pt x="6" y="0"/>
                </a:lnTo>
                <a:lnTo>
                  <a:pt x="6" y="0"/>
                </a:lnTo>
                <a:lnTo>
                  <a:pt x="13" y="0"/>
                </a:lnTo>
                <a:lnTo>
                  <a:pt x="13" y="0"/>
                </a:lnTo>
                <a:lnTo>
                  <a:pt x="19" y="0"/>
                </a:lnTo>
                <a:lnTo>
                  <a:pt x="25"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27" name="Freeform 79"/>
          <p:cNvSpPr>
            <a:spLocks/>
          </p:cNvSpPr>
          <p:nvPr/>
        </p:nvSpPr>
        <p:spPr bwMode="auto">
          <a:xfrm>
            <a:off x="2198688" y="5016500"/>
            <a:ext cx="57150" cy="55563"/>
          </a:xfrm>
          <a:custGeom>
            <a:avLst/>
            <a:gdLst>
              <a:gd name="T0" fmla="*/ 19 w 38"/>
              <a:gd name="T1" fmla="*/ 0 h 38"/>
              <a:gd name="T2" fmla="*/ 25 w 38"/>
              <a:gd name="T3" fmla="*/ 6 h 38"/>
              <a:gd name="T4" fmla="*/ 31 w 38"/>
              <a:gd name="T5" fmla="*/ 13 h 38"/>
              <a:gd name="T6" fmla="*/ 38 w 38"/>
              <a:gd name="T7" fmla="*/ 19 h 38"/>
              <a:gd name="T8" fmla="*/ 38 w 38"/>
              <a:gd name="T9" fmla="*/ 25 h 38"/>
              <a:gd name="T10" fmla="*/ 31 w 38"/>
              <a:gd name="T11" fmla="*/ 31 h 38"/>
              <a:gd name="T12" fmla="*/ 25 w 38"/>
              <a:gd name="T13" fmla="*/ 38 h 38"/>
              <a:gd name="T14" fmla="*/ 19 w 38"/>
              <a:gd name="T15" fmla="*/ 38 h 38"/>
              <a:gd name="T16" fmla="*/ 12 w 38"/>
              <a:gd name="T17" fmla="*/ 38 h 38"/>
              <a:gd name="T18" fmla="*/ 6 w 38"/>
              <a:gd name="T19" fmla="*/ 38 h 38"/>
              <a:gd name="T20" fmla="*/ 0 w 38"/>
              <a:gd name="T21" fmla="*/ 31 h 38"/>
              <a:gd name="T22" fmla="*/ 0 w 38"/>
              <a:gd name="T23" fmla="*/ 25 h 38"/>
              <a:gd name="T24" fmla="*/ 0 w 38"/>
              <a:gd name="T25" fmla="*/ 19 h 38"/>
              <a:gd name="T26" fmla="*/ 0 w 38"/>
              <a:gd name="T27" fmla="*/ 13 h 38"/>
              <a:gd name="T28" fmla="*/ 6 w 38"/>
              <a:gd name="T29" fmla="*/ 6 h 38"/>
              <a:gd name="T30" fmla="*/ 12 w 38"/>
              <a:gd name="T31" fmla="*/ 6 h 38"/>
              <a:gd name="T32" fmla="*/ 19 w 38"/>
              <a:gd name="T33" fmla="*/ 0 h 38"/>
              <a:gd name="T34" fmla="*/ 19 w 38"/>
              <a:gd name="T35"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8">
                <a:moveTo>
                  <a:pt x="19" y="0"/>
                </a:moveTo>
                <a:lnTo>
                  <a:pt x="25" y="6"/>
                </a:lnTo>
                <a:lnTo>
                  <a:pt x="31" y="13"/>
                </a:lnTo>
                <a:lnTo>
                  <a:pt x="38" y="19"/>
                </a:lnTo>
                <a:lnTo>
                  <a:pt x="38" y="25"/>
                </a:lnTo>
                <a:lnTo>
                  <a:pt x="31" y="31"/>
                </a:lnTo>
                <a:lnTo>
                  <a:pt x="25" y="38"/>
                </a:lnTo>
                <a:lnTo>
                  <a:pt x="19" y="38"/>
                </a:lnTo>
                <a:lnTo>
                  <a:pt x="12" y="38"/>
                </a:lnTo>
                <a:lnTo>
                  <a:pt x="6" y="38"/>
                </a:lnTo>
                <a:lnTo>
                  <a:pt x="0" y="31"/>
                </a:lnTo>
                <a:lnTo>
                  <a:pt x="0" y="25"/>
                </a:lnTo>
                <a:lnTo>
                  <a:pt x="0" y="19"/>
                </a:lnTo>
                <a:lnTo>
                  <a:pt x="0" y="13"/>
                </a:lnTo>
                <a:lnTo>
                  <a:pt x="6" y="6"/>
                </a:lnTo>
                <a:lnTo>
                  <a:pt x="12" y="6"/>
                </a:lnTo>
                <a:lnTo>
                  <a:pt x="19" y="0"/>
                </a:lnTo>
                <a:lnTo>
                  <a:pt x="19" y="6"/>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28" name="Freeform 80"/>
          <p:cNvSpPr>
            <a:spLocks/>
          </p:cNvSpPr>
          <p:nvPr/>
        </p:nvSpPr>
        <p:spPr bwMode="auto">
          <a:xfrm>
            <a:off x="2468563" y="4556125"/>
            <a:ext cx="57150" cy="55563"/>
          </a:xfrm>
          <a:custGeom>
            <a:avLst/>
            <a:gdLst>
              <a:gd name="T0" fmla="*/ 19 w 38"/>
              <a:gd name="T1" fmla="*/ 0 h 38"/>
              <a:gd name="T2" fmla="*/ 26 w 38"/>
              <a:gd name="T3" fmla="*/ 6 h 38"/>
              <a:gd name="T4" fmla="*/ 32 w 38"/>
              <a:gd name="T5" fmla="*/ 13 h 38"/>
              <a:gd name="T6" fmla="*/ 38 w 38"/>
              <a:gd name="T7" fmla="*/ 19 h 38"/>
              <a:gd name="T8" fmla="*/ 32 w 38"/>
              <a:gd name="T9" fmla="*/ 25 h 38"/>
              <a:gd name="T10" fmla="*/ 32 w 38"/>
              <a:gd name="T11" fmla="*/ 31 h 38"/>
              <a:gd name="T12" fmla="*/ 26 w 38"/>
              <a:gd name="T13" fmla="*/ 38 h 38"/>
              <a:gd name="T14" fmla="*/ 19 w 38"/>
              <a:gd name="T15" fmla="*/ 38 h 38"/>
              <a:gd name="T16" fmla="*/ 13 w 38"/>
              <a:gd name="T17" fmla="*/ 38 h 38"/>
              <a:gd name="T18" fmla="*/ 7 w 38"/>
              <a:gd name="T19" fmla="*/ 31 h 38"/>
              <a:gd name="T20" fmla="*/ 0 w 38"/>
              <a:gd name="T21" fmla="*/ 25 h 38"/>
              <a:gd name="T22" fmla="*/ 0 w 38"/>
              <a:gd name="T23" fmla="*/ 19 h 38"/>
              <a:gd name="T24" fmla="*/ 0 w 38"/>
              <a:gd name="T25" fmla="*/ 13 h 38"/>
              <a:gd name="T26" fmla="*/ 7 w 38"/>
              <a:gd name="T27" fmla="*/ 6 h 38"/>
              <a:gd name="T28" fmla="*/ 13 w 38"/>
              <a:gd name="T29" fmla="*/ 0 h 38"/>
              <a:gd name="T30" fmla="*/ 19 w 38"/>
              <a:gd name="T3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8">
                <a:moveTo>
                  <a:pt x="19" y="0"/>
                </a:moveTo>
                <a:lnTo>
                  <a:pt x="26" y="6"/>
                </a:lnTo>
                <a:lnTo>
                  <a:pt x="32" y="13"/>
                </a:lnTo>
                <a:lnTo>
                  <a:pt x="38" y="19"/>
                </a:lnTo>
                <a:lnTo>
                  <a:pt x="32" y="25"/>
                </a:lnTo>
                <a:lnTo>
                  <a:pt x="32" y="31"/>
                </a:lnTo>
                <a:lnTo>
                  <a:pt x="26" y="38"/>
                </a:lnTo>
                <a:lnTo>
                  <a:pt x="19" y="38"/>
                </a:lnTo>
                <a:lnTo>
                  <a:pt x="13" y="38"/>
                </a:lnTo>
                <a:lnTo>
                  <a:pt x="7" y="31"/>
                </a:lnTo>
                <a:lnTo>
                  <a:pt x="0" y="25"/>
                </a:lnTo>
                <a:lnTo>
                  <a:pt x="0" y="19"/>
                </a:lnTo>
                <a:lnTo>
                  <a:pt x="0" y="13"/>
                </a:lnTo>
                <a:lnTo>
                  <a:pt x="7" y="6"/>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29" name="Freeform 81"/>
          <p:cNvSpPr>
            <a:spLocks/>
          </p:cNvSpPr>
          <p:nvPr/>
        </p:nvSpPr>
        <p:spPr bwMode="auto">
          <a:xfrm>
            <a:off x="2738438" y="3838575"/>
            <a:ext cx="55562" cy="53975"/>
          </a:xfrm>
          <a:custGeom>
            <a:avLst/>
            <a:gdLst>
              <a:gd name="T0" fmla="*/ 19 w 38"/>
              <a:gd name="T1" fmla="*/ 0 h 37"/>
              <a:gd name="T2" fmla="*/ 25 w 38"/>
              <a:gd name="T3" fmla="*/ 0 h 37"/>
              <a:gd name="T4" fmla="*/ 32 w 38"/>
              <a:gd name="T5" fmla="*/ 6 h 37"/>
              <a:gd name="T6" fmla="*/ 38 w 38"/>
              <a:gd name="T7" fmla="*/ 12 h 37"/>
              <a:gd name="T8" fmla="*/ 38 w 38"/>
              <a:gd name="T9" fmla="*/ 18 h 37"/>
              <a:gd name="T10" fmla="*/ 32 w 38"/>
              <a:gd name="T11" fmla="*/ 25 h 37"/>
              <a:gd name="T12" fmla="*/ 25 w 38"/>
              <a:gd name="T13" fmla="*/ 31 h 37"/>
              <a:gd name="T14" fmla="*/ 19 w 38"/>
              <a:gd name="T15" fmla="*/ 37 h 37"/>
              <a:gd name="T16" fmla="*/ 13 w 38"/>
              <a:gd name="T17" fmla="*/ 37 h 37"/>
              <a:gd name="T18" fmla="*/ 6 w 38"/>
              <a:gd name="T19" fmla="*/ 31 h 37"/>
              <a:gd name="T20" fmla="*/ 0 w 38"/>
              <a:gd name="T21" fmla="*/ 25 h 37"/>
              <a:gd name="T22" fmla="*/ 0 w 38"/>
              <a:gd name="T23" fmla="*/ 18 h 37"/>
              <a:gd name="T24" fmla="*/ 0 w 38"/>
              <a:gd name="T25" fmla="*/ 12 h 37"/>
              <a:gd name="T26" fmla="*/ 0 w 38"/>
              <a:gd name="T27" fmla="*/ 6 h 37"/>
              <a:gd name="T28" fmla="*/ 6 w 38"/>
              <a:gd name="T29" fmla="*/ 0 h 37"/>
              <a:gd name="T30" fmla="*/ 13 w 38"/>
              <a:gd name="T31" fmla="*/ 0 h 37"/>
              <a:gd name="T32" fmla="*/ 19 w 38"/>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7">
                <a:moveTo>
                  <a:pt x="19" y="0"/>
                </a:moveTo>
                <a:lnTo>
                  <a:pt x="25" y="0"/>
                </a:lnTo>
                <a:lnTo>
                  <a:pt x="32" y="6"/>
                </a:lnTo>
                <a:lnTo>
                  <a:pt x="38" y="12"/>
                </a:lnTo>
                <a:lnTo>
                  <a:pt x="38" y="18"/>
                </a:lnTo>
                <a:lnTo>
                  <a:pt x="32" y="25"/>
                </a:lnTo>
                <a:lnTo>
                  <a:pt x="25" y="31"/>
                </a:lnTo>
                <a:lnTo>
                  <a:pt x="19" y="37"/>
                </a:lnTo>
                <a:lnTo>
                  <a:pt x="13" y="37"/>
                </a:lnTo>
                <a:lnTo>
                  <a:pt x="6" y="31"/>
                </a:lnTo>
                <a:lnTo>
                  <a:pt x="0" y="25"/>
                </a:lnTo>
                <a:lnTo>
                  <a:pt x="0" y="18"/>
                </a:lnTo>
                <a:lnTo>
                  <a:pt x="0" y="12"/>
                </a:lnTo>
                <a:lnTo>
                  <a:pt x="0" y="6"/>
                </a:lnTo>
                <a:lnTo>
                  <a:pt x="6" y="0"/>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30" name="Freeform 82"/>
          <p:cNvSpPr>
            <a:spLocks/>
          </p:cNvSpPr>
          <p:nvPr/>
        </p:nvSpPr>
        <p:spPr bwMode="auto">
          <a:xfrm>
            <a:off x="2998788" y="3184525"/>
            <a:ext cx="55562" cy="55563"/>
          </a:xfrm>
          <a:custGeom>
            <a:avLst/>
            <a:gdLst>
              <a:gd name="T0" fmla="*/ 18 w 37"/>
              <a:gd name="T1" fmla="*/ 0 h 38"/>
              <a:gd name="T2" fmla="*/ 25 w 37"/>
              <a:gd name="T3" fmla="*/ 0 h 38"/>
              <a:gd name="T4" fmla="*/ 31 w 37"/>
              <a:gd name="T5" fmla="*/ 7 h 38"/>
              <a:gd name="T6" fmla="*/ 37 w 37"/>
              <a:gd name="T7" fmla="*/ 13 h 38"/>
              <a:gd name="T8" fmla="*/ 37 w 37"/>
              <a:gd name="T9" fmla="*/ 19 h 38"/>
              <a:gd name="T10" fmla="*/ 37 w 37"/>
              <a:gd name="T11" fmla="*/ 25 h 38"/>
              <a:gd name="T12" fmla="*/ 37 w 37"/>
              <a:gd name="T13" fmla="*/ 32 h 38"/>
              <a:gd name="T14" fmla="*/ 31 w 37"/>
              <a:gd name="T15" fmla="*/ 38 h 38"/>
              <a:gd name="T16" fmla="*/ 25 w 37"/>
              <a:gd name="T17" fmla="*/ 38 h 38"/>
              <a:gd name="T18" fmla="*/ 18 w 37"/>
              <a:gd name="T19" fmla="*/ 38 h 38"/>
              <a:gd name="T20" fmla="*/ 12 w 37"/>
              <a:gd name="T21" fmla="*/ 38 h 38"/>
              <a:gd name="T22" fmla="*/ 6 w 37"/>
              <a:gd name="T23" fmla="*/ 32 h 38"/>
              <a:gd name="T24" fmla="*/ 6 w 37"/>
              <a:gd name="T25" fmla="*/ 25 h 38"/>
              <a:gd name="T26" fmla="*/ 0 w 37"/>
              <a:gd name="T27" fmla="*/ 19 h 38"/>
              <a:gd name="T28" fmla="*/ 6 w 37"/>
              <a:gd name="T29" fmla="*/ 13 h 38"/>
              <a:gd name="T30" fmla="*/ 12 w 37"/>
              <a:gd name="T31" fmla="*/ 7 h 38"/>
              <a:gd name="T32" fmla="*/ 18 w 37"/>
              <a:gd name="T33" fmla="*/ 0 h 38"/>
              <a:gd name="T34" fmla="*/ 25 w 37"/>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8">
                <a:moveTo>
                  <a:pt x="18" y="0"/>
                </a:moveTo>
                <a:lnTo>
                  <a:pt x="25" y="0"/>
                </a:lnTo>
                <a:lnTo>
                  <a:pt x="31" y="7"/>
                </a:lnTo>
                <a:lnTo>
                  <a:pt x="37" y="13"/>
                </a:lnTo>
                <a:lnTo>
                  <a:pt x="37" y="19"/>
                </a:lnTo>
                <a:lnTo>
                  <a:pt x="37" y="25"/>
                </a:lnTo>
                <a:lnTo>
                  <a:pt x="37" y="32"/>
                </a:lnTo>
                <a:lnTo>
                  <a:pt x="31" y="38"/>
                </a:lnTo>
                <a:lnTo>
                  <a:pt x="25" y="38"/>
                </a:lnTo>
                <a:lnTo>
                  <a:pt x="18" y="38"/>
                </a:lnTo>
                <a:lnTo>
                  <a:pt x="12" y="38"/>
                </a:lnTo>
                <a:lnTo>
                  <a:pt x="6" y="32"/>
                </a:lnTo>
                <a:lnTo>
                  <a:pt x="6" y="25"/>
                </a:lnTo>
                <a:lnTo>
                  <a:pt x="0" y="19"/>
                </a:lnTo>
                <a:lnTo>
                  <a:pt x="6" y="13"/>
                </a:lnTo>
                <a:lnTo>
                  <a:pt x="12" y="7"/>
                </a:lnTo>
                <a:lnTo>
                  <a:pt x="18"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31" name="Freeform 83"/>
          <p:cNvSpPr>
            <a:spLocks/>
          </p:cNvSpPr>
          <p:nvPr/>
        </p:nvSpPr>
        <p:spPr bwMode="auto">
          <a:xfrm>
            <a:off x="3268663" y="2871788"/>
            <a:ext cx="55562" cy="55562"/>
          </a:xfrm>
          <a:custGeom>
            <a:avLst/>
            <a:gdLst>
              <a:gd name="T0" fmla="*/ 19 w 38"/>
              <a:gd name="T1" fmla="*/ 0 h 38"/>
              <a:gd name="T2" fmla="*/ 25 w 38"/>
              <a:gd name="T3" fmla="*/ 0 h 38"/>
              <a:gd name="T4" fmla="*/ 32 w 38"/>
              <a:gd name="T5" fmla="*/ 6 h 38"/>
              <a:gd name="T6" fmla="*/ 38 w 38"/>
              <a:gd name="T7" fmla="*/ 13 h 38"/>
              <a:gd name="T8" fmla="*/ 38 w 38"/>
              <a:gd name="T9" fmla="*/ 19 h 38"/>
              <a:gd name="T10" fmla="*/ 38 w 38"/>
              <a:gd name="T11" fmla="*/ 25 h 38"/>
              <a:gd name="T12" fmla="*/ 32 w 38"/>
              <a:gd name="T13" fmla="*/ 32 h 38"/>
              <a:gd name="T14" fmla="*/ 25 w 38"/>
              <a:gd name="T15" fmla="*/ 38 h 38"/>
              <a:gd name="T16" fmla="*/ 19 w 38"/>
              <a:gd name="T17" fmla="*/ 38 h 38"/>
              <a:gd name="T18" fmla="*/ 13 w 38"/>
              <a:gd name="T19" fmla="*/ 38 h 38"/>
              <a:gd name="T20" fmla="*/ 7 w 38"/>
              <a:gd name="T21" fmla="*/ 32 h 38"/>
              <a:gd name="T22" fmla="*/ 0 w 38"/>
              <a:gd name="T23" fmla="*/ 25 h 38"/>
              <a:gd name="T24" fmla="*/ 0 w 38"/>
              <a:gd name="T25" fmla="*/ 19 h 38"/>
              <a:gd name="T26" fmla="*/ 7 w 38"/>
              <a:gd name="T27" fmla="*/ 13 h 38"/>
              <a:gd name="T28" fmla="*/ 13 w 38"/>
              <a:gd name="T29" fmla="*/ 6 h 38"/>
              <a:gd name="T30" fmla="*/ 19 w 38"/>
              <a:gd name="T31" fmla="*/ 0 h 38"/>
              <a:gd name="T32" fmla="*/ 25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5" y="0"/>
                </a:lnTo>
                <a:lnTo>
                  <a:pt x="32" y="6"/>
                </a:lnTo>
                <a:lnTo>
                  <a:pt x="38" y="13"/>
                </a:lnTo>
                <a:lnTo>
                  <a:pt x="38" y="19"/>
                </a:lnTo>
                <a:lnTo>
                  <a:pt x="38" y="25"/>
                </a:lnTo>
                <a:lnTo>
                  <a:pt x="32" y="32"/>
                </a:lnTo>
                <a:lnTo>
                  <a:pt x="25" y="38"/>
                </a:lnTo>
                <a:lnTo>
                  <a:pt x="19" y="38"/>
                </a:lnTo>
                <a:lnTo>
                  <a:pt x="13" y="38"/>
                </a:lnTo>
                <a:lnTo>
                  <a:pt x="7" y="32"/>
                </a:lnTo>
                <a:lnTo>
                  <a:pt x="0" y="25"/>
                </a:lnTo>
                <a:lnTo>
                  <a:pt x="0" y="19"/>
                </a:lnTo>
                <a:lnTo>
                  <a:pt x="7" y="13"/>
                </a:lnTo>
                <a:lnTo>
                  <a:pt x="13" y="6"/>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32" name="Freeform 84"/>
          <p:cNvSpPr>
            <a:spLocks/>
          </p:cNvSpPr>
          <p:nvPr/>
        </p:nvSpPr>
        <p:spPr bwMode="auto">
          <a:xfrm>
            <a:off x="3538538" y="3203575"/>
            <a:ext cx="55562" cy="55563"/>
          </a:xfrm>
          <a:custGeom>
            <a:avLst/>
            <a:gdLst>
              <a:gd name="T0" fmla="*/ 19 w 38"/>
              <a:gd name="T1" fmla="*/ 0 h 38"/>
              <a:gd name="T2" fmla="*/ 25 w 38"/>
              <a:gd name="T3" fmla="*/ 0 h 38"/>
              <a:gd name="T4" fmla="*/ 31 w 38"/>
              <a:gd name="T5" fmla="*/ 6 h 38"/>
              <a:gd name="T6" fmla="*/ 38 w 38"/>
              <a:gd name="T7" fmla="*/ 12 h 38"/>
              <a:gd name="T8" fmla="*/ 38 w 38"/>
              <a:gd name="T9" fmla="*/ 19 h 38"/>
              <a:gd name="T10" fmla="*/ 38 w 38"/>
              <a:gd name="T11" fmla="*/ 25 h 38"/>
              <a:gd name="T12" fmla="*/ 31 w 38"/>
              <a:gd name="T13" fmla="*/ 31 h 38"/>
              <a:gd name="T14" fmla="*/ 25 w 38"/>
              <a:gd name="T15" fmla="*/ 38 h 38"/>
              <a:gd name="T16" fmla="*/ 19 w 38"/>
              <a:gd name="T17" fmla="*/ 38 h 38"/>
              <a:gd name="T18" fmla="*/ 13 w 38"/>
              <a:gd name="T19" fmla="*/ 31 h 38"/>
              <a:gd name="T20" fmla="*/ 6 w 38"/>
              <a:gd name="T21" fmla="*/ 25 h 38"/>
              <a:gd name="T22" fmla="*/ 0 w 38"/>
              <a:gd name="T23" fmla="*/ 19 h 38"/>
              <a:gd name="T24" fmla="*/ 0 w 38"/>
              <a:gd name="T25" fmla="*/ 12 h 38"/>
              <a:gd name="T26" fmla="*/ 6 w 38"/>
              <a:gd name="T27" fmla="*/ 6 h 38"/>
              <a:gd name="T28" fmla="*/ 13 w 38"/>
              <a:gd name="T29" fmla="*/ 0 h 38"/>
              <a:gd name="T30" fmla="*/ 19 w 38"/>
              <a:gd name="T31" fmla="*/ 0 h 38"/>
              <a:gd name="T32" fmla="*/ 25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5" y="0"/>
                </a:lnTo>
                <a:lnTo>
                  <a:pt x="31" y="6"/>
                </a:lnTo>
                <a:lnTo>
                  <a:pt x="38" y="12"/>
                </a:lnTo>
                <a:lnTo>
                  <a:pt x="38" y="19"/>
                </a:lnTo>
                <a:lnTo>
                  <a:pt x="38" y="25"/>
                </a:lnTo>
                <a:lnTo>
                  <a:pt x="31" y="31"/>
                </a:lnTo>
                <a:lnTo>
                  <a:pt x="25" y="38"/>
                </a:lnTo>
                <a:lnTo>
                  <a:pt x="19" y="38"/>
                </a:lnTo>
                <a:lnTo>
                  <a:pt x="13" y="31"/>
                </a:lnTo>
                <a:lnTo>
                  <a:pt x="6" y="25"/>
                </a:lnTo>
                <a:lnTo>
                  <a:pt x="0" y="19"/>
                </a:lnTo>
                <a:lnTo>
                  <a:pt x="0" y="12"/>
                </a:lnTo>
                <a:lnTo>
                  <a:pt x="6" y="6"/>
                </a:lnTo>
                <a:lnTo>
                  <a:pt x="13" y="0"/>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33" name="Freeform 85"/>
          <p:cNvSpPr>
            <a:spLocks/>
          </p:cNvSpPr>
          <p:nvPr/>
        </p:nvSpPr>
        <p:spPr bwMode="auto">
          <a:xfrm>
            <a:off x="3808413" y="3763963"/>
            <a:ext cx="53975" cy="55562"/>
          </a:xfrm>
          <a:custGeom>
            <a:avLst/>
            <a:gdLst>
              <a:gd name="T0" fmla="*/ 19 w 37"/>
              <a:gd name="T1" fmla="*/ 0 h 38"/>
              <a:gd name="T2" fmla="*/ 25 w 37"/>
              <a:gd name="T3" fmla="*/ 0 h 38"/>
              <a:gd name="T4" fmla="*/ 31 w 37"/>
              <a:gd name="T5" fmla="*/ 6 h 38"/>
              <a:gd name="T6" fmla="*/ 37 w 37"/>
              <a:gd name="T7" fmla="*/ 13 h 38"/>
              <a:gd name="T8" fmla="*/ 37 w 37"/>
              <a:gd name="T9" fmla="*/ 19 h 38"/>
              <a:gd name="T10" fmla="*/ 37 w 37"/>
              <a:gd name="T11" fmla="*/ 25 h 38"/>
              <a:gd name="T12" fmla="*/ 31 w 37"/>
              <a:gd name="T13" fmla="*/ 32 h 38"/>
              <a:gd name="T14" fmla="*/ 25 w 37"/>
              <a:gd name="T15" fmla="*/ 38 h 38"/>
              <a:gd name="T16" fmla="*/ 19 w 37"/>
              <a:gd name="T17" fmla="*/ 38 h 38"/>
              <a:gd name="T18" fmla="*/ 12 w 37"/>
              <a:gd name="T19" fmla="*/ 38 h 38"/>
              <a:gd name="T20" fmla="*/ 6 w 37"/>
              <a:gd name="T21" fmla="*/ 32 h 38"/>
              <a:gd name="T22" fmla="*/ 0 w 37"/>
              <a:gd name="T23" fmla="*/ 25 h 38"/>
              <a:gd name="T24" fmla="*/ 0 w 37"/>
              <a:gd name="T25" fmla="*/ 19 h 38"/>
              <a:gd name="T26" fmla="*/ 6 w 37"/>
              <a:gd name="T27" fmla="*/ 13 h 38"/>
              <a:gd name="T28" fmla="*/ 6 w 37"/>
              <a:gd name="T29" fmla="*/ 6 h 38"/>
              <a:gd name="T30" fmla="*/ 12 w 37"/>
              <a:gd name="T31" fmla="*/ 0 h 38"/>
              <a:gd name="T32" fmla="*/ 19 w 37"/>
              <a:gd name="T33" fmla="*/ 0 h 38"/>
              <a:gd name="T34" fmla="*/ 25 w 37"/>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8">
                <a:moveTo>
                  <a:pt x="19" y="0"/>
                </a:moveTo>
                <a:lnTo>
                  <a:pt x="25" y="0"/>
                </a:lnTo>
                <a:lnTo>
                  <a:pt x="31" y="6"/>
                </a:lnTo>
                <a:lnTo>
                  <a:pt x="37" y="13"/>
                </a:lnTo>
                <a:lnTo>
                  <a:pt x="37" y="19"/>
                </a:lnTo>
                <a:lnTo>
                  <a:pt x="37" y="25"/>
                </a:lnTo>
                <a:lnTo>
                  <a:pt x="31" y="32"/>
                </a:lnTo>
                <a:lnTo>
                  <a:pt x="25" y="38"/>
                </a:lnTo>
                <a:lnTo>
                  <a:pt x="19" y="38"/>
                </a:lnTo>
                <a:lnTo>
                  <a:pt x="12" y="38"/>
                </a:lnTo>
                <a:lnTo>
                  <a:pt x="6" y="32"/>
                </a:lnTo>
                <a:lnTo>
                  <a:pt x="0" y="25"/>
                </a:lnTo>
                <a:lnTo>
                  <a:pt x="0" y="19"/>
                </a:lnTo>
                <a:lnTo>
                  <a:pt x="6" y="13"/>
                </a:lnTo>
                <a:lnTo>
                  <a:pt x="6" y="6"/>
                </a:lnTo>
                <a:lnTo>
                  <a:pt x="12" y="0"/>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34" name="Freeform 86"/>
          <p:cNvSpPr>
            <a:spLocks/>
          </p:cNvSpPr>
          <p:nvPr/>
        </p:nvSpPr>
        <p:spPr bwMode="auto">
          <a:xfrm>
            <a:off x="4076700" y="4500563"/>
            <a:ext cx="57150" cy="55562"/>
          </a:xfrm>
          <a:custGeom>
            <a:avLst/>
            <a:gdLst>
              <a:gd name="T0" fmla="*/ 19 w 38"/>
              <a:gd name="T1" fmla="*/ 0 h 38"/>
              <a:gd name="T2" fmla="*/ 26 w 38"/>
              <a:gd name="T3" fmla="*/ 6 h 38"/>
              <a:gd name="T4" fmla="*/ 32 w 38"/>
              <a:gd name="T5" fmla="*/ 13 h 38"/>
              <a:gd name="T6" fmla="*/ 38 w 38"/>
              <a:gd name="T7" fmla="*/ 19 h 38"/>
              <a:gd name="T8" fmla="*/ 38 w 38"/>
              <a:gd name="T9" fmla="*/ 25 h 38"/>
              <a:gd name="T10" fmla="*/ 32 w 38"/>
              <a:gd name="T11" fmla="*/ 32 h 38"/>
              <a:gd name="T12" fmla="*/ 26 w 38"/>
              <a:gd name="T13" fmla="*/ 38 h 38"/>
              <a:gd name="T14" fmla="*/ 19 w 38"/>
              <a:gd name="T15" fmla="*/ 38 h 38"/>
              <a:gd name="T16" fmla="*/ 13 w 38"/>
              <a:gd name="T17" fmla="*/ 38 h 38"/>
              <a:gd name="T18" fmla="*/ 7 w 38"/>
              <a:gd name="T19" fmla="*/ 32 h 38"/>
              <a:gd name="T20" fmla="*/ 0 w 38"/>
              <a:gd name="T21" fmla="*/ 25 h 38"/>
              <a:gd name="T22" fmla="*/ 0 w 38"/>
              <a:gd name="T23" fmla="*/ 19 h 38"/>
              <a:gd name="T24" fmla="*/ 0 w 38"/>
              <a:gd name="T25" fmla="*/ 13 h 38"/>
              <a:gd name="T26" fmla="*/ 7 w 38"/>
              <a:gd name="T27" fmla="*/ 6 h 38"/>
              <a:gd name="T28" fmla="*/ 13 w 38"/>
              <a:gd name="T29" fmla="*/ 0 h 38"/>
              <a:gd name="T30" fmla="*/ 19 w 38"/>
              <a:gd name="T31" fmla="*/ 0 h 38"/>
              <a:gd name="T32" fmla="*/ 26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6" y="6"/>
                </a:lnTo>
                <a:lnTo>
                  <a:pt x="32" y="13"/>
                </a:lnTo>
                <a:lnTo>
                  <a:pt x="38" y="19"/>
                </a:lnTo>
                <a:lnTo>
                  <a:pt x="38" y="25"/>
                </a:lnTo>
                <a:lnTo>
                  <a:pt x="32" y="32"/>
                </a:lnTo>
                <a:lnTo>
                  <a:pt x="26" y="38"/>
                </a:lnTo>
                <a:lnTo>
                  <a:pt x="19" y="38"/>
                </a:lnTo>
                <a:lnTo>
                  <a:pt x="13" y="38"/>
                </a:lnTo>
                <a:lnTo>
                  <a:pt x="7" y="32"/>
                </a:lnTo>
                <a:lnTo>
                  <a:pt x="0" y="25"/>
                </a:lnTo>
                <a:lnTo>
                  <a:pt x="0" y="19"/>
                </a:lnTo>
                <a:lnTo>
                  <a:pt x="0" y="13"/>
                </a:lnTo>
                <a:lnTo>
                  <a:pt x="7" y="6"/>
                </a:lnTo>
                <a:lnTo>
                  <a:pt x="13" y="0"/>
                </a:lnTo>
                <a:lnTo>
                  <a:pt x="19" y="0"/>
                </a:lnTo>
                <a:lnTo>
                  <a:pt x="26"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35" name="Freeform 87"/>
          <p:cNvSpPr>
            <a:spLocks/>
          </p:cNvSpPr>
          <p:nvPr/>
        </p:nvSpPr>
        <p:spPr bwMode="auto">
          <a:xfrm>
            <a:off x="4348163" y="5181600"/>
            <a:ext cx="55562" cy="55563"/>
          </a:xfrm>
          <a:custGeom>
            <a:avLst/>
            <a:gdLst>
              <a:gd name="T0" fmla="*/ 19 w 38"/>
              <a:gd name="T1" fmla="*/ 0 h 38"/>
              <a:gd name="T2" fmla="*/ 25 w 38"/>
              <a:gd name="T3" fmla="*/ 7 h 38"/>
              <a:gd name="T4" fmla="*/ 32 w 38"/>
              <a:gd name="T5" fmla="*/ 13 h 38"/>
              <a:gd name="T6" fmla="*/ 38 w 38"/>
              <a:gd name="T7" fmla="*/ 19 h 38"/>
              <a:gd name="T8" fmla="*/ 38 w 38"/>
              <a:gd name="T9" fmla="*/ 26 h 38"/>
              <a:gd name="T10" fmla="*/ 32 w 38"/>
              <a:gd name="T11" fmla="*/ 32 h 38"/>
              <a:gd name="T12" fmla="*/ 25 w 38"/>
              <a:gd name="T13" fmla="*/ 38 h 38"/>
              <a:gd name="T14" fmla="*/ 19 w 38"/>
              <a:gd name="T15" fmla="*/ 38 h 38"/>
              <a:gd name="T16" fmla="*/ 13 w 38"/>
              <a:gd name="T17" fmla="*/ 38 h 38"/>
              <a:gd name="T18" fmla="*/ 6 w 38"/>
              <a:gd name="T19" fmla="*/ 38 h 38"/>
              <a:gd name="T20" fmla="*/ 0 w 38"/>
              <a:gd name="T21" fmla="*/ 32 h 38"/>
              <a:gd name="T22" fmla="*/ 0 w 38"/>
              <a:gd name="T23" fmla="*/ 26 h 38"/>
              <a:gd name="T24" fmla="*/ 0 w 38"/>
              <a:gd name="T25" fmla="*/ 19 h 38"/>
              <a:gd name="T26" fmla="*/ 0 w 38"/>
              <a:gd name="T27" fmla="*/ 13 h 38"/>
              <a:gd name="T28" fmla="*/ 6 w 38"/>
              <a:gd name="T29" fmla="*/ 7 h 38"/>
              <a:gd name="T30" fmla="*/ 13 w 38"/>
              <a:gd name="T31" fmla="*/ 0 h 38"/>
              <a:gd name="T32" fmla="*/ 19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5" y="7"/>
                </a:lnTo>
                <a:lnTo>
                  <a:pt x="32" y="13"/>
                </a:lnTo>
                <a:lnTo>
                  <a:pt x="38" y="19"/>
                </a:lnTo>
                <a:lnTo>
                  <a:pt x="38" y="26"/>
                </a:lnTo>
                <a:lnTo>
                  <a:pt x="32" y="32"/>
                </a:lnTo>
                <a:lnTo>
                  <a:pt x="25" y="38"/>
                </a:lnTo>
                <a:lnTo>
                  <a:pt x="19" y="38"/>
                </a:lnTo>
                <a:lnTo>
                  <a:pt x="13" y="38"/>
                </a:lnTo>
                <a:lnTo>
                  <a:pt x="6" y="38"/>
                </a:lnTo>
                <a:lnTo>
                  <a:pt x="0" y="32"/>
                </a:lnTo>
                <a:lnTo>
                  <a:pt x="0" y="26"/>
                </a:lnTo>
                <a:lnTo>
                  <a:pt x="0" y="19"/>
                </a:lnTo>
                <a:lnTo>
                  <a:pt x="0" y="13"/>
                </a:lnTo>
                <a:lnTo>
                  <a:pt x="6" y="7"/>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36" name="Freeform 88"/>
          <p:cNvSpPr>
            <a:spLocks/>
          </p:cNvSpPr>
          <p:nvPr/>
        </p:nvSpPr>
        <p:spPr bwMode="auto">
          <a:xfrm>
            <a:off x="4618038" y="5495925"/>
            <a:ext cx="55562" cy="53975"/>
          </a:xfrm>
          <a:custGeom>
            <a:avLst/>
            <a:gdLst>
              <a:gd name="T0" fmla="*/ 19 w 38"/>
              <a:gd name="T1" fmla="*/ 0 h 37"/>
              <a:gd name="T2" fmla="*/ 25 w 38"/>
              <a:gd name="T3" fmla="*/ 0 h 37"/>
              <a:gd name="T4" fmla="*/ 31 w 38"/>
              <a:gd name="T5" fmla="*/ 6 h 37"/>
              <a:gd name="T6" fmla="*/ 38 w 38"/>
              <a:gd name="T7" fmla="*/ 12 h 37"/>
              <a:gd name="T8" fmla="*/ 38 w 38"/>
              <a:gd name="T9" fmla="*/ 18 h 37"/>
              <a:gd name="T10" fmla="*/ 31 w 38"/>
              <a:gd name="T11" fmla="*/ 25 h 37"/>
              <a:gd name="T12" fmla="*/ 25 w 38"/>
              <a:gd name="T13" fmla="*/ 31 h 37"/>
              <a:gd name="T14" fmla="*/ 19 w 38"/>
              <a:gd name="T15" fmla="*/ 37 h 37"/>
              <a:gd name="T16" fmla="*/ 12 w 38"/>
              <a:gd name="T17" fmla="*/ 37 h 37"/>
              <a:gd name="T18" fmla="*/ 6 w 38"/>
              <a:gd name="T19" fmla="*/ 31 h 37"/>
              <a:gd name="T20" fmla="*/ 0 w 38"/>
              <a:gd name="T21" fmla="*/ 25 h 37"/>
              <a:gd name="T22" fmla="*/ 0 w 38"/>
              <a:gd name="T23" fmla="*/ 18 h 37"/>
              <a:gd name="T24" fmla="*/ 0 w 38"/>
              <a:gd name="T25" fmla="*/ 12 h 37"/>
              <a:gd name="T26" fmla="*/ 6 w 38"/>
              <a:gd name="T27" fmla="*/ 6 h 37"/>
              <a:gd name="T28" fmla="*/ 12 w 38"/>
              <a:gd name="T29" fmla="*/ 0 h 37"/>
              <a:gd name="T30" fmla="*/ 19 w 38"/>
              <a:gd name="T3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7">
                <a:moveTo>
                  <a:pt x="19" y="0"/>
                </a:moveTo>
                <a:lnTo>
                  <a:pt x="25" y="0"/>
                </a:lnTo>
                <a:lnTo>
                  <a:pt x="31" y="6"/>
                </a:lnTo>
                <a:lnTo>
                  <a:pt x="38" y="12"/>
                </a:lnTo>
                <a:lnTo>
                  <a:pt x="38" y="18"/>
                </a:lnTo>
                <a:lnTo>
                  <a:pt x="31" y="25"/>
                </a:lnTo>
                <a:lnTo>
                  <a:pt x="25" y="31"/>
                </a:lnTo>
                <a:lnTo>
                  <a:pt x="19" y="37"/>
                </a:lnTo>
                <a:lnTo>
                  <a:pt x="12" y="37"/>
                </a:lnTo>
                <a:lnTo>
                  <a:pt x="6" y="31"/>
                </a:lnTo>
                <a:lnTo>
                  <a:pt x="0" y="25"/>
                </a:lnTo>
                <a:lnTo>
                  <a:pt x="0" y="18"/>
                </a:lnTo>
                <a:lnTo>
                  <a:pt x="0" y="12"/>
                </a:lnTo>
                <a:lnTo>
                  <a:pt x="6" y="6"/>
                </a:lnTo>
                <a:lnTo>
                  <a:pt x="12"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37" name="Freeform 89"/>
          <p:cNvSpPr>
            <a:spLocks/>
          </p:cNvSpPr>
          <p:nvPr/>
        </p:nvSpPr>
        <p:spPr bwMode="auto">
          <a:xfrm>
            <a:off x="4886325" y="5634038"/>
            <a:ext cx="55563" cy="55562"/>
          </a:xfrm>
          <a:custGeom>
            <a:avLst/>
            <a:gdLst>
              <a:gd name="T0" fmla="*/ 19 w 38"/>
              <a:gd name="T1" fmla="*/ 0 h 38"/>
              <a:gd name="T2" fmla="*/ 26 w 38"/>
              <a:gd name="T3" fmla="*/ 0 h 38"/>
              <a:gd name="T4" fmla="*/ 32 w 38"/>
              <a:gd name="T5" fmla="*/ 6 h 38"/>
              <a:gd name="T6" fmla="*/ 32 w 38"/>
              <a:gd name="T7" fmla="*/ 13 h 38"/>
              <a:gd name="T8" fmla="*/ 38 w 38"/>
              <a:gd name="T9" fmla="*/ 19 h 38"/>
              <a:gd name="T10" fmla="*/ 32 w 38"/>
              <a:gd name="T11" fmla="*/ 25 h 38"/>
              <a:gd name="T12" fmla="*/ 26 w 38"/>
              <a:gd name="T13" fmla="*/ 32 h 38"/>
              <a:gd name="T14" fmla="*/ 19 w 38"/>
              <a:gd name="T15" fmla="*/ 38 h 38"/>
              <a:gd name="T16" fmla="*/ 13 w 38"/>
              <a:gd name="T17" fmla="*/ 38 h 38"/>
              <a:gd name="T18" fmla="*/ 7 w 38"/>
              <a:gd name="T19" fmla="*/ 32 h 38"/>
              <a:gd name="T20" fmla="*/ 0 w 38"/>
              <a:gd name="T21" fmla="*/ 25 h 38"/>
              <a:gd name="T22" fmla="*/ 0 w 38"/>
              <a:gd name="T23" fmla="*/ 19 h 38"/>
              <a:gd name="T24" fmla="*/ 0 w 38"/>
              <a:gd name="T25" fmla="*/ 13 h 38"/>
              <a:gd name="T26" fmla="*/ 0 w 38"/>
              <a:gd name="T27" fmla="*/ 6 h 38"/>
              <a:gd name="T28" fmla="*/ 7 w 38"/>
              <a:gd name="T29" fmla="*/ 0 h 38"/>
              <a:gd name="T30" fmla="*/ 13 w 38"/>
              <a:gd name="T31" fmla="*/ 0 h 38"/>
              <a:gd name="T32" fmla="*/ 19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6" y="0"/>
                </a:lnTo>
                <a:lnTo>
                  <a:pt x="32" y="6"/>
                </a:lnTo>
                <a:lnTo>
                  <a:pt x="32" y="13"/>
                </a:lnTo>
                <a:lnTo>
                  <a:pt x="38" y="19"/>
                </a:lnTo>
                <a:lnTo>
                  <a:pt x="32" y="25"/>
                </a:lnTo>
                <a:lnTo>
                  <a:pt x="26" y="32"/>
                </a:lnTo>
                <a:lnTo>
                  <a:pt x="19" y="38"/>
                </a:lnTo>
                <a:lnTo>
                  <a:pt x="13" y="38"/>
                </a:lnTo>
                <a:lnTo>
                  <a:pt x="7" y="32"/>
                </a:lnTo>
                <a:lnTo>
                  <a:pt x="0" y="25"/>
                </a:lnTo>
                <a:lnTo>
                  <a:pt x="0" y="19"/>
                </a:lnTo>
                <a:lnTo>
                  <a:pt x="0" y="13"/>
                </a:lnTo>
                <a:lnTo>
                  <a:pt x="0" y="6"/>
                </a:lnTo>
                <a:lnTo>
                  <a:pt x="7" y="0"/>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38" name="Freeform 90"/>
          <p:cNvSpPr>
            <a:spLocks/>
          </p:cNvSpPr>
          <p:nvPr/>
        </p:nvSpPr>
        <p:spPr bwMode="auto">
          <a:xfrm>
            <a:off x="5148263" y="5689600"/>
            <a:ext cx="55562" cy="55563"/>
          </a:xfrm>
          <a:custGeom>
            <a:avLst/>
            <a:gdLst>
              <a:gd name="T0" fmla="*/ 19 w 38"/>
              <a:gd name="T1" fmla="*/ 0 h 38"/>
              <a:gd name="T2" fmla="*/ 25 w 38"/>
              <a:gd name="T3" fmla="*/ 0 h 38"/>
              <a:gd name="T4" fmla="*/ 31 w 38"/>
              <a:gd name="T5" fmla="*/ 6 h 38"/>
              <a:gd name="T6" fmla="*/ 38 w 38"/>
              <a:gd name="T7" fmla="*/ 12 h 38"/>
              <a:gd name="T8" fmla="*/ 38 w 38"/>
              <a:gd name="T9" fmla="*/ 19 h 38"/>
              <a:gd name="T10" fmla="*/ 38 w 38"/>
              <a:gd name="T11" fmla="*/ 25 h 38"/>
              <a:gd name="T12" fmla="*/ 38 w 38"/>
              <a:gd name="T13" fmla="*/ 31 h 38"/>
              <a:gd name="T14" fmla="*/ 31 w 38"/>
              <a:gd name="T15" fmla="*/ 38 h 38"/>
              <a:gd name="T16" fmla="*/ 25 w 38"/>
              <a:gd name="T17" fmla="*/ 38 h 38"/>
              <a:gd name="T18" fmla="*/ 19 w 38"/>
              <a:gd name="T19" fmla="*/ 38 h 38"/>
              <a:gd name="T20" fmla="*/ 12 w 38"/>
              <a:gd name="T21" fmla="*/ 38 h 38"/>
              <a:gd name="T22" fmla="*/ 6 w 38"/>
              <a:gd name="T23" fmla="*/ 31 h 38"/>
              <a:gd name="T24" fmla="*/ 0 w 38"/>
              <a:gd name="T25" fmla="*/ 25 h 38"/>
              <a:gd name="T26" fmla="*/ 0 w 38"/>
              <a:gd name="T27" fmla="*/ 19 h 38"/>
              <a:gd name="T28" fmla="*/ 6 w 38"/>
              <a:gd name="T29" fmla="*/ 12 h 38"/>
              <a:gd name="T30" fmla="*/ 12 w 38"/>
              <a:gd name="T31" fmla="*/ 6 h 38"/>
              <a:gd name="T32" fmla="*/ 19 w 38"/>
              <a:gd name="T33" fmla="*/ 0 h 38"/>
              <a:gd name="T34" fmla="*/ 25 w 38"/>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8">
                <a:moveTo>
                  <a:pt x="19" y="0"/>
                </a:moveTo>
                <a:lnTo>
                  <a:pt x="25" y="0"/>
                </a:lnTo>
                <a:lnTo>
                  <a:pt x="31" y="6"/>
                </a:lnTo>
                <a:lnTo>
                  <a:pt x="38" y="12"/>
                </a:lnTo>
                <a:lnTo>
                  <a:pt x="38" y="19"/>
                </a:lnTo>
                <a:lnTo>
                  <a:pt x="38" y="25"/>
                </a:lnTo>
                <a:lnTo>
                  <a:pt x="38" y="31"/>
                </a:lnTo>
                <a:lnTo>
                  <a:pt x="31" y="38"/>
                </a:lnTo>
                <a:lnTo>
                  <a:pt x="25" y="38"/>
                </a:lnTo>
                <a:lnTo>
                  <a:pt x="19" y="38"/>
                </a:lnTo>
                <a:lnTo>
                  <a:pt x="12" y="38"/>
                </a:lnTo>
                <a:lnTo>
                  <a:pt x="6" y="31"/>
                </a:lnTo>
                <a:lnTo>
                  <a:pt x="0" y="25"/>
                </a:lnTo>
                <a:lnTo>
                  <a:pt x="0" y="19"/>
                </a:lnTo>
                <a:lnTo>
                  <a:pt x="6" y="12"/>
                </a:lnTo>
                <a:lnTo>
                  <a:pt x="12" y="6"/>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39" name="Freeform 91"/>
          <p:cNvSpPr>
            <a:spLocks/>
          </p:cNvSpPr>
          <p:nvPr/>
        </p:nvSpPr>
        <p:spPr bwMode="auto">
          <a:xfrm>
            <a:off x="5418138" y="5522913"/>
            <a:ext cx="53975" cy="55562"/>
          </a:xfrm>
          <a:custGeom>
            <a:avLst/>
            <a:gdLst>
              <a:gd name="T0" fmla="*/ 18 w 37"/>
              <a:gd name="T1" fmla="*/ 0 h 38"/>
              <a:gd name="T2" fmla="*/ 25 w 37"/>
              <a:gd name="T3" fmla="*/ 0 h 38"/>
              <a:gd name="T4" fmla="*/ 31 w 37"/>
              <a:gd name="T5" fmla="*/ 7 h 38"/>
              <a:gd name="T6" fmla="*/ 37 w 37"/>
              <a:gd name="T7" fmla="*/ 13 h 38"/>
              <a:gd name="T8" fmla="*/ 37 w 37"/>
              <a:gd name="T9" fmla="*/ 19 h 38"/>
              <a:gd name="T10" fmla="*/ 37 w 37"/>
              <a:gd name="T11" fmla="*/ 26 h 38"/>
              <a:gd name="T12" fmla="*/ 31 w 37"/>
              <a:gd name="T13" fmla="*/ 32 h 38"/>
              <a:gd name="T14" fmla="*/ 25 w 37"/>
              <a:gd name="T15" fmla="*/ 38 h 38"/>
              <a:gd name="T16" fmla="*/ 18 w 37"/>
              <a:gd name="T17" fmla="*/ 38 h 38"/>
              <a:gd name="T18" fmla="*/ 12 w 37"/>
              <a:gd name="T19" fmla="*/ 32 h 38"/>
              <a:gd name="T20" fmla="*/ 6 w 37"/>
              <a:gd name="T21" fmla="*/ 26 h 38"/>
              <a:gd name="T22" fmla="*/ 0 w 37"/>
              <a:gd name="T23" fmla="*/ 19 h 38"/>
              <a:gd name="T24" fmla="*/ 6 w 37"/>
              <a:gd name="T25" fmla="*/ 13 h 38"/>
              <a:gd name="T26" fmla="*/ 6 w 37"/>
              <a:gd name="T27" fmla="*/ 7 h 38"/>
              <a:gd name="T28" fmla="*/ 12 w 37"/>
              <a:gd name="T29" fmla="*/ 0 h 38"/>
              <a:gd name="T30" fmla="*/ 18 w 37"/>
              <a:gd name="T31" fmla="*/ 0 h 38"/>
              <a:gd name="T32" fmla="*/ 25 w 37"/>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0"/>
                </a:moveTo>
                <a:lnTo>
                  <a:pt x="25" y="0"/>
                </a:lnTo>
                <a:lnTo>
                  <a:pt x="31" y="7"/>
                </a:lnTo>
                <a:lnTo>
                  <a:pt x="37" y="13"/>
                </a:lnTo>
                <a:lnTo>
                  <a:pt x="37" y="19"/>
                </a:lnTo>
                <a:lnTo>
                  <a:pt x="37" y="26"/>
                </a:lnTo>
                <a:lnTo>
                  <a:pt x="31" y="32"/>
                </a:lnTo>
                <a:lnTo>
                  <a:pt x="25" y="38"/>
                </a:lnTo>
                <a:lnTo>
                  <a:pt x="18" y="38"/>
                </a:lnTo>
                <a:lnTo>
                  <a:pt x="12" y="32"/>
                </a:lnTo>
                <a:lnTo>
                  <a:pt x="6" y="26"/>
                </a:lnTo>
                <a:lnTo>
                  <a:pt x="0" y="19"/>
                </a:lnTo>
                <a:lnTo>
                  <a:pt x="6" y="13"/>
                </a:lnTo>
                <a:lnTo>
                  <a:pt x="6" y="7"/>
                </a:lnTo>
                <a:lnTo>
                  <a:pt x="12" y="0"/>
                </a:lnTo>
                <a:lnTo>
                  <a:pt x="18"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40" name="Freeform 92"/>
          <p:cNvSpPr>
            <a:spLocks/>
          </p:cNvSpPr>
          <p:nvPr/>
        </p:nvSpPr>
        <p:spPr bwMode="auto">
          <a:xfrm>
            <a:off x="5686425" y="5421313"/>
            <a:ext cx="55563" cy="55562"/>
          </a:xfrm>
          <a:custGeom>
            <a:avLst/>
            <a:gdLst>
              <a:gd name="T0" fmla="*/ 19 w 38"/>
              <a:gd name="T1" fmla="*/ 0 h 38"/>
              <a:gd name="T2" fmla="*/ 25 w 38"/>
              <a:gd name="T3" fmla="*/ 6 h 38"/>
              <a:gd name="T4" fmla="*/ 32 w 38"/>
              <a:gd name="T5" fmla="*/ 6 h 38"/>
              <a:gd name="T6" fmla="*/ 38 w 38"/>
              <a:gd name="T7" fmla="*/ 13 h 38"/>
              <a:gd name="T8" fmla="*/ 38 w 38"/>
              <a:gd name="T9" fmla="*/ 19 h 38"/>
              <a:gd name="T10" fmla="*/ 38 w 38"/>
              <a:gd name="T11" fmla="*/ 25 h 38"/>
              <a:gd name="T12" fmla="*/ 38 w 38"/>
              <a:gd name="T13" fmla="*/ 32 h 38"/>
              <a:gd name="T14" fmla="*/ 32 w 38"/>
              <a:gd name="T15" fmla="*/ 38 h 38"/>
              <a:gd name="T16" fmla="*/ 25 w 38"/>
              <a:gd name="T17" fmla="*/ 38 h 38"/>
              <a:gd name="T18" fmla="*/ 19 w 38"/>
              <a:gd name="T19" fmla="*/ 38 h 38"/>
              <a:gd name="T20" fmla="*/ 13 w 38"/>
              <a:gd name="T21" fmla="*/ 38 h 38"/>
              <a:gd name="T22" fmla="*/ 7 w 38"/>
              <a:gd name="T23" fmla="*/ 32 h 38"/>
              <a:gd name="T24" fmla="*/ 0 w 38"/>
              <a:gd name="T25" fmla="*/ 25 h 38"/>
              <a:gd name="T26" fmla="*/ 0 w 38"/>
              <a:gd name="T27" fmla="*/ 19 h 38"/>
              <a:gd name="T28" fmla="*/ 7 w 38"/>
              <a:gd name="T29" fmla="*/ 13 h 38"/>
              <a:gd name="T30" fmla="*/ 13 w 38"/>
              <a:gd name="T31" fmla="*/ 6 h 38"/>
              <a:gd name="T32" fmla="*/ 19 w 38"/>
              <a:gd name="T33" fmla="*/ 0 h 38"/>
              <a:gd name="T34" fmla="*/ 25 w 38"/>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8">
                <a:moveTo>
                  <a:pt x="19" y="0"/>
                </a:moveTo>
                <a:lnTo>
                  <a:pt x="25" y="6"/>
                </a:lnTo>
                <a:lnTo>
                  <a:pt x="32" y="6"/>
                </a:lnTo>
                <a:lnTo>
                  <a:pt x="38" y="13"/>
                </a:lnTo>
                <a:lnTo>
                  <a:pt x="38" y="19"/>
                </a:lnTo>
                <a:lnTo>
                  <a:pt x="38" y="25"/>
                </a:lnTo>
                <a:lnTo>
                  <a:pt x="38" y="32"/>
                </a:lnTo>
                <a:lnTo>
                  <a:pt x="32" y="38"/>
                </a:lnTo>
                <a:lnTo>
                  <a:pt x="25" y="38"/>
                </a:lnTo>
                <a:lnTo>
                  <a:pt x="19" y="38"/>
                </a:lnTo>
                <a:lnTo>
                  <a:pt x="13" y="38"/>
                </a:lnTo>
                <a:lnTo>
                  <a:pt x="7" y="32"/>
                </a:lnTo>
                <a:lnTo>
                  <a:pt x="0" y="25"/>
                </a:lnTo>
                <a:lnTo>
                  <a:pt x="0" y="19"/>
                </a:lnTo>
                <a:lnTo>
                  <a:pt x="7" y="13"/>
                </a:lnTo>
                <a:lnTo>
                  <a:pt x="13" y="6"/>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41" name="Freeform 93"/>
          <p:cNvSpPr>
            <a:spLocks/>
          </p:cNvSpPr>
          <p:nvPr/>
        </p:nvSpPr>
        <p:spPr bwMode="auto">
          <a:xfrm>
            <a:off x="5956300" y="5486400"/>
            <a:ext cx="57150" cy="55563"/>
          </a:xfrm>
          <a:custGeom>
            <a:avLst/>
            <a:gdLst>
              <a:gd name="T0" fmla="*/ 19 w 38"/>
              <a:gd name="T1" fmla="*/ 0 h 38"/>
              <a:gd name="T2" fmla="*/ 25 w 38"/>
              <a:gd name="T3" fmla="*/ 0 h 38"/>
              <a:gd name="T4" fmla="*/ 31 w 38"/>
              <a:gd name="T5" fmla="*/ 7 h 38"/>
              <a:gd name="T6" fmla="*/ 38 w 38"/>
              <a:gd name="T7" fmla="*/ 13 h 38"/>
              <a:gd name="T8" fmla="*/ 38 w 38"/>
              <a:gd name="T9" fmla="*/ 19 h 38"/>
              <a:gd name="T10" fmla="*/ 31 w 38"/>
              <a:gd name="T11" fmla="*/ 25 h 38"/>
              <a:gd name="T12" fmla="*/ 25 w 38"/>
              <a:gd name="T13" fmla="*/ 32 h 38"/>
              <a:gd name="T14" fmla="*/ 19 w 38"/>
              <a:gd name="T15" fmla="*/ 38 h 38"/>
              <a:gd name="T16" fmla="*/ 13 w 38"/>
              <a:gd name="T17" fmla="*/ 32 h 38"/>
              <a:gd name="T18" fmla="*/ 6 w 38"/>
              <a:gd name="T19" fmla="*/ 25 h 38"/>
              <a:gd name="T20" fmla="*/ 0 w 38"/>
              <a:gd name="T21" fmla="*/ 19 h 38"/>
              <a:gd name="T22" fmla="*/ 0 w 38"/>
              <a:gd name="T23" fmla="*/ 13 h 38"/>
              <a:gd name="T24" fmla="*/ 6 w 38"/>
              <a:gd name="T25" fmla="*/ 7 h 38"/>
              <a:gd name="T26" fmla="*/ 13 w 38"/>
              <a:gd name="T27" fmla="*/ 0 h 38"/>
              <a:gd name="T28" fmla="*/ 19 w 38"/>
              <a:gd name="T29" fmla="*/ 0 h 38"/>
              <a:gd name="T30" fmla="*/ 25 w 38"/>
              <a:gd name="T3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8">
                <a:moveTo>
                  <a:pt x="19" y="0"/>
                </a:moveTo>
                <a:lnTo>
                  <a:pt x="25" y="0"/>
                </a:lnTo>
                <a:lnTo>
                  <a:pt x="31" y="7"/>
                </a:lnTo>
                <a:lnTo>
                  <a:pt x="38" y="13"/>
                </a:lnTo>
                <a:lnTo>
                  <a:pt x="38" y="19"/>
                </a:lnTo>
                <a:lnTo>
                  <a:pt x="31" y="25"/>
                </a:lnTo>
                <a:lnTo>
                  <a:pt x="25" y="32"/>
                </a:lnTo>
                <a:lnTo>
                  <a:pt x="19" y="38"/>
                </a:lnTo>
                <a:lnTo>
                  <a:pt x="13" y="32"/>
                </a:lnTo>
                <a:lnTo>
                  <a:pt x="6" y="25"/>
                </a:lnTo>
                <a:lnTo>
                  <a:pt x="0" y="19"/>
                </a:lnTo>
                <a:lnTo>
                  <a:pt x="0" y="13"/>
                </a:lnTo>
                <a:lnTo>
                  <a:pt x="6" y="7"/>
                </a:lnTo>
                <a:lnTo>
                  <a:pt x="13" y="0"/>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42" name="Line 94"/>
          <p:cNvSpPr>
            <a:spLocks noChangeShapeType="1"/>
          </p:cNvSpPr>
          <p:nvPr/>
        </p:nvSpPr>
        <p:spPr bwMode="auto">
          <a:xfrm>
            <a:off x="3260725" y="2990850"/>
            <a:ext cx="84138"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543" name="Line 95"/>
          <p:cNvSpPr>
            <a:spLocks noChangeShapeType="1"/>
          </p:cNvSpPr>
          <p:nvPr/>
        </p:nvSpPr>
        <p:spPr bwMode="auto">
          <a:xfrm>
            <a:off x="3260725" y="2806700"/>
            <a:ext cx="84138"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544" name="Line 96"/>
          <p:cNvSpPr>
            <a:spLocks noChangeShapeType="1"/>
          </p:cNvSpPr>
          <p:nvPr/>
        </p:nvSpPr>
        <p:spPr bwMode="auto">
          <a:xfrm flipV="1">
            <a:off x="3297238" y="2806700"/>
            <a:ext cx="1587" cy="184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545" name="Freeform 97"/>
          <p:cNvSpPr>
            <a:spLocks/>
          </p:cNvSpPr>
          <p:nvPr/>
        </p:nvSpPr>
        <p:spPr bwMode="auto">
          <a:xfrm>
            <a:off x="2228850" y="3128963"/>
            <a:ext cx="3754438" cy="2524125"/>
          </a:xfrm>
          <a:custGeom>
            <a:avLst/>
            <a:gdLst>
              <a:gd name="T0" fmla="*/ 0 w 2545"/>
              <a:gd name="T1" fmla="*/ 1330 h 1727"/>
              <a:gd name="T2" fmla="*/ 182 w 2545"/>
              <a:gd name="T3" fmla="*/ 1109 h 1727"/>
              <a:gd name="T4" fmla="*/ 365 w 2545"/>
              <a:gd name="T5" fmla="*/ 618 h 1727"/>
              <a:gd name="T6" fmla="*/ 541 w 2545"/>
              <a:gd name="T7" fmla="*/ 215 h 1727"/>
              <a:gd name="T8" fmla="*/ 724 w 2545"/>
              <a:gd name="T9" fmla="*/ 0 h 1727"/>
              <a:gd name="T10" fmla="*/ 907 w 2545"/>
              <a:gd name="T11" fmla="*/ 133 h 1727"/>
              <a:gd name="T12" fmla="*/ 1090 w 2545"/>
              <a:gd name="T13" fmla="*/ 435 h 1727"/>
              <a:gd name="T14" fmla="*/ 1272 w 2545"/>
              <a:gd name="T15" fmla="*/ 876 h 1727"/>
              <a:gd name="T16" fmla="*/ 1455 w 2545"/>
              <a:gd name="T17" fmla="*/ 1336 h 1727"/>
              <a:gd name="T18" fmla="*/ 1638 w 2545"/>
              <a:gd name="T19" fmla="*/ 1582 h 1727"/>
              <a:gd name="T20" fmla="*/ 1820 w 2545"/>
              <a:gd name="T21" fmla="*/ 1701 h 1727"/>
              <a:gd name="T22" fmla="*/ 1997 w 2545"/>
              <a:gd name="T23" fmla="*/ 1727 h 1727"/>
              <a:gd name="T24" fmla="*/ 2179 w 2545"/>
              <a:gd name="T25" fmla="*/ 1632 h 1727"/>
              <a:gd name="T26" fmla="*/ 2362 w 2545"/>
              <a:gd name="T27" fmla="*/ 1544 h 1727"/>
              <a:gd name="T28" fmla="*/ 2545 w 2545"/>
              <a:gd name="T29" fmla="*/ 1519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5" h="1727">
                <a:moveTo>
                  <a:pt x="0" y="1330"/>
                </a:moveTo>
                <a:lnTo>
                  <a:pt x="182" y="1109"/>
                </a:lnTo>
                <a:lnTo>
                  <a:pt x="365" y="618"/>
                </a:lnTo>
                <a:lnTo>
                  <a:pt x="541" y="215"/>
                </a:lnTo>
                <a:lnTo>
                  <a:pt x="724" y="0"/>
                </a:lnTo>
                <a:lnTo>
                  <a:pt x="907" y="133"/>
                </a:lnTo>
                <a:lnTo>
                  <a:pt x="1090" y="435"/>
                </a:lnTo>
                <a:lnTo>
                  <a:pt x="1272" y="876"/>
                </a:lnTo>
                <a:lnTo>
                  <a:pt x="1455" y="1336"/>
                </a:lnTo>
                <a:lnTo>
                  <a:pt x="1638" y="1582"/>
                </a:lnTo>
                <a:lnTo>
                  <a:pt x="1820" y="1701"/>
                </a:lnTo>
                <a:lnTo>
                  <a:pt x="1997" y="1727"/>
                </a:lnTo>
                <a:lnTo>
                  <a:pt x="2179" y="1632"/>
                </a:lnTo>
                <a:lnTo>
                  <a:pt x="2362" y="1544"/>
                </a:lnTo>
                <a:lnTo>
                  <a:pt x="2545" y="1519"/>
                </a:lnTo>
              </a:path>
            </a:pathLst>
          </a:custGeom>
          <a:noFill/>
          <a:ln w="28575" cmpd="sng">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46" name="Freeform 98"/>
          <p:cNvSpPr>
            <a:spLocks/>
          </p:cNvSpPr>
          <p:nvPr/>
        </p:nvSpPr>
        <p:spPr bwMode="auto">
          <a:xfrm>
            <a:off x="2198688" y="5045075"/>
            <a:ext cx="57150" cy="55563"/>
          </a:xfrm>
          <a:custGeom>
            <a:avLst/>
            <a:gdLst>
              <a:gd name="T0" fmla="*/ 19 w 38"/>
              <a:gd name="T1" fmla="*/ 0 h 38"/>
              <a:gd name="T2" fmla="*/ 25 w 38"/>
              <a:gd name="T3" fmla="*/ 0 h 38"/>
              <a:gd name="T4" fmla="*/ 31 w 38"/>
              <a:gd name="T5" fmla="*/ 6 h 38"/>
              <a:gd name="T6" fmla="*/ 38 w 38"/>
              <a:gd name="T7" fmla="*/ 12 h 38"/>
              <a:gd name="T8" fmla="*/ 38 w 38"/>
              <a:gd name="T9" fmla="*/ 19 h 38"/>
              <a:gd name="T10" fmla="*/ 38 w 38"/>
              <a:gd name="T11" fmla="*/ 25 h 38"/>
              <a:gd name="T12" fmla="*/ 31 w 38"/>
              <a:gd name="T13" fmla="*/ 31 h 38"/>
              <a:gd name="T14" fmla="*/ 25 w 38"/>
              <a:gd name="T15" fmla="*/ 38 h 38"/>
              <a:gd name="T16" fmla="*/ 19 w 38"/>
              <a:gd name="T17" fmla="*/ 38 h 38"/>
              <a:gd name="T18" fmla="*/ 12 w 38"/>
              <a:gd name="T19" fmla="*/ 38 h 38"/>
              <a:gd name="T20" fmla="*/ 6 w 38"/>
              <a:gd name="T21" fmla="*/ 31 h 38"/>
              <a:gd name="T22" fmla="*/ 0 w 38"/>
              <a:gd name="T23" fmla="*/ 25 h 38"/>
              <a:gd name="T24" fmla="*/ 0 w 38"/>
              <a:gd name="T25" fmla="*/ 19 h 38"/>
              <a:gd name="T26" fmla="*/ 0 w 38"/>
              <a:gd name="T27" fmla="*/ 12 h 38"/>
              <a:gd name="T28" fmla="*/ 6 w 38"/>
              <a:gd name="T29" fmla="*/ 6 h 38"/>
              <a:gd name="T30" fmla="*/ 12 w 38"/>
              <a:gd name="T31" fmla="*/ 0 h 38"/>
              <a:gd name="T32" fmla="*/ 19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5" y="0"/>
                </a:lnTo>
                <a:lnTo>
                  <a:pt x="31" y="6"/>
                </a:lnTo>
                <a:lnTo>
                  <a:pt x="38" y="12"/>
                </a:lnTo>
                <a:lnTo>
                  <a:pt x="38" y="19"/>
                </a:lnTo>
                <a:lnTo>
                  <a:pt x="38" y="25"/>
                </a:lnTo>
                <a:lnTo>
                  <a:pt x="31" y="31"/>
                </a:lnTo>
                <a:lnTo>
                  <a:pt x="25" y="38"/>
                </a:lnTo>
                <a:lnTo>
                  <a:pt x="19" y="38"/>
                </a:lnTo>
                <a:lnTo>
                  <a:pt x="12" y="38"/>
                </a:lnTo>
                <a:lnTo>
                  <a:pt x="6" y="31"/>
                </a:lnTo>
                <a:lnTo>
                  <a:pt x="0" y="25"/>
                </a:lnTo>
                <a:lnTo>
                  <a:pt x="0" y="19"/>
                </a:lnTo>
                <a:lnTo>
                  <a:pt x="0" y="12"/>
                </a:lnTo>
                <a:lnTo>
                  <a:pt x="6" y="6"/>
                </a:lnTo>
                <a:lnTo>
                  <a:pt x="12"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47" name="Freeform 99"/>
          <p:cNvSpPr>
            <a:spLocks/>
          </p:cNvSpPr>
          <p:nvPr/>
        </p:nvSpPr>
        <p:spPr bwMode="auto">
          <a:xfrm>
            <a:off x="2468563" y="4721225"/>
            <a:ext cx="57150" cy="55563"/>
          </a:xfrm>
          <a:custGeom>
            <a:avLst/>
            <a:gdLst>
              <a:gd name="T0" fmla="*/ 19 w 38"/>
              <a:gd name="T1" fmla="*/ 0 h 38"/>
              <a:gd name="T2" fmla="*/ 26 w 38"/>
              <a:gd name="T3" fmla="*/ 0 h 38"/>
              <a:gd name="T4" fmla="*/ 32 w 38"/>
              <a:gd name="T5" fmla="*/ 7 h 38"/>
              <a:gd name="T6" fmla="*/ 38 w 38"/>
              <a:gd name="T7" fmla="*/ 13 h 38"/>
              <a:gd name="T8" fmla="*/ 38 w 38"/>
              <a:gd name="T9" fmla="*/ 19 h 38"/>
              <a:gd name="T10" fmla="*/ 32 w 38"/>
              <a:gd name="T11" fmla="*/ 26 h 38"/>
              <a:gd name="T12" fmla="*/ 26 w 38"/>
              <a:gd name="T13" fmla="*/ 32 h 38"/>
              <a:gd name="T14" fmla="*/ 19 w 38"/>
              <a:gd name="T15" fmla="*/ 38 h 38"/>
              <a:gd name="T16" fmla="*/ 13 w 38"/>
              <a:gd name="T17" fmla="*/ 32 h 38"/>
              <a:gd name="T18" fmla="*/ 7 w 38"/>
              <a:gd name="T19" fmla="*/ 32 h 38"/>
              <a:gd name="T20" fmla="*/ 0 w 38"/>
              <a:gd name="T21" fmla="*/ 26 h 38"/>
              <a:gd name="T22" fmla="*/ 0 w 38"/>
              <a:gd name="T23" fmla="*/ 19 h 38"/>
              <a:gd name="T24" fmla="*/ 0 w 38"/>
              <a:gd name="T25" fmla="*/ 13 h 38"/>
              <a:gd name="T26" fmla="*/ 7 w 38"/>
              <a:gd name="T27" fmla="*/ 7 h 38"/>
              <a:gd name="T28" fmla="*/ 13 w 38"/>
              <a:gd name="T29" fmla="*/ 0 h 38"/>
              <a:gd name="T30" fmla="*/ 19 w 38"/>
              <a:gd name="T3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8">
                <a:moveTo>
                  <a:pt x="19" y="0"/>
                </a:moveTo>
                <a:lnTo>
                  <a:pt x="26" y="0"/>
                </a:lnTo>
                <a:lnTo>
                  <a:pt x="32" y="7"/>
                </a:lnTo>
                <a:lnTo>
                  <a:pt x="38" y="13"/>
                </a:lnTo>
                <a:lnTo>
                  <a:pt x="38" y="19"/>
                </a:lnTo>
                <a:lnTo>
                  <a:pt x="32" y="26"/>
                </a:lnTo>
                <a:lnTo>
                  <a:pt x="26" y="32"/>
                </a:lnTo>
                <a:lnTo>
                  <a:pt x="19" y="38"/>
                </a:lnTo>
                <a:lnTo>
                  <a:pt x="13" y="32"/>
                </a:lnTo>
                <a:lnTo>
                  <a:pt x="7" y="32"/>
                </a:lnTo>
                <a:lnTo>
                  <a:pt x="0" y="26"/>
                </a:lnTo>
                <a:lnTo>
                  <a:pt x="0" y="19"/>
                </a:lnTo>
                <a:lnTo>
                  <a:pt x="0" y="13"/>
                </a:lnTo>
                <a:lnTo>
                  <a:pt x="7" y="7"/>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48" name="Freeform 100"/>
          <p:cNvSpPr>
            <a:spLocks/>
          </p:cNvSpPr>
          <p:nvPr/>
        </p:nvSpPr>
        <p:spPr bwMode="auto">
          <a:xfrm>
            <a:off x="2738438" y="4003675"/>
            <a:ext cx="55562" cy="55563"/>
          </a:xfrm>
          <a:custGeom>
            <a:avLst/>
            <a:gdLst>
              <a:gd name="T0" fmla="*/ 19 w 38"/>
              <a:gd name="T1" fmla="*/ 0 h 38"/>
              <a:gd name="T2" fmla="*/ 25 w 38"/>
              <a:gd name="T3" fmla="*/ 0 h 38"/>
              <a:gd name="T4" fmla="*/ 32 w 38"/>
              <a:gd name="T5" fmla="*/ 6 h 38"/>
              <a:gd name="T6" fmla="*/ 38 w 38"/>
              <a:gd name="T7" fmla="*/ 13 h 38"/>
              <a:gd name="T8" fmla="*/ 38 w 38"/>
              <a:gd name="T9" fmla="*/ 19 h 38"/>
              <a:gd name="T10" fmla="*/ 32 w 38"/>
              <a:gd name="T11" fmla="*/ 25 h 38"/>
              <a:gd name="T12" fmla="*/ 25 w 38"/>
              <a:gd name="T13" fmla="*/ 31 h 38"/>
              <a:gd name="T14" fmla="*/ 19 w 38"/>
              <a:gd name="T15" fmla="*/ 38 h 38"/>
              <a:gd name="T16" fmla="*/ 13 w 38"/>
              <a:gd name="T17" fmla="*/ 38 h 38"/>
              <a:gd name="T18" fmla="*/ 6 w 38"/>
              <a:gd name="T19" fmla="*/ 31 h 38"/>
              <a:gd name="T20" fmla="*/ 0 w 38"/>
              <a:gd name="T21" fmla="*/ 25 h 38"/>
              <a:gd name="T22" fmla="*/ 0 w 38"/>
              <a:gd name="T23" fmla="*/ 19 h 38"/>
              <a:gd name="T24" fmla="*/ 0 w 38"/>
              <a:gd name="T25" fmla="*/ 13 h 38"/>
              <a:gd name="T26" fmla="*/ 0 w 38"/>
              <a:gd name="T27" fmla="*/ 6 h 38"/>
              <a:gd name="T28" fmla="*/ 6 w 38"/>
              <a:gd name="T29" fmla="*/ 0 h 38"/>
              <a:gd name="T30" fmla="*/ 13 w 38"/>
              <a:gd name="T31" fmla="*/ 0 h 38"/>
              <a:gd name="T32" fmla="*/ 19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5" y="0"/>
                </a:lnTo>
                <a:lnTo>
                  <a:pt x="32" y="6"/>
                </a:lnTo>
                <a:lnTo>
                  <a:pt x="38" y="13"/>
                </a:lnTo>
                <a:lnTo>
                  <a:pt x="38" y="19"/>
                </a:lnTo>
                <a:lnTo>
                  <a:pt x="32" y="25"/>
                </a:lnTo>
                <a:lnTo>
                  <a:pt x="25" y="31"/>
                </a:lnTo>
                <a:lnTo>
                  <a:pt x="19" y="38"/>
                </a:lnTo>
                <a:lnTo>
                  <a:pt x="13" y="38"/>
                </a:lnTo>
                <a:lnTo>
                  <a:pt x="6" y="31"/>
                </a:lnTo>
                <a:lnTo>
                  <a:pt x="0" y="25"/>
                </a:lnTo>
                <a:lnTo>
                  <a:pt x="0" y="19"/>
                </a:lnTo>
                <a:lnTo>
                  <a:pt x="0" y="13"/>
                </a:lnTo>
                <a:lnTo>
                  <a:pt x="0" y="6"/>
                </a:lnTo>
                <a:lnTo>
                  <a:pt x="6" y="0"/>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49" name="Freeform 101"/>
          <p:cNvSpPr>
            <a:spLocks/>
          </p:cNvSpPr>
          <p:nvPr/>
        </p:nvSpPr>
        <p:spPr bwMode="auto">
          <a:xfrm>
            <a:off x="2998788" y="3414713"/>
            <a:ext cx="55562" cy="55562"/>
          </a:xfrm>
          <a:custGeom>
            <a:avLst/>
            <a:gdLst>
              <a:gd name="T0" fmla="*/ 18 w 37"/>
              <a:gd name="T1" fmla="*/ 0 h 38"/>
              <a:gd name="T2" fmla="*/ 25 w 37"/>
              <a:gd name="T3" fmla="*/ 0 h 38"/>
              <a:gd name="T4" fmla="*/ 31 w 37"/>
              <a:gd name="T5" fmla="*/ 0 h 38"/>
              <a:gd name="T6" fmla="*/ 37 w 37"/>
              <a:gd name="T7" fmla="*/ 6 h 38"/>
              <a:gd name="T8" fmla="*/ 37 w 37"/>
              <a:gd name="T9" fmla="*/ 12 h 38"/>
              <a:gd name="T10" fmla="*/ 37 w 37"/>
              <a:gd name="T11" fmla="*/ 19 h 38"/>
              <a:gd name="T12" fmla="*/ 37 w 37"/>
              <a:gd name="T13" fmla="*/ 25 h 38"/>
              <a:gd name="T14" fmla="*/ 31 w 37"/>
              <a:gd name="T15" fmla="*/ 31 h 38"/>
              <a:gd name="T16" fmla="*/ 25 w 37"/>
              <a:gd name="T17" fmla="*/ 38 h 38"/>
              <a:gd name="T18" fmla="*/ 18 w 37"/>
              <a:gd name="T19" fmla="*/ 38 h 38"/>
              <a:gd name="T20" fmla="*/ 12 w 37"/>
              <a:gd name="T21" fmla="*/ 31 h 38"/>
              <a:gd name="T22" fmla="*/ 6 w 37"/>
              <a:gd name="T23" fmla="*/ 25 h 38"/>
              <a:gd name="T24" fmla="*/ 0 w 37"/>
              <a:gd name="T25" fmla="*/ 19 h 38"/>
              <a:gd name="T26" fmla="*/ 6 w 37"/>
              <a:gd name="T27" fmla="*/ 12 h 38"/>
              <a:gd name="T28" fmla="*/ 6 w 37"/>
              <a:gd name="T29" fmla="*/ 6 h 38"/>
              <a:gd name="T30" fmla="*/ 12 w 37"/>
              <a:gd name="T31" fmla="*/ 0 h 38"/>
              <a:gd name="T32" fmla="*/ 18 w 37"/>
              <a:gd name="T33" fmla="*/ 0 h 38"/>
              <a:gd name="T34" fmla="*/ 25 w 37"/>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8">
                <a:moveTo>
                  <a:pt x="18" y="0"/>
                </a:moveTo>
                <a:lnTo>
                  <a:pt x="25" y="0"/>
                </a:lnTo>
                <a:lnTo>
                  <a:pt x="31" y="0"/>
                </a:lnTo>
                <a:lnTo>
                  <a:pt x="37" y="6"/>
                </a:lnTo>
                <a:lnTo>
                  <a:pt x="37" y="12"/>
                </a:lnTo>
                <a:lnTo>
                  <a:pt x="37" y="19"/>
                </a:lnTo>
                <a:lnTo>
                  <a:pt x="37" y="25"/>
                </a:lnTo>
                <a:lnTo>
                  <a:pt x="31" y="31"/>
                </a:lnTo>
                <a:lnTo>
                  <a:pt x="25" y="38"/>
                </a:lnTo>
                <a:lnTo>
                  <a:pt x="18" y="38"/>
                </a:lnTo>
                <a:lnTo>
                  <a:pt x="12" y="31"/>
                </a:lnTo>
                <a:lnTo>
                  <a:pt x="6" y="25"/>
                </a:lnTo>
                <a:lnTo>
                  <a:pt x="0" y="19"/>
                </a:lnTo>
                <a:lnTo>
                  <a:pt x="6" y="12"/>
                </a:lnTo>
                <a:lnTo>
                  <a:pt x="6" y="6"/>
                </a:lnTo>
                <a:lnTo>
                  <a:pt x="12" y="0"/>
                </a:lnTo>
                <a:lnTo>
                  <a:pt x="18"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50" name="Freeform 102"/>
          <p:cNvSpPr>
            <a:spLocks/>
          </p:cNvSpPr>
          <p:nvPr/>
        </p:nvSpPr>
        <p:spPr bwMode="auto">
          <a:xfrm>
            <a:off x="3268663" y="3101975"/>
            <a:ext cx="55562" cy="53975"/>
          </a:xfrm>
          <a:custGeom>
            <a:avLst/>
            <a:gdLst>
              <a:gd name="T0" fmla="*/ 19 w 38"/>
              <a:gd name="T1" fmla="*/ 0 h 37"/>
              <a:gd name="T2" fmla="*/ 25 w 38"/>
              <a:gd name="T3" fmla="*/ 0 h 37"/>
              <a:gd name="T4" fmla="*/ 32 w 38"/>
              <a:gd name="T5" fmla="*/ 6 h 37"/>
              <a:gd name="T6" fmla="*/ 38 w 38"/>
              <a:gd name="T7" fmla="*/ 12 h 37"/>
              <a:gd name="T8" fmla="*/ 38 w 38"/>
              <a:gd name="T9" fmla="*/ 18 h 37"/>
              <a:gd name="T10" fmla="*/ 38 w 38"/>
              <a:gd name="T11" fmla="*/ 25 h 37"/>
              <a:gd name="T12" fmla="*/ 32 w 38"/>
              <a:gd name="T13" fmla="*/ 31 h 37"/>
              <a:gd name="T14" fmla="*/ 25 w 38"/>
              <a:gd name="T15" fmla="*/ 37 h 37"/>
              <a:gd name="T16" fmla="*/ 19 w 38"/>
              <a:gd name="T17" fmla="*/ 37 h 37"/>
              <a:gd name="T18" fmla="*/ 13 w 38"/>
              <a:gd name="T19" fmla="*/ 37 h 37"/>
              <a:gd name="T20" fmla="*/ 7 w 38"/>
              <a:gd name="T21" fmla="*/ 31 h 37"/>
              <a:gd name="T22" fmla="*/ 0 w 38"/>
              <a:gd name="T23" fmla="*/ 25 h 37"/>
              <a:gd name="T24" fmla="*/ 0 w 38"/>
              <a:gd name="T25" fmla="*/ 18 h 37"/>
              <a:gd name="T26" fmla="*/ 7 w 38"/>
              <a:gd name="T27" fmla="*/ 12 h 37"/>
              <a:gd name="T28" fmla="*/ 13 w 38"/>
              <a:gd name="T29" fmla="*/ 6 h 37"/>
              <a:gd name="T30" fmla="*/ 19 w 38"/>
              <a:gd name="T31" fmla="*/ 0 h 37"/>
              <a:gd name="T32" fmla="*/ 25 w 38"/>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7">
                <a:moveTo>
                  <a:pt x="19" y="0"/>
                </a:moveTo>
                <a:lnTo>
                  <a:pt x="25" y="0"/>
                </a:lnTo>
                <a:lnTo>
                  <a:pt x="32" y="6"/>
                </a:lnTo>
                <a:lnTo>
                  <a:pt x="38" y="12"/>
                </a:lnTo>
                <a:lnTo>
                  <a:pt x="38" y="18"/>
                </a:lnTo>
                <a:lnTo>
                  <a:pt x="38" y="25"/>
                </a:lnTo>
                <a:lnTo>
                  <a:pt x="32" y="31"/>
                </a:lnTo>
                <a:lnTo>
                  <a:pt x="25" y="37"/>
                </a:lnTo>
                <a:lnTo>
                  <a:pt x="19" y="37"/>
                </a:lnTo>
                <a:lnTo>
                  <a:pt x="13" y="37"/>
                </a:lnTo>
                <a:lnTo>
                  <a:pt x="7" y="31"/>
                </a:lnTo>
                <a:lnTo>
                  <a:pt x="0" y="25"/>
                </a:lnTo>
                <a:lnTo>
                  <a:pt x="0" y="18"/>
                </a:lnTo>
                <a:lnTo>
                  <a:pt x="7" y="12"/>
                </a:lnTo>
                <a:lnTo>
                  <a:pt x="13" y="6"/>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51" name="Freeform 103"/>
          <p:cNvSpPr>
            <a:spLocks/>
          </p:cNvSpPr>
          <p:nvPr/>
        </p:nvSpPr>
        <p:spPr bwMode="auto">
          <a:xfrm>
            <a:off x="3538538" y="3295650"/>
            <a:ext cx="55562" cy="55563"/>
          </a:xfrm>
          <a:custGeom>
            <a:avLst/>
            <a:gdLst>
              <a:gd name="T0" fmla="*/ 19 w 38"/>
              <a:gd name="T1" fmla="*/ 0 h 38"/>
              <a:gd name="T2" fmla="*/ 25 w 38"/>
              <a:gd name="T3" fmla="*/ 6 h 38"/>
              <a:gd name="T4" fmla="*/ 31 w 38"/>
              <a:gd name="T5" fmla="*/ 6 h 38"/>
              <a:gd name="T6" fmla="*/ 38 w 38"/>
              <a:gd name="T7" fmla="*/ 12 h 38"/>
              <a:gd name="T8" fmla="*/ 38 w 38"/>
              <a:gd name="T9" fmla="*/ 19 h 38"/>
              <a:gd name="T10" fmla="*/ 38 w 38"/>
              <a:gd name="T11" fmla="*/ 25 h 38"/>
              <a:gd name="T12" fmla="*/ 38 w 38"/>
              <a:gd name="T13" fmla="*/ 31 h 38"/>
              <a:gd name="T14" fmla="*/ 31 w 38"/>
              <a:gd name="T15" fmla="*/ 38 h 38"/>
              <a:gd name="T16" fmla="*/ 25 w 38"/>
              <a:gd name="T17" fmla="*/ 38 h 38"/>
              <a:gd name="T18" fmla="*/ 19 w 38"/>
              <a:gd name="T19" fmla="*/ 38 h 38"/>
              <a:gd name="T20" fmla="*/ 13 w 38"/>
              <a:gd name="T21" fmla="*/ 38 h 38"/>
              <a:gd name="T22" fmla="*/ 6 w 38"/>
              <a:gd name="T23" fmla="*/ 31 h 38"/>
              <a:gd name="T24" fmla="*/ 0 w 38"/>
              <a:gd name="T25" fmla="*/ 25 h 38"/>
              <a:gd name="T26" fmla="*/ 0 w 38"/>
              <a:gd name="T27" fmla="*/ 19 h 38"/>
              <a:gd name="T28" fmla="*/ 6 w 38"/>
              <a:gd name="T29" fmla="*/ 12 h 38"/>
              <a:gd name="T30" fmla="*/ 13 w 38"/>
              <a:gd name="T31" fmla="*/ 6 h 38"/>
              <a:gd name="T32" fmla="*/ 19 w 38"/>
              <a:gd name="T33" fmla="*/ 0 h 38"/>
              <a:gd name="T34" fmla="*/ 25 w 38"/>
              <a:gd name="T35"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8">
                <a:moveTo>
                  <a:pt x="19" y="0"/>
                </a:moveTo>
                <a:lnTo>
                  <a:pt x="25" y="6"/>
                </a:lnTo>
                <a:lnTo>
                  <a:pt x="31" y="6"/>
                </a:lnTo>
                <a:lnTo>
                  <a:pt x="38" y="12"/>
                </a:lnTo>
                <a:lnTo>
                  <a:pt x="38" y="19"/>
                </a:lnTo>
                <a:lnTo>
                  <a:pt x="38" y="25"/>
                </a:lnTo>
                <a:lnTo>
                  <a:pt x="38" y="31"/>
                </a:lnTo>
                <a:lnTo>
                  <a:pt x="31" y="38"/>
                </a:lnTo>
                <a:lnTo>
                  <a:pt x="25" y="38"/>
                </a:lnTo>
                <a:lnTo>
                  <a:pt x="19" y="38"/>
                </a:lnTo>
                <a:lnTo>
                  <a:pt x="13" y="38"/>
                </a:lnTo>
                <a:lnTo>
                  <a:pt x="6" y="31"/>
                </a:lnTo>
                <a:lnTo>
                  <a:pt x="0" y="25"/>
                </a:lnTo>
                <a:lnTo>
                  <a:pt x="0" y="19"/>
                </a:lnTo>
                <a:lnTo>
                  <a:pt x="6" y="12"/>
                </a:lnTo>
                <a:lnTo>
                  <a:pt x="13" y="6"/>
                </a:lnTo>
                <a:lnTo>
                  <a:pt x="19" y="0"/>
                </a:lnTo>
                <a:lnTo>
                  <a:pt x="25" y="6"/>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52" name="Freeform 104"/>
          <p:cNvSpPr>
            <a:spLocks/>
          </p:cNvSpPr>
          <p:nvPr/>
        </p:nvSpPr>
        <p:spPr bwMode="auto">
          <a:xfrm>
            <a:off x="3808413" y="3736975"/>
            <a:ext cx="53975" cy="55563"/>
          </a:xfrm>
          <a:custGeom>
            <a:avLst/>
            <a:gdLst>
              <a:gd name="T0" fmla="*/ 19 w 37"/>
              <a:gd name="T1" fmla="*/ 0 h 38"/>
              <a:gd name="T2" fmla="*/ 25 w 37"/>
              <a:gd name="T3" fmla="*/ 0 h 38"/>
              <a:gd name="T4" fmla="*/ 31 w 37"/>
              <a:gd name="T5" fmla="*/ 7 h 38"/>
              <a:gd name="T6" fmla="*/ 37 w 37"/>
              <a:gd name="T7" fmla="*/ 13 h 38"/>
              <a:gd name="T8" fmla="*/ 37 w 37"/>
              <a:gd name="T9" fmla="*/ 19 h 38"/>
              <a:gd name="T10" fmla="*/ 37 w 37"/>
              <a:gd name="T11" fmla="*/ 25 h 38"/>
              <a:gd name="T12" fmla="*/ 31 w 37"/>
              <a:gd name="T13" fmla="*/ 32 h 38"/>
              <a:gd name="T14" fmla="*/ 25 w 37"/>
              <a:gd name="T15" fmla="*/ 38 h 38"/>
              <a:gd name="T16" fmla="*/ 19 w 37"/>
              <a:gd name="T17" fmla="*/ 38 h 38"/>
              <a:gd name="T18" fmla="*/ 12 w 37"/>
              <a:gd name="T19" fmla="*/ 38 h 38"/>
              <a:gd name="T20" fmla="*/ 6 w 37"/>
              <a:gd name="T21" fmla="*/ 32 h 38"/>
              <a:gd name="T22" fmla="*/ 0 w 37"/>
              <a:gd name="T23" fmla="*/ 25 h 38"/>
              <a:gd name="T24" fmla="*/ 0 w 37"/>
              <a:gd name="T25" fmla="*/ 19 h 38"/>
              <a:gd name="T26" fmla="*/ 0 w 37"/>
              <a:gd name="T27" fmla="*/ 13 h 38"/>
              <a:gd name="T28" fmla="*/ 6 w 37"/>
              <a:gd name="T29" fmla="*/ 7 h 38"/>
              <a:gd name="T30" fmla="*/ 12 w 37"/>
              <a:gd name="T31" fmla="*/ 0 h 38"/>
              <a:gd name="T32" fmla="*/ 19 w 37"/>
              <a:gd name="T33" fmla="*/ 0 h 38"/>
              <a:gd name="T34" fmla="*/ 25 w 37"/>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8">
                <a:moveTo>
                  <a:pt x="19" y="0"/>
                </a:moveTo>
                <a:lnTo>
                  <a:pt x="25" y="0"/>
                </a:lnTo>
                <a:lnTo>
                  <a:pt x="31" y="7"/>
                </a:lnTo>
                <a:lnTo>
                  <a:pt x="37" y="13"/>
                </a:lnTo>
                <a:lnTo>
                  <a:pt x="37" y="19"/>
                </a:lnTo>
                <a:lnTo>
                  <a:pt x="37" y="25"/>
                </a:lnTo>
                <a:lnTo>
                  <a:pt x="31" y="32"/>
                </a:lnTo>
                <a:lnTo>
                  <a:pt x="25" y="38"/>
                </a:lnTo>
                <a:lnTo>
                  <a:pt x="19" y="38"/>
                </a:lnTo>
                <a:lnTo>
                  <a:pt x="12" y="38"/>
                </a:lnTo>
                <a:lnTo>
                  <a:pt x="6" y="32"/>
                </a:lnTo>
                <a:lnTo>
                  <a:pt x="0" y="25"/>
                </a:lnTo>
                <a:lnTo>
                  <a:pt x="0" y="19"/>
                </a:lnTo>
                <a:lnTo>
                  <a:pt x="0" y="13"/>
                </a:lnTo>
                <a:lnTo>
                  <a:pt x="6" y="7"/>
                </a:lnTo>
                <a:lnTo>
                  <a:pt x="12" y="0"/>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53" name="Freeform 105"/>
          <p:cNvSpPr>
            <a:spLocks/>
          </p:cNvSpPr>
          <p:nvPr/>
        </p:nvSpPr>
        <p:spPr bwMode="auto">
          <a:xfrm>
            <a:off x="4076700" y="4381500"/>
            <a:ext cx="57150" cy="55563"/>
          </a:xfrm>
          <a:custGeom>
            <a:avLst/>
            <a:gdLst>
              <a:gd name="T0" fmla="*/ 19 w 38"/>
              <a:gd name="T1" fmla="*/ 0 h 38"/>
              <a:gd name="T2" fmla="*/ 26 w 38"/>
              <a:gd name="T3" fmla="*/ 7 h 38"/>
              <a:gd name="T4" fmla="*/ 32 w 38"/>
              <a:gd name="T5" fmla="*/ 13 h 38"/>
              <a:gd name="T6" fmla="*/ 38 w 38"/>
              <a:gd name="T7" fmla="*/ 19 h 38"/>
              <a:gd name="T8" fmla="*/ 38 w 38"/>
              <a:gd name="T9" fmla="*/ 25 h 38"/>
              <a:gd name="T10" fmla="*/ 32 w 38"/>
              <a:gd name="T11" fmla="*/ 32 h 38"/>
              <a:gd name="T12" fmla="*/ 26 w 38"/>
              <a:gd name="T13" fmla="*/ 38 h 38"/>
              <a:gd name="T14" fmla="*/ 19 w 38"/>
              <a:gd name="T15" fmla="*/ 38 h 38"/>
              <a:gd name="T16" fmla="*/ 13 w 38"/>
              <a:gd name="T17" fmla="*/ 38 h 38"/>
              <a:gd name="T18" fmla="*/ 7 w 38"/>
              <a:gd name="T19" fmla="*/ 32 h 38"/>
              <a:gd name="T20" fmla="*/ 0 w 38"/>
              <a:gd name="T21" fmla="*/ 25 h 38"/>
              <a:gd name="T22" fmla="*/ 0 w 38"/>
              <a:gd name="T23" fmla="*/ 19 h 38"/>
              <a:gd name="T24" fmla="*/ 0 w 38"/>
              <a:gd name="T25" fmla="*/ 13 h 38"/>
              <a:gd name="T26" fmla="*/ 7 w 38"/>
              <a:gd name="T27" fmla="*/ 7 h 38"/>
              <a:gd name="T28" fmla="*/ 13 w 38"/>
              <a:gd name="T29" fmla="*/ 0 h 38"/>
              <a:gd name="T30" fmla="*/ 19 w 38"/>
              <a:gd name="T31" fmla="*/ 0 h 38"/>
              <a:gd name="T32" fmla="*/ 26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6" y="7"/>
                </a:lnTo>
                <a:lnTo>
                  <a:pt x="32" y="13"/>
                </a:lnTo>
                <a:lnTo>
                  <a:pt x="38" y="19"/>
                </a:lnTo>
                <a:lnTo>
                  <a:pt x="38" y="25"/>
                </a:lnTo>
                <a:lnTo>
                  <a:pt x="32" y="32"/>
                </a:lnTo>
                <a:lnTo>
                  <a:pt x="26" y="38"/>
                </a:lnTo>
                <a:lnTo>
                  <a:pt x="19" y="38"/>
                </a:lnTo>
                <a:lnTo>
                  <a:pt x="13" y="38"/>
                </a:lnTo>
                <a:lnTo>
                  <a:pt x="7" y="32"/>
                </a:lnTo>
                <a:lnTo>
                  <a:pt x="0" y="25"/>
                </a:lnTo>
                <a:lnTo>
                  <a:pt x="0" y="19"/>
                </a:lnTo>
                <a:lnTo>
                  <a:pt x="0" y="13"/>
                </a:lnTo>
                <a:lnTo>
                  <a:pt x="7" y="7"/>
                </a:lnTo>
                <a:lnTo>
                  <a:pt x="13" y="0"/>
                </a:lnTo>
                <a:lnTo>
                  <a:pt x="19" y="0"/>
                </a:lnTo>
                <a:lnTo>
                  <a:pt x="26"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54" name="Freeform 106"/>
          <p:cNvSpPr>
            <a:spLocks/>
          </p:cNvSpPr>
          <p:nvPr/>
        </p:nvSpPr>
        <p:spPr bwMode="auto">
          <a:xfrm>
            <a:off x="4348163" y="5053013"/>
            <a:ext cx="55562" cy="55562"/>
          </a:xfrm>
          <a:custGeom>
            <a:avLst/>
            <a:gdLst>
              <a:gd name="T0" fmla="*/ 19 w 38"/>
              <a:gd name="T1" fmla="*/ 0 h 38"/>
              <a:gd name="T2" fmla="*/ 25 w 38"/>
              <a:gd name="T3" fmla="*/ 6 h 38"/>
              <a:gd name="T4" fmla="*/ 32 w 38"/>
              <a:gd name="T5" fmla="*/ 6 h 38"/>
              <a:gd name="T6" fmla="*/ 38 w 38"/>
              <a:gd name="T7" fmla="*/ 13 h 38"/>
              <a:gd name="T8" fmla="*/ 38 w 38"/>
              <a:gd name="T9" fmla="*/ 19 h 38"/>
              <a:gd name="T10" fmla="*/ 38 w 38"/>
              <a:gd name="T11" fmla="*/ 25 h 38"/>
              <a:gd name="T12" fmla="*/ 32 w 38"/>
              <a:gd name="T13" fmla="*/ 32 h 38"/>
              <a:gd name="T14" fmla="*/ 25 w 38"/>
              <a:gd name="T15" fmla="*/ 38 h 38"/>
              <a:gd name="T16" fmla="*/ 19 w 38"/>
              <a:gd name="T17" fmla="*/ 38 h 38"/>
              <a:gd name="T18" fmla="*/ 13 w 38"/>
              <a:gd name="T19" fmla="*/ 38 h 38"/>
              <a:gd name="T20" fmla="*/ 6 w 38"/>
              <a:gd name="T21" fmla="*/ 32 h 38"/>
              <a:gd name="T22" fmla="*/ 0 w 38"/>
              <a:gd name="T23" fmla="*/ 25 h 38"/>
              <a:gd name="T24" fmla="*/ 0 w 38"/>
              <a:gd name="T25" fmla="*/ 19 h 38"/>
              <a:gd name="T26" fmla="*/ 0 w 38"/>
              <a:gd name="T27" fmla="*/ 13 h 38"/>
              <a:gd name="T28" fmla="*/ 6 w 38"/>
              <a:gd name="T29" fmla="*/ 6 h 38"/>
              <a:gd name="T30" fmla="*/ 13 w 38"/>
              <a:gd name="T31" fmla="*/ 0 h 38"/>
              <a:gd name="T32" fmla="*/ 19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5" y="6"/>
                </a:lnTo>
                <a:lnTo>
                  <a:pt x="32" y="6"/>
                </a:lnTo>
                <a:lnTo>
                  <a:pt x="38" y="13"/>
                </a:lnTo>
                <a:lnTo>
                  <a:pt x="38" y="19"/>
                </a:lnTo>
                <a:lnTo>
                  <a:pt x="38" y="25"/>
                </a:lnTo>
                <a:lnTo>
                  <a:pt x="32" y="32"/>
                </a:lnTo>
                <a:lnTo>
                  <a:pt x="25" y="38"/>
                </a:lnTo>
                <a:lnTo>
                  <a:pt x="19" y="38"/>
                </a:lnTo>
                <a:lnTo>
                  <a:pt x="13" y="38"/>
                </a:lnTo>
                <a:lnTo>
                  <a:pt x="6" y="32"/>
                </a:lnTo>
                <a:lnTo>
                  <a:pt x="0" y="25"/>
                </a:lnTo>
                <a:lnTo>
                  <a:pt x="0" y="19"/>
                </a:lnTo>
                <a:lnTo>
                  <a:pt x="0" y="13"/>
                </a:lnTo>
                <a:lnTo>
                  <a:pt x="6" y="6"/>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55" name="Freeform 107"/>
          <p:cNvSpPr>
            <a:spLocks/>
          </p:cNvSpPr>
          <p:nvPr/>
        </p:nvSpPr>
        <p:spPr bwMode="auto">
          <a:xfrm>
            <a:off x="4618038" y="5413375"/>
            <a:ext cx="55562" cy="55563"/>
          </a:xfrm>
          <a:custGeom>
            <a:avLst/>
            <a:gdLst>
              <a:gd name="T0" fmla="*/ 19 w 38"/>
              <a:gd name="T1" fmla="*/ 0 h 38"/>
              <a:gd name="T2" fmla="*/ 25 w 38"/>
              <a:gd name="T3" fmla="*/ 6 h 38"/>
              <a:gd name="T4" fmla="*/ 31 w 38"/>
              <a:gd name="T5" fmla="*/ 12 h 38"/>
              <a:gd name="T6" fmla="*/ 38 w 38"/>
              <a:gd name="T7" fmla="*/ 19 h 38"/>
              <a:gd name="T8" fmla="*/ 38 w 38"/>
              <a:gd name="T9" fmla="*/ 25 h 38"/>
              <a:gd name="T10" fmla="*/ 31 w 38"/>
              <a:gd name="T11" fmla="*/ 31 h 38"/>
              <a:gd name="T12" fmla="*/ 25 w 38"/>
              <a:gd name="T13" fmla="*/ 38 h 38"/>
              <a:gd name="T14" fmla="*/ 19 w 38"/>
              <a:gd name="T15" fmla="*/ 38 h 38"/>
              <a:gd name="T16" fmla="*/ 12 w 38"/>
              <a:gd name="T17" fmla="*/ 38 h 38"/>
              <a:gd name="T18" fmla="*/ 6 w 38"/>
              <a:gd name="T19" fmla="*/ 38 h 38"/>
              <a:gd name="T20" fmla="*/ 0 w 38"/>
              <a:gd name="T21" fmla="*/ 31 h 38"/>
              <a:gd name="T22" fmla="*/ 0 w 38"/>
              <a:gd name="T23" fmla="*/ 25 h 38"/>
              <a:gd name="T24" fmla="*/ 0 w 38"/>
              <a:gd name="T25" fmla="*/ 19 h 38"/>
              <a:gd name="T26" fmla="*/ 0 w 38"/>
              <a:gd name="T27" fmla="*/ 12 h 38"/>
              <a:gd name="T28" fmla="*/ 6 w 38"/>
              <a:gd name="T29" fmla="*/ 6 h 38"/>
              <a:gd name="T30" fmla="*/ 12 w 38"/>
              <a:gd name="T31" fmla="*/ 0 h 38"/>
              <a:gd name="T32" fmla="*/ 19 w 38"/>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9" y="0"/>
                </a:moveTo>
                <a:lnTo>
                  <a:pt x="25" y="6"/>
                </a:lnTo>
                <a:lnTo>
                  <a:pt x="31" y="12"/>
                </a:lnTo>
                <a:lnTo>
                  <a:pt x="38" y="19"/>
                </a:lnTo>
                <a:lnTo>
                  <a:pt x="38" y="25"/>
                </a:lnTo>
                <a:lnTo>
                  <a:pt x="31" y="31"/>
                </a:lnTo>
                <a:lnTo>
                  <a:pt x="25" y="38"/>
                </a:lnTo>
                <a:lnTo>
                  <a:pt x="19" y="38"/>
                </a:lnTo>
                <a:lnTo>
                  <a:pt x="12" y="38"/>
                </a:lnTo>
                <a:lnTo>
                  <a:pt x="6" y="38"/>
                </a:lnTo>
                <a:lnTo>
                  <a:pt x="0" y="31"/>
                </a:lnTo>
                <a:lnTo>
                  <a:pt x="0" y="25"/>
                </a:lnTo>
                <a:lnTo>
                  <a:pt x="0" y="19"/>
                </a:lnTo>
                <a:lnTo>
                  <a:pt x="0" y="12"/>
                </a:lnTo>
                <a:lnTo>
                  <a:pt x="6" y="6"/>
                </a:lnTo>
                <a:lnTo>
                  <a:pt x="12"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56" name="Freeform 108"/>
          <p:cNvSpPr>
            <a:spLocks/>
          </p:cNvSpPr>
          <p:nvPr/>
        </p:nvSpPr>
        <p:spPr bwMode="auto">
          <a:xfrm>
            <a:off x="4886325" y="5588000"/>
            <a:ext cx="55563" cy="53975"/>
          </a:xfrm>
          <a:custGeom>
            <a:avLst/>
            <a:gdLst>
              <a:gd name="T0" fmla="*/ 19 w 38"/>
              <a:gd name="T1" fmla="*/ 0 h 37"/>
              <a:gd name="T2" fmla="*/ 26 w 38"/>
              <a:gd name="T3" fmla="*/ 0 h 37"/>
              <a:gd name="T4" fmla="*/ 32 w 38"/>
              <a:gd name="T5" fmla="*/ 6 h 37"/>
              <a:gd name="T6" fmla="*/ 32 w 38"/>
              <a:gd name="T7" fmla="*/ 12 h 37"/>
              <a:gd name="T8" fmla="*/ 38 w 38"/>
              <a:gd name="T9" fmla="*/ 18 h 37"/>
              <a:gd name="T10" fmla="*/ 32 w 38"/>
              <a:gd name="T11" fmla="*/ 25 h 37"/>
              <a:gd name="T12" fmla="*/ 26 w 38"/>
              <a:gd name="T13" fmla="*/ 31 h 37"/>
              <a:gd name="T14" fmla="*/ 19 w 38"/>
              <a:gd name="T15" fmla="*/ 37 h 37"/>
              <a:gd name="T16" fmla="*/ 13 w 38"/>
              <a:gd name="T17" fmla="*/ 37 h 37"/>
              <a:gd name="T18" fmla="*/ 7 w 38"/>
              <a:gd name="T19" fmla="*/ 31 h 37"/>
              <a:gd name="T20" fmla="*/ 0 w 38"/>
              <a:gd name="T21" fmla="*/ 25 h 37"/>
              <a:gd name="T22" fmla="*/ 0 w 38"/>
              <a:gd name="T23" fmla="*/ 18 h 37"/>
              <a:gd name="T24" fmla="*/ 0 w 38"/>
              <a:gd name="T25" fmla="*/ 12 h 37"/>
              <a:gd name="T26" fmla="*/ 0 w 38"/>
              <a:gd name="T27" fmla="*/ 6 h 37"/>
              <a:gd name="T28" fmla="*/ 7 w 38"/>
              <a:gd name="T29" fmla="*/ 0 h 37"/>
              <a:gd name="T30" fmla="*/ 13 w 38"/>
              <a:gd name="T31" fmla="*/ 0 h 37"/>
              <a:gd name="T32" fmla="*/ 19 w 38"/>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7">
                <a:moveTo>
                  <a:pt x="19" y="0"/>
                </a:moveTo>
                <a:lnTo>
                  <a:pt x="26" y="0"/>
                </a:lnTo>
                <a:lnTo>
                  <a:pt x="32" y="6"/>
                </a:lnTo>
                <a:lnTo>
                  <a:pt x="32" y="12"/>
                </a:lnTo>
                <a:lnTo>
                  <a:pt x="38" y="18"/>
                </a:lnTo>
                <a:lnTo>
                  <a:pt x="32" y="25"/>
                </a:lnTo>
                <a:lnTo>
                  <a:pt x="26" y="31"/>
                </a:lnTo>
                <a:lnTo>
                  <a:pt x="19" y="37"/>
                </a:lnTo>
                <a:lnTo>
                  <a:pt x="13" y="37"/>
                </a:lnTo>
                <a:lnTo>
                  <a:pt x="7" y="31"/>
                </a:lnTo>
                <a:lnTo>
                  <a:pt x="0" y="25"/>
                </a:lnTo>
                <a:lnTo>
                  <a:pt x="0" y="18"/>
                </a:lnTo>
                <a:lnTo>
                  <a:pt x="0" y="12"/>
                </a:lnTo>
                <a:lnTo>
                  <a:pt x="0" y="6"/>
                </a:lnTo>
                <a:lnTo>
                  <a:pt x="7" y="0"/>
                </a:lnTo>
                <a:lnTo>
                  <a:pt x="13" y="0"/>
                </a:lnTo>
                <a:lnTo>
                  <a:pt x="19"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57" name="Freeform 109"/>
          <p:cNvSpPr>
            <a:spLocks/>
          </p:cNvSpPr>
          <p:nvPr/>
        </p:nvSpPr>
        <p:spPr bwMode="auto">
          <a:xfrm>
            <a:off x="5148263" y="5624513"/>
            <a:ext cx="55562" cy="55562"/>
          </a:xfrm>
          <a:custGeom>
            <a:avLst/>
            <a:gdLst>
              <a:gd name="T0" fmla="*/ 19 w 38"/>
              <a:gd name="T1" fmla="*/ 0 h 38"/>
              <a:gd name="T2" fmla="*/ 25 w 38"/>
              <a:gd name="T3" fmla="*/ 0 h 38"/>
              <a:gd name="T4" fmla="*/ 31 w 38"/>
              <a:gd name="T5" fmla="*/ 0 h 38"/>
              <a:gd name="T6" fmla="*/ 38 w 38"/>
              <a:gd name="T7" fmla="*/ 6 h 38"/>
              <a:gd name="T8" fmla="*/ 38 w 38"/>
              <a:gd name="T9" fmla="*/ 12 h 38"/>
              <a:gd name="T10" fmla="*/ 38 w 38"/>
              <a:gd name="T11" fmla="*/ 19 h 38"/>
              <a:gd name="T12" fmla="*/ 38 w 38"/>
              <a:gd name="T13" fmla="*/ 25 h 38"/>
              <a:gd name="T14" fmla="*/ 31 w 38"/>
              <a:gd name="T15" fmla="*/ 31 h 38"/>
              <a:gd name="T16" fmla="*/ 25 w 38"/>
              <a:gd name="T17" fmla="*/ 31 h 38"/>
              <a:gd name="T18" fmla="*/ 19 w 38"/>
              <a:gd name="T19" fmla="*/ 38 h 38"/>
              <a:gd name="T20" fmla="*/ 12 w 38"/>
              <a:gd name="T21" fmla="*/ 31 h 38"/>
              <a:gd name="T22" fmla="*/ 6 w 38"/>
              <a:gd name="T23" fmla="*/ 25 h 38"/>
              <a:gd name="T24" fmla="*/ 0 w 38"/>
              <a:gd name="T25" fmla="*/ 19 h 38"/>
              <a:gd name="T26" fmla="*/ 0 w 38"/>
              <a:gd name="T27" fmla="*/ 12 h 38"/>
              <a:gd name="T28" fmla="*/ 6 w 38"/>
              <a:gd name="T29" fmla="*/ 6 h 38"/>
              <a:gd name="T30" fmla="*/ 12 w 38"/>
              <a:gd name="T31" fmla="*/ 0 h 38"/>
              <a:gd name="T32" fmla="*/ 19 w 38"/>
              <a:gd name="T33" fmla="*/ 0 h 38"/>
              <a:gd name="T34" fmla="*/ 25 w 38"/>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8">
                <a:moveTo>
                  <a:pt x="19" y="0"/>
                </a:moveTo>
                <a:lnTo>
                  <a:pt x="25" y="0"/>
                </a:lnTo>
                <a:lnTo>
                  <a:pt x="31" y="0"/>
                </a:lnTo>
                <a:lnTo>
                  <a:pt x="38" y="6"/>
                </a:lnTo>
                <a:lnTo>
                  <a:pt x="38" y="12"/>
                </a:lnTo>
                <a:lnTo>
                  <a:pt x="38" y="19"/>
                </a:lnTo>
                <a:lnTo>
                  <a:pt x="38" y="25"/>
                </a:lnTo>
                <a:lnTo>
                  <a:pt x="31" y="31"/>
                </a:lnTo>
                <a:lnTo>
                  <a:pt x="25" y="31"/>
                </a:lnTo>
                <a:lnTo>
                  <a:pt x="19" y="38"/>
                </a:lnTo>
                <a:lnTo>
                  <a:pt x="12" y="31"/>
                </a:lnTo>
                <a:lnTo>
                  <a:pt x="6" y="25"/>
                </a:lnTo>
                <a:lnTo>
                  <a:pt x="0" y="19"/>
                </a:lnTo>
                <a:lnTo>
                  <a:pt x="0" y="12"/>
                </a:lnTo>
                <a:lnTo>
                  <a:pt x="6" y="6"/>
                </a:lnTo>
                <a:lnTo>
                  <a:pt x="12" y="0"/>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58" name="Freeform 110"/>
          <p:cNvSpPr>
            <a:spLocks/>
          </p:cNvSpPr>
          <p:nvPr/>
        </p:nvSpPr>
        <p:spPr bwMode="auto">
          <a:xfrm>
            <a:off x="5418138" y="5486400"/>
            <a:ext cx="53975" cy="55563"/>
          </a:xfrm>
          <a:custGeom>
            <a:avLst/>
            <a:gdLst>
              <a:gd name="T0" fmla="*/ 18 w 37"/>
              <a:gd name="T1" fmla="*/ 0 h 38"/>
              <a:gd name="T2" fmla="*/ 25 w 37"/>
              <a:gd name="T3" fmla="*/ 0 h 38"/>
              <a:gd name="T4" fmla="*/ 31 w 37"/>
              <a:gd name="T5" fmla="*/ 0 h 38"/>
              <a:gd name="T6" fmla="*/ 37 w 37"/>
              <a:gd name="T7" fmla="*/ 7 h 38"/>
              <a:gd name="T8" fmla="*/ 37 w 37"/>
              <a:gd name="T9" fmla="*/ 13 h 38"/>
              <a:gd name="T10" fmla="*/ 37 w 37"/>
              <a:gd name="T11" fmla="*/ 19 h 38"/>
              <a:gd name="T12" fmla="*/ 37 w 37"/>
              <a:gd name="T13" fmla="*/ 25 h 38"/>
              <a:gd name="T14" fmla="*/ 31 w 37"/>
              <a:gd name="T15" fmla="*/ 32 h 38"/>
              <a:gd name="T16" fmla="*/ 25 w 37"/>
              <a:gd name="T17" fmla="*/ 38 h 38"/>
              <a:gd name="T18" fmla="*/ 18 w 37"/>
              <a:gd name="T19" fmla="*/ 38 h 38"/>
              <a:gd name="T20" fmla="*/ 12 w 37"/>
              <a:gd name="T21" fmla="*/ 32 h 38"/>
              <a:gd name="T22" fmla="*/ 6 w 37"/>
              <a:gd name="T23" fmla="*/ 25 h 38"/>
              <a:gd name="T24" fmla="*/ 0 w 37"/>
              <a:gd name="T25" fmla="*/ 19 h 38"/>
              <a:gd name="T26" fmla="*/ 0 w 37"/>
              <a:gd name="T27" fmla="*/ 13 h 38"/>
              <a:gd name="T28" fmla="*/ 6 w 37"/>
              <a:gd name="T29" fmla="*/ 7 h 38"/>
              <a:gd name="T30" fmla="*/ 12 w 37"/>
              <a:gd name="T31" fmla="*/ 0 h 38"/>
              <a:gd name="T32" fmla="*/ 18 w 37"/>
              <a:gd name="T33" fmla="*/ 0 h 38"/>
              <a:gd name="T34" fmla="*/ 25 w 37"/>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8">
                <a:moveTo>
                  <a:pt x="18" y="0"/>
                </a:moveTo>
                <a:lnTo>
                  <a:pt x="25" y="0"/>
                </a:lnTo>
                <a:lnTo>
                  <a:pt x="31" y="0"/>
                </a:lnTo>
                <a:lnTo>
                  <a:pt x="37" y="7"/>
                </a:lnTo>
                <a:lnTo>
                  <a:pt x="37" y="13"/>
                </a:lnTo>
                <a:lnTo>
                  <a:pt x="37" y="19"/>
                </a:lnTo>
                <a:lnTo>
                  <a:pt x="37" y="25"/>
                </a:lnTo>
                <a:lnTo>
                  <a:pt x="31" y="32"/>
                </a:lnTo>
                <a:lnTo>
                  <a:pt x="25" y="38"/>
                </a:lnTo>
                <a:lnTo>
                  <a:pt x="18" y="38"/>
                </a:lnTo>
                <a:lnTo>
                  <a:pt x="12" y="32"/>
                </a:lnTo>
                <a:lnTo>
                  <a:pt x="6" y="25"/>
                </a:lnTo>
                <a:lnTo>
                  <a:pt x="0" y="19"/>
                </a:lnTo>
                <a:lnTo>
                  <a:pt x="0" y="13"/>
                </a:lnTo>
                <a:lnTo>
                  <a:pt x="6" y="7"/>
                </a:lnTo>
                <a:lnTo>
                  <a:pt x="12" y="0"/>
                </a:lnTo>
                <a:lnTo>
                  <a:pt x="18"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59" name="Freeform 111"/>
          <p:cNvSpPr>
            <a:spLocks/>
          </p:cNvSpPr>
          <p:nvPr/>
        </p:nvSpPr>
        <p:spPr bwMode="auto">
          <a:xfrm>
            <a:off x="5686425" y="5357813"/>
            <a:ext cx="55563" cy="55562"/>
          </a:xfrm>
          <a:custGeom>
            <a:avLst/>
            <a:gdLst>
              <a:gd name="T0" fmla="*/ 19 w 38"/>
              <a:gd name="T1" fmla="*/ 0 h 38"/>
              <a:gd name="T2" fmla="*/ 25 w 38"/>
              <a:gd name="T3" fmla="*/ 0 h 38"/>
              <a:gd name="T4" fmla="*/ 32 w 38"/>
              <a:gd name="T5" fmla="*/ 6 h 38"/>
              <a:gd name="T6" fmla="*/ 38 w 38"/>
              <a:gd name="T7" fmla="*/ 13 h 38"/>
              <a:gd name="T8" fmla="*/ 38 w 38"/>
              <a:gd name="T9" fmla="*/ 19 h 38"/>
              <a:gd name="T10" fmla="*/ 38 w 38"/>
              <a:gd name="T11" fmla="*/ 25 h 38"/>
              <a:gd name="T12" fmla="*/ 32 w 38"/>
              <a:gd name="T13" fmla="*/ 32 h 38"/>
              <a:gd name="T14" fmla="*/ 25 w 38"/>
              <a:gd name="T15" fmla="*/ 38 h 38"/>
              <a:gd name="T16" fmla="*/ 19 w 38"/>
              <a:gd name="T17" fmla="*/ 38 h 38"/>
              <a:gd name="T18" fmla="*/ 13 w 38"/>
              <a:gd name="T19" fmla="*/ 38 h 38"/>
              <a:gd name="T20" fmla="*/ 7 w 38"/>
              <a:gd name="T21" fmla="*/ 32 h 38"/>
              <a:gd name="T22" fmla="*/ 0 w 38"/>
              <a:gd name="T23" fmla="*/ 25 h 38"/>
              <a:gd name="T24" fmla="*/ 0 w 38"/>
              <a:gd name="T25" fmla="*/ 19 h 38"/>
              <a:gd name="T26" fmla="*/ 0 w 38"/>
              <a:gd name="T27" fmla="*/ 13 h 38"/>
              <a:gd name="T28" fmla="*/ 7 w 38"/>
              <a:gd name="T29" fmla="*/ 6 h 38"/>
              <a:gd name="T30" fmla="*/ 13 w 38"/>
              <a:gd name="T31" fmla="*/ 0 h 38"/>
              <a:gd name="T32" fmla="*/ 19 w 38"/>
              <a:gd name="T33" fmla="*/ 0 h 38"/>
              <a:gd name="T34" fmla="*/ 25 w 38"/>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8">
                <a:moveTo>
                  <a:pt x="19" y="0"/>
                </a:moveTo>
                <a:lnTo>
                  <a:pt x="25" y="0"/>
                </a:lnTo>
                <a:lnTo>
                  <a:pt x="32" y="6"/>
                </a:lnTo>
                <a:lnTo>
                  <a:pt x="38" y="13"/>
                </a:lnTo>
                <a:lnTo>
                  <a:pt x="38" y="19"/>
                </a:lnTo>
                <a:lnTo>
                  <a:pt x="38" y="25"/>
                </a:lnTo>
                <a:lnTo>
                  <a:pt x="32" y="32"/>
                </a:lnTo>
                <a:lnTo>
                  <a:pt x="25" y="38"/>
                </a:lnTo>
                <a:lnTo>
                  <a:pt x="19" y="38"/>
                </a:lnTo>
                <a:lnTo>
                  <a:pt x="13" y="38"/>
                </a:lnTo>
                <a:lnTo>
                  <a:pt x="7" y="32"/>
                </a:lnTo>
                <a:lnTo>
                  <a:pt x="0" y="25"/>
                </a:lnTo>
                <a:lnTo>
                  <a:pt x="0" y="19"/>
                </a:lnTo>
                <a:lnTo>
                  <a:pt x="0" y="13"/>
                </a:lnTo>
                <a:lnTo>
                  <a:pt x="7" y="6"/>
                </a:lnTo>
                <a:lnTo>
                  <a:pt x="13" y="0"/>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60" name="Freeform 112"/>
          <p:cNvSpPr>
            <a:spLocks/>
          </p:cNvSpPr>
          <p:nvPr/>
        </p:nvSpPr>
        <p:spPr bwMode="auto">
          <a:xfrm>
            <a:off x="5956300" y="5329238"/>
            <a:ext cx="57150" cy="47625"/>
          </a:xfrm>
          <a:custGeom>
            <a:avLst/>
            <a:gdLst>
              <a:gd name="T0" fmla="*/ 19 w 38"/>
              <a:gd name="T1" fmla="*/ 0 h 32"/>
              <a:gd name="T2" fmla="*/ 25 w 38"/>
              <a:gd name="T3" fmla="*/ 0 h 32"/>
              <a:gd name="T4" fmla="*/ 31 w 38"/>
              <a:gd name="T5" fmla="*/ 6 h 32"/>
              <a:gd name="T6" fmla="*/ 38 w 38"/>
              <a:gd name="T7" fmla="*/ 13 h 32"/>
              <a:gd name="T8" fmla="*/ 38 w 38"/>
              <a:gd name="T9" fmla="*/ 19 h 32"/>
              <a:gd name="T10" fmla="*/ 31 w 38"/>
              <a:gd name="T11" fmla="*/ 25 h 32"/>
              <a:gd name="T12" fmla="*/ 25 w 38"/>
              <a:gd name="T13" fmla="*/ 32 h 32"/>
              <a:gd name="T14" fmla="*/ 19 w 38"/>
              <a:gd name="T15" fmla="*/ 32 h 32"/>
              <a:gd name="T16" fmla="*/ 13 w 38"/>
              <a:gd name="T17" fmla="*/ 32 h 32"/>
              <a:gd name="T18" fmla="*/ 6 w 38"/>
              <a:gd name="T19" fmla="*/ 25 h 32"/>
              <a:gd name="T20" fmla="*/ 0 w 38"/>
              <a:gd name="T21" fmla="*/ 19 h 32"/>
              <a:gd name="T22" fmla="*/ 0 w 38"/>
              <a:gd name="T23" fmla="*/ 13 h 32"/>
              <a:gd name="T24" fmla="*/ 6 w 38"/>
              <a:gd name="T25" fmla="*/ 6 h 32"/>
              <a:gd name="T26" fmla="*/ 13 w 38"/>
              <a:gd name="T27" fmla="*/ 0 h 32"/>
              <a:gd name="T28" fmla="*/ 19 w 38"/>
              <a:gd name="T29" fmla="*/ 0 h 32"/>
              <a:gd name="T30" fmla="*/ 25 w 38"/>
              <a:gd name="T3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2">
                <a:moveTo>
                  <a:pt x="19" y="0"/>
                </a:moveTo>
                <a:lnTo>
                  <a:pt x="25" y="0"/>
                </a:lnTo>
                <a:lnTo>
                  <a:pt x="31" y="6"/>
                </a:lnTo>
                <a:lnTo>
                  <a:pt x="38" y="13"/>
                </a:lnTo>
                <a:lnTo>
                  <a:pt x="38" y="19"/>
                </a:lnTo>
                <a:lnTo>
                  <a:pt x="31" y="25"/>
                </a:lnTo>
                <a:lnTo>
                  <a:pt x="25" y="32"/>
                </a:lnTo>
                <a:lnTo>
                  <a:pt x="19" y="32"/>
                </a:lnTo>
                <a:lnTo>
                  <a:pt x="13" y="32"/>
                </a:lnTo>
                <a:lnTo>
                  <a:pt x="6" y="25"/>
                </a:lnTo>
                <a:lnTo>
                  <a:pt x="0" y="19"/>
                </a:lnTo>
                <a:lnTo>
                  <a:pt x="0" y="13"/>
                </a:lnTo>
                <a:lnTo>
                  <a:pt x="6" y="6"/>
                </a:lnTo>
                <a:lnTo>
                  <a:pt x="13" y="0"/>
                </a:lnTo>
                <a:lnTo>
                  <a:pt x="19" y="0"/>
                </a:lnTo>
                <a:lnTo>
                  <a:pt x="25"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61" name="Line 113"/>
          <p:cNvSpPr>
            <a:spLocks noChangeShapeType="1"/>
          </p:cNvSpPr>
          <p:nvPr/>
        </p:nvSpPr>
        <p:spPr bwMode="auto">
          <a:xfrm>
            <a:off x="3260725" y="3248025"/>
            <a:ext cx="84138"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562" name="Line 114"/>
          <p:cNvSpPr>
            <a:spLocks noChangeShapeType="1"/>
          </p:cNvSpPr>
          <p:nvPr/>
        </p:nvSpPr>
        <p:spPr bwMode="auto">
          <a:xfrm>
            <a:off x="3260725" y="3019425"/>
            <a:ext cx="84138"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563" name="Line 115"/>
          <p:cNvSpPr>
            <a:spLocks noChangeShapeType="1"/>
          </p:cNvSpPr>
          <p:nvPr/>
        </p:nvSpPr>
        <p:spPr bwMode="auto">
          <a:xfrm flipV="1">
            <a:off x="3297238" y="3019425"/>
            <a:ext cx="1587" cy="2286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564" name="Text Box 116"/>
          <p:cNvSpPr txBox="1">
            <a:spLocks noChangeArrowheads="1"/>
          </p:cNvSpPr>
          <p:nvPr/>
        </p:nvSpPr>
        <p:spPr bwMode="auto">
          <a:xfrm>
            <a:off x="4641850" y="4764088"/>
            <a:ext cx="1422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Tx/>
              <a:buSzTx/>
              <a:buFontTx/>
              <a:buNone/>
            </a:pPr>
            <a:r>
              <a:rPr lang="en-US" altLang="en-US" sz="1800">
                <a:solidFill>
                  <a:schemeClr val="tx1"/>
                </a:solidFill>
                <a:latin typeface="Times" panose="02020603050405020304" pitchFamily="18" charset="0"/>
              </a:rPr>
              <a:t>subject: DBR</a:t>
            </a:r>
          </a:p>
        </p:txBody>
      </p:sp>
      <p:sp>
        <p:nvSpPr>
          <p:cNvPr id="232565" name="Line 117"/>
          <p:cNvSpPr>
            <a:spLocks noChangeShapeType="1"/>
          </p:cNvSpPr>
          <p:nvPr/>
        </p:nvSpPr>
        <p:spPr bwMode="auto">
          <a:xfrm flipV="1">
            <a:off x="6361113" y="3162300"/>
            <a:ext cx="0" cy="2486025"/>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2566" name="Text Box 118"/>
          <p:cNvSpPr txBox="1">
            <a:spLocks noChangeArrowheads="1"/>
          </p:cNvSpPr>
          <p:nvPr/>
        </p:nvSpPr>
        <p:spPr bwMode="auto">
          <a:xfrm>
            <a:off x="6445250" y="4049713"/>
            <a:ext cx="1485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Tx/>
              <a:buSzTx/>
              <a:buFontTx/>
              <a:buNone/>
            </a:pPr>
            <a:r>
              <a:rPr lang="en-US" altLang="en-US" sz="1800">
                <a:solidFill>
                  <a:schemeClr val="tx1"/>
                </a:solidFill>
                <a:latin typeface="Times" panose="02020603050405020304" pitchFamily="18" charset="0"/>
              </a:rPr>
              <a:t>Base response</a:t>
            </a:r>
          </a:p>
        </p:txBody>
      </p:sp>
      <p:sp>
        <p:nvSpPr>
          <p:cNvPr id="232567" name="Line 119"/>
          <p:cNvSpPr>
            <a:spLocks noChangeShapeType="1"/>
          </p:cNvSpPr>
          <p:nvPr/>
        </p:nvSpPr>
        <p:spPr bwMode="auto">
          <a:xfrm flipV="1">
            <a:off x="6369050" y="2800350"/>
            <a:ext cx="0" cy="38100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2568" name="Text Box 120"/>
          <p:cNvSpPr txBox="1">
            <a:spLocks noChangeArrowheads="1"/>
          </p:cNvSpPr>
          <p:nvPr/>
        </p:nvSpPr>
        <p:spPr bwMode="auto">
          <a:xfrm>
            <a:off x="6467475" y="2811463"/>
            <a:ext cx="1108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Tx/>
              <a:buSzTx/>
              <a:buFontTx/>
              <a:buNone/>
            </a:pPr>
            <a:r>
              <a:rPr lang="en-US" altLang="en-US" sz="1800">
                <a:solidFill>
                  <a:schemeClr val="tx1"/>
                </a:solidFill>
                <a:latin typeface="Times" panose="02020603050405020304" pitchFamily="18" charset="0"/>
              </a:rPr>
              <a:t>Increment</a:t>
            </a:r>
          </a:p>
        </p:txBody>
      </p:sp>
    </p:spTree>
    <p:extLst>
      <p:ext uri="{BB962C8B-B14F-4D97-AF65-F5344CB8AC3E}">
        <p14:creationId xmlns:p14="http://schemas.microsoft.com/office/powerpoint/2010/main" val="493060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179388" y="-27384"/>
            <a:ext cx="8820150" cy="1728787"/>
          </a:xfrm>
        </p:spPr>
        <p:txBody>
          <a:bodyPr/>
          <a:lstStyle/>
          <a:p>
            <a:r>
              <a:rPr lang="en-GB" altLang="en-US" sz="4000" dirty="0"/>
              <a:t>Attention</a:t>
            </a:r>
          </a:p>
        </p:txBody>
      </p:sp>
      <p:sp>
        <p:nvSpPr>
          <p:cNvPr id="246787" name="Rectangle 3"/>
          <p:cNvSpPr>
            <a:spLocks noGrp="1" noChangeArrowheads="1"/>
          </p:cNvSpPr>
          <p:nvPr>
            <p:ph type="body" idx="1"/>
          </p:nvPr>
        </p:nvSpPr>
        <p:spPr>
          <a:xfrm>
            <a:off x="457200" y="1340768"/>
            <a:ext cx="8229600" cy="3633788"/>
          </a:xfrm>
        </p:spPr>
        <p:txBody>
          <a:bodyPr/>
          <a:lstStyle/>
          <a:p>
            <a:pPr marL="609600" indent="-609600"/>
            <a:r>
              <a:rPr lang="en-GB" altLang="en-US" dirty="0"/>
              <a:t>Is  mediated by feedback descending pathways from higher order to lower order sensory structures.</a:t>
            </a:r>
          </a:p>
          <a:p>
            <a:pPr marL="609600" indent="-609600"/>
            <a:r>
              <a:rPr lang="en-GB" altLang="en-US" dirty="0"/>
              <a:t>Is related to expectations.</a:t>
            </a:r>
          </a:p>
          <a:p>
            <a:pPr marL="609600" indent="-609600"/>
            <a:r>
              <a:rPr lang="en-GB" altLang="en-US" dirty="0"/>
              <a:t>Can reduce sensitivity to unattended stimuli and enhance sensitivity to attended ones.</a:t>
            </a:r>
          </a:p>
          <a:p>
            <a:pPr marL="609600" indent="-609600"/>
            <a:r>
              <a:rPr lang="en-GB" altLang="en-US" dirty="0"/>
              <a:t>Can require more “effort” (metabolic cost) than mere feed-forward processing of stimuli. </a:t>
            </a:r>
          </a:p>
        </p:txBody>
      </p:sp>
    </p:spTree>
    <p:extLst>
      <p:ext uri="{BB962C8B-B14F-4D97-AF65-F5344CB8AC3E}">
        <p14:creationId xmlns:p14="http://schemas.microsoft.com/office/powerpoint/2010/main" val="207850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GB" altLang="en-US" dirty="0"/>
              <a:t>How the Brain Works:</a:t>
            </a:r>
          </a:p>
        </p:txBody>
      </p:sp>
      <p:sp>
        <p:nvSpPr>
          <p:cNvPr id="261124" name="Oval 4"/>
          <p:cNvSpPr>
            <a:spLocks noChangeArrowheads="1"/>
          </p:cNvSpPr>
          <p:nvPr/>
        </p:nvSpPr>
        <p:spPr bwMode="auto">
          <a:xfrm>
            <a:off x="4860925" y="4725988"/>
            <a:ext cx="1225550" cy="120967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000"/>
              <a:t>CNS</a:t>
            </a:r>
          </a:p>
        </p:txBody>
      </p:sp>
      <p:sp>
        <p:nvSpPr>
          <p:cNvPr id="261125" name="AutoShape 5"/>
          <p:cNvSpPr>
            <a:spLocks noChangeArrowheads="1"/>
          </p:cNvSpPr>
          <p:nvPr/>
        </p:nvSpPr>
        <p:spPr bwMode="auto">
          <a:xfrm>
            <a:off x="2989263" y="4797425"/>
            <a:ext cx="1727200" cy="1152525"/>
          </a:xfrm>
          <a:prstGeom prst="leftArrow">
            <a:avLst>
              <a:gd name="adj1" fmla="val 50000"/>
              <a:gd name="adj2" fmla="val 37466"/>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000"/>
              <a:t>Motor</a:t>
            </a:r>
            <a:br>
              <a:rPr lang="en-GB" altLang="en-US" sz="2000"/>
            </a:br>
            <a:r>
              <a:rPr lang="en-GB" altLang="en-US" sz="2000"/>
              <a:t>Output</a:t>
            </a:r>
          </a:p>
        </p:txBody>
      </p:sp>
      <p:sp>
        <p:nvSpPr>
          <p:cNvPr id="261126" name="AutoShape 6"/>
          <p:cNvSpPr>
            <a:spLocks noChangeArrowheads="1"/>
          </p:cNvSpPr>
          <p:nvPr/>
        </p:nvSpPr>
        <p:spPr bwMode="auto">
          <a:xfrm>
            <a:off x="5005388" y="3632200"/>
            <a:ext cx="1801812" cy="1482725"/>
          </a:xfrm>
          <a:custGeom>
            <a:avLst/>
            <a:gdLst>
              <a:gd name="G0" fmla="+- 2981059 0 0"/>
              <a:gd name="G1" fmla="+- -11796480 0 0"/>
              <a:gd name="G2" fmla="+- 2981059 0 -11796480"/>
              <a:gd name="G3" fmla="+- 10800 0 0"/>
              <a:gd name="G4" fmla="+- 0 0 2981059"/>
              <a:gd name="T0" fmla="*/ 360 256 1"/>
              <a:gd name="T1" fmla="*/ 0 256 1"/>
              <a:gd name="G5" fmla="+- G2 T0 T1"/>
              <a:gd name="G6" fmla="?: G2 G2 G5"/>
              <a:gd name="G7" fmla="+- 0 0 G6"/>
              <a:gd name="G8" fmla="+- 6816 0 0"/>
              <a:gd name="G9" fmla="+- 0 0 -11796480"/>
              <a:gd name="G10" fmla="+- 6816 0 2700"/>
              <a:gd name="G11" fmla="cos G10 2981059"/>
              <a:gd name="G12" fmla="sin G10 2981059"/>
              <a:gd name="G13" fmla="cos 13500 2981059"/>
              <a:gd name="G14" fmla="sin 13500 2981059"/>
              <a:gd name="G15" fmla="+- G11 10800 0"/>
              <a:gd name="G16" fmla="+- G12 10800 0"/>
              <a:gd name="G17" fmla="+- G13 10800 0"/>
              <a:gd name="G18" fmla="+- G14 10800 0"/>
              <a:gd name="G19" fmla="*/ 6816 1 2"/>
              <a:gd name="G20" fmla="+- G19 5400 0"/>
              <a:gd name="G21" fmla="cos G20 2981059"/>
              <a:gd name="G22" fmla="sin G20 2981059"/>
              <a:gd name="G23" fmla="+- G21 10800 0"/>
              <a:gd name="G24" fmla="+- G12 G23 G22"/>
              <a:gd name="G25" fmla="+- G22 G23 G11"/>
              <a:gd name="G26" fmla="cos 10800 2981059"/>
              <a:gd name="G27" fmla="sin 10800 2981059"/>
              <a:gd name="G28" fmla="cos 6816 2981059"/>
              <a:gd name="G29" fmla="sin 6816 2981059"/>
              <a:gd name="G30" fmla="+- G26 10800 0"/>
              <a:gd name="G31" fmla="+- G27 10800 0"/>
              <a:gd name="G32" fmla="+- G28 10800 0"/>
              <a:gd name="G33" fmla="+- G29 10800 0"/>
              <a:gd name="G34" fmla="+- G19 5400 0"/>
              <a:gd name="G35" fmla="cos G34 -11796480"/>
              <a:gd name="G36" fmla="sin G34 -11796480"/>
              <a:gd name="G37" fmla="+/ -11796480 2981059 2"/>
              <a:gd name="T2" fmla="*/ 180 256 1"/>
              <a:gd name="T3" fmla="*/ 0 256 1"/>
              <a:gd name="G38" fmla="+- G37 T2 T3"/>
              <a:gd name="G39" fmla="?: G2 G37 G38"/>
              <a:gd name="G40" fmla="cos 10800 G39"/>
              <a:gd name="G41" fmla="sin 10800 G39"/>
              <a:gd name="G42" fmla="cos 6816 G39"/>
              <a:gd name="G43" fmla="sin 6816 G39"/>
              <a:gd name="G44" fmla="+- G40 10800 0"/>
              <a:gd name="G45" fmla="+- G41 10800 0"/>
              <a:gd name="G46" fmla="+- G42 10800 0"/>
              <a:gd name="G47" fmla="+- G43 10800 0"/>
              <a:gd name="G48" fmla="+- G35 10800 0"/>
              <a:gd name="G49" fmla="+- G36 10800 0"/>
              <a:gd name="T4" fmla="*/ 14975 w 21600"/>
              <a:gd name="T5" fmla="*/ 839 h 21600"/>
              <a:gd name="T6" fmla="*/ 1992 w 21600"/>
              <a:gd name="T7" fmla="*/ 10799 h 21600"/>
              <a:gd name="T8" fmla="*/ 13435 w 21600"/>
              <a:gd name="T9" fmla="*/ 4513 h 21600"/>
              <a:gd name="T10" fmla="*/ 20264 w 21600"/>
              <a:gd name="T11" fmla="*/ 20426 h 21600"/>
              <a:gd name="T12" fmla="*/ 13629 w 21600"/>
              <a:gd name="T13" fmla="*/ 20369 h 21600"/>
              <a:gd name="T14" fmla="*/ 13685 w 21600"/>
              <a:gd name="T15" fmla="*/ 1373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578" y="15660"/>
                </a:moveTo>
                <a:cubicBezTo>
                  <a:pt x="16881" y="14379"/>
                  <a:pt x="17616" y="12627"/>
                  <a:pt x="17616" y="10800"/>
                </a:cubicBezTo>
                <a:cubicBezTo>
                  <a:pt x="17616" y="7035"/>
                  <a:pt x="14564" y="3984"/>
                  <a:pt x="10800" y="3984"/>
                </a:cubicBezTo>
                <a:cubicBezTo>
                  <a:pt x="7035" y="3984"/>
                  <a:pt x="3984" y="7035"/>
                  <a:pt x="3984" y="10800"/>
                </a:cubicBezTo>
                <a:lnTo>
                  <a:pt x="0" y="10799"/>
                </a:lnTo>
                <a:cubicBezTo>
                  <a:pt x="0" y="4835"/>
                  <a:pt x="4835" y="0"/>
                  <a:pt x="10800" y="0"/>
                </a:cubicBezTo>
                <a:cubicBezTo>
                  <a:pt x="16764" y="0"/>
                  <a:pt x="21600" y="4835"/>
                  <a:pt x="21600" y="10800"/>
                </a:cubicBezTo>
                <a:cubicBezTo>
                  <a:pt x="21600" y="13696"/>
                  <a:pt x="20436" y="16471"/>
                  <a:pt x="18371" y="18501"/>
                </a:cubicBezTo>
                <a:lnTo>
                  <a:pt x="20264" y="20426"/>
                </a:lnTo>
                <a:lnTo>
                  <a:pt x="13629" y="20369"/>
                </a:lnTo>
                <a:lnTo>
                  <a:pt x="13685" y="13735"/>
                </a:lnTo>
                <a:lnTo>
                  <a:pt x="15578" y="15660"/>
                </a:lnTo>
                <a:close/>
              </a:path>
            </a:pathLst>
          </a:cu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1127" name="AutoShape 7"/>
          <p:cNvSpPr>
            <a:spLocks noChangeArrowheads="1"/>
          </p:cNvSpPr>
          <p:nvPr/>
        </p:nvSpPr>
        <p:spPr bwMode="auto">
          <a:xfrm>
            <a:off x="6300788" y="5013325"/>
            <a:ext cx="1828800" cy="1038225"/>
          </a:xfrm>
          <a:prstGeom prst="leftArrow">
            <a:avLst>
              <a:gd name="adj1" fmla="val 50000"/>
              <a:gd name="adj2" fmla="val 44037"/>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000"/>
              <a:t>Sensory</a:t>
            </a:r>
          </a:p>
          <a:p>
            <a:pPr algn="ctr"/>
            <a:r>
              <a:rPr lang="en-GB" altLang="en-US" sz="2000"/>
              <a:t>Input</a:t>
            </a:r>
          </a:p>
        </p:txBody>
      </p:sp>
      <p:sp>
        <p:nvSpPr>
          <p:cNvPr id="261128" name="AutoShape 8"/>
          <p:cNvSpPr>
            <a:spLocks noChangeArrowheads="1"/>
          </p:cNvSpPr>
          <p:nvPr/>
        </p:nvSpPr>
        <p:spPr bwMode="auto">
          <a:xfrm>
            <a:off x="6950075" y="3817938"/>
            <a:ext cx="1873250" cy="1008062"/>
          </a:xfrm>
          <a:prstGeom prst="leftArrow">
            <a:avLst>
              <a:gd name="adj1" fmla="val 50000"/>
              <a:gd name="adj2" fmla="val 46457"/>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000"/>
              <a:t>Internal State</a:t>
            </a:r>
          </a:p>
        </p:txBody>
      </p:sp>
      <p:sp>
        <p:nvSpPr>
          <p:cNvPr id="261129" name="Text Box 9"/>
          <p:cNvSpPr txBox="1">
            <a:spLocks noChangeArrowheads="1"/>
          </p:cNvSpPr>
          <p:nvPr/>
        </p:nvSpPr>
        <p:spPr bwMode="auto">
          <a:xfrm>
            <a:off x="5221288" y="4106863"/>
            <a:ext cx="1282700" cy="3968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a:solidFill>
                  <a:schemeClr val="tx1"/>
                </a:solidFill>
              </a:rPr>
              <a:t>“Memory”</a:t>
            </a:r>
          </a:p>
        </p:txBody>
      </p:sp>
      <p:sp>
        <p:nvSpPr>
          <p:cNvPr id="261130" name="AutoShape 10"/>
          <p:cNvSpPr>
            <a:spLocks noChangeArrowheads="1"/>
          </p:cNvSpPr>
          <p:nvPr/>
        </p:nvSpPr>
        <p:spPr bwMode="auto">
          <a:xfrm flipV="1">
            <a:off x="5651500" y="5157788"/>
            <a:ext cx="1801813" cy="1452562"/>
          </a:xfrm>
          <a:custGeom>
            <a:avLst/>
            <a:gdLst>
              <a:gd name="G0" fmla="+- -1418702 0 0"/>
              <a:gd name="G1" fmla="+- -11796480 0 0"/>
              <a:gd name="G2" fmla="+- -1418702 0 -11796480"/>
              <a:gd name="G3" fmla="+- 10800 0 0"/>
              <a:gd name="G4" fmla="+- 0 0 -1418702"/>
              <a:gd name="T0" fmla="*/ 360 256 1"/>
              <a:gd name="T1" fmla="*/ 0 256 1"/>
              <a:gd name="G5" fmla="+- G2 T0 T1"/>
              <a:gd name="G6" fmla="?: G2 G2 G5"/>
              <a:gd name="G7" fmla="+- 0 0 G6"/>
              <a:gd name="G8" fmla="+- 8097 0 0"/>
              <a:gd name="G9" fmla="+- 0 0 -11796480"/>
              <a:gd name="G10" fmla="+- 8097 0 2700"/>
              <a:gd name="G11" fmla="cos G10 -1418702"/>
              <a:gd name="G12" fmla="sin G10 -1418702"/>
              <a:gd name="G13" fmla="cos 13500 -1418702"/>
              <a:gd name="G14" fmla="sin 13500 -1418702"/>
              <a:gd name="G15" fmla="+- G11 10800 0"/>
              <a:gd name="G16" fmla="+- G12 10800 0"/>
              <a:gd name="G17" fmla="+- G13 10800 0"/>
              <a:gd name="G18" fmla="+- G14 10800 0"/>
              <a:gd name="G19" fmla="*/ 8097 1 2"/>
              <a:gd name="G20" fmla="+- G19 5400 0"/>
              <a:gd name="G21" fmla="cos G20 -1418702"/>
              <a:gd name="G22" fmla="sin G20 -1418702"/>
              <a:gd name="G23" fmla="+- G21 10800 0"/>
              <a:gd name="G24" fmla="+- G12 G23 G22"/>
              <a:gd name="G25" fmla="+- G22 G23 G11"/>
              <a:gd name="G26" fmla="cos 10800 -1418702"/>
              <a:gd name="G27" fmla="sin 10800 -1418702"/>
              <a:gd name="G28" fmla="cos 8097 -1418702"/>
              <a:gd name="G29" fmla="sin 8097 -1418702"/>
              <a:gd name="G30" fmla="+- G26 10800 0"/>
              <a:gd name="G31" fmla="+- G27 10800 0"/>
              <a:gd name="G32" fmla="+- G28 10800 0"/>
              <a:gd name="G33" fmla="+- G29 10800 0"/>
              <a:gd name="G34" fmla="+- G19 5400 0"/>
              <a:gd name="G35" fmla="cos G34 -11796480"/>
              <a:gd name="G36" fmla="sin G34 -11796480"/>
              <a:gd name="G37" fmla="+/ -11796480 -1418702 2"/>
              <a:gd name="T2" fmla="*/ 180 256 1"/>
              <a:gd name="T3" fmla="*/ 0 256 1"/>
              <a:gd name="G38" fmla="+- G37 T2 T3"/>
              <a:gd name="G39" fmla="?: G2 G37 G38"/>
              <a:gd name="G40" fmla="cos 10800 G39"/>
              <a:gd name="G41" fmla="sin 10800 G39"/>
              <a:gd name="G42" fmla="cos 8097 G39"/>
              <a:gd name="G43" fmla="sin 8097 G39"/>
              <a:gd name="G44" fmla="+- G40 10800 0"/>
              <a:gd name="G45" fmla="+- G41 10800 0"/>
              <a:gd name="G46" fmla="+- G42 10800 0"/>
              <a:gd name="G47" fmla="+- G43 10800 0"/>
              <a:gd name="G48" fmla="+- G35 10800 0"/>
              <a:gd name="G49" fmla="+- G36 10800 0"/>
              <a:gd name="T4" fmla="*/ 8771 w 21600"/>
              <a:gd name="T5" fmla="*/ 192 h 21600"/>
              <a:gd name="T6" fmla="*/ 1351 w 21600"/>
              <a:gd name="T7" fmla="*/ 10799 h 21600"/>
              <a:gd name="T8" fmla="*/ 9279 w 21600"/>
              <a:gd name="T9" fmla="*/ 2847 h 21600"/>
              <a:gd name="T10" fmla="*/ 23347 w 21600"/>
              <a:gd name="T11" fmla="*/ 5819 h 21600"/>
              <a:gd name="T12" fmla="*/ 21077 w 21600"/>
              <a:gd name="T13" fmla="*/ 11080 h 21600"/>
              <a:gd name="T14" fmla="*/ 15816 w 21600"/>
              <a:gd name="T15" fmla="*/ 880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325" y="7813"/>
                </a:moveTo>
                <a:cubicBezTo>
                  <a:pt x="17101" y="4728"/>
                  <a:pt x="14118" y="2703"/>
                  <a:pt x="10800" y="2703"/>
                </a:cubicBezTo>
                <a:cubicBezTo>
                  <a:pt x="6328" y="2703"/>
                  <a:pt x="2703" y="6328"/>
                  <a:pt x="2703" y="10799"/>
                </a:cubicBezTo>
                <a:lnTo>
                  <a:pt x="0" y="10799"/>
                </a:lnTo>
                <a:cubicBezTo>
                  <a:pt x="0" y="4835"/>
                  <a:pt x="4835" y="0"/>
                  <a:pt x="10800" y="0"/>
                </a:cubicBezTo>
                <a:cubicBezTo>
                  <a:pt x="15226" y="0"/>
                  <a:pt x="19205" y="2701"/>
                  <a:pt x="20838" y="6815"/>
                </a:cubicBezTo>
                <a:lnTo>
                  <a:pt x="23347" y="5819"/>
                </a:lnTo>
                <a:lnTo>
                  <a:pt x="21077" y="11080"/>
                </a:lnTo>
                <a:lnTo>
                  <a:pt x="15816" y="8809"/>
                </a:lnTo>
                <a:lnTo>
                  <a:pt x="18325" y="7813"/>
                </a:lnTo>
                <a:close/>
              </a:path>
            </a:pathLst>
          </a:cu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1131" name="Text Box 11"/>
          <p:cNvSpPr txBox="1">
            <a:spLocks noChangeArrowheads="1"/>
          </p:cNvSpPr>
          <p:nvPr/>
        </p:nvSpPr>
        <p:spPr bwMode="auto">
          <a:xfrm>
            <a:off x="5867400" y="5949950"/>
            <a:ext cx="1366838" cy="3968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a:solidFill>
                  <a:schemeClr val="tx1"/>
                </a:solidFill>
              </a:rPr>
              <a:t>“Attention”</a:t>
            </a:r>
          </a:p>
        </p:txBody>
      </p:sp>
      <p:sp>
        <p:nvSpPr>
          <p:cNvPr id="12" name="Rectangle 3"/>
          <p:cNvSpPr txBox="1">
            <a:spLocks noChangeArrowheads="1"/>
          </p:cNvSpPr>
          <p:nvPr/>
        </p:nvSpPr>
        <p:spPr bwMode="auto">
          <a:xfrm>
            <a:off x="4546291" y="1631158"/>
            <a:ext cx="4546848" cy="151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ClrTx/>
              <a:buSzTx/>
              <a:buNone/>
            </a:pPr>
            <a:r>
              <a:rPr lang="en-GB" altLang="en-US" dirty="0"/>
              <a:t>It’s not that complicated really. </a:t>
            </a:r>
          </a:p>
        </p:txBody>
      </p:sp>
      <p:pic>
        <p:nvPicPr>
          <p:cNvPr id="218114" name="Picture 2" descr="Image result for wink emoj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6700" y="2108758"/>
            <a:ext cx="960041" cy="9600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6353BBB-6256-4076-AB64-D736868DEB17}"/>
              </a:ext>
            </a:extLst>
          </p:cNvPr>
          <p:cNvPicPr>
            <a:picLocks noChangeAspect="1"/>
          </p:cNvPicPr>
          <p:nvPr/>
        </p:nvPicPr>
        <p:blipFill>
          <a:blip r:embed="rId3"/>
          <a:stretch>
            <a:fillRect/>
          </a:stretch>
        </p:blipFill>
        <p:spPr>
          <a:xfrm>
            <a:off x="510555" y="1338262"/>
            <a:ext cx="3845421" cy="2696709"/>
          </a:xfrm>
          <a:prstGeom prst="rect">
            <a:avLst/>
          </a:prstGeom>
        </p:spPr>
      </p:pic>
    </p:spTree>
    <p:extLst>
      <p:ext uri="{BB962C8B-B14F-4D97-AF65-F5344CB8AC3E}">
        <p14:creationId xmlns:p14="http://schemas.microsoft.com/office/powerpoint/2010/main" val="7633846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Rectangle 4"/>
          <p:cNvSpPr>
            <a:spLocks noGrp="1" noChangeArrowheads="1"/>
          </p:cNvSpPr>
          <p:nvPr>
            <p:ph type="ctrTitle"/>
          </p:nvPr>
        </p:nvSpPr>
        <p:spPr>
          <a:xfrm>
            <a:off x="685800" y="1742951"/>
            <a:ext cx="7772400" cy="1470025"/>
          </a:xfrm>
        </p:spPr>
        <p:txBody>
          <a:bodyPr anchor="ctr"/>
          <a:lstStyle/>
          <a:p>
            <a:r>
              <a:rPr lang="en-US" altLang="en-US" sz="4000" dirty="0">
                <a:latin typeface="Times" panose="02020603050405020304" pitchFamily="18" charset="0"/>
              </a:rPr>
              <a:t>We hope you enjoyed the course.</a:t>
            </a:r>
            <a:endParaRPr lang="en-GB" altLang="en-US" sz="4000" dirty="0">
              <a:latin typeface="Times" panose="02020603050405020304" pitchFamily="18" charset="0"/>
            </a:endParaRPr>
          </a:p>
        </p:txBody>
      </p:sp>
      <p:sp>
        <p:nvSpPr>
          <p:cNvPr id="248837" name="Rectangle 5"/>
          <p:cNvSpPr>
            <a:spLocks noGrp="1" noChangeArrowheads="1"/>
          </p:cNvSpPr>
          <p:nvPr>
            <p:ph type="subTitle" idx="1"/>
          </p:nvPr>
        </p:nvSpPr>
        <p:spPr>
          <a:xfrm>
            <a:off x="1371600" y="3573016"/>
            <a:ext cx="6400800" cy="1752600"/>
          </a:xfrm>
        </p:spPr>
        <p:txBody>
          <a:bodyPr/>
          <a:lstStyle/>
          <a:p>
            <a:r>
              <a:rPr lang="en-GB" altLang="en-US" sz="3200" dirty="0"/>
              <a:t>Please send us feedback!</a:t>
            </a:r>
          </a:p>
          <a:p>
            <a:r>
              <a:rPr lang="en-GB" altLang="en-US" sz="3200" dirty="0"/>
              <a:t>Complete TLQ if you haven’t done so already.</a:t>
            </a:r>
          </a:p>
        </p:txBody>
      </p:sp>
    </p:spTree>
    <p:extLst>
      <p:ext uri="{BB962C8B-B14F-4D97-AF65-F5344CB8AC3E}">
        <p14:creationId xmlns:p14="http://schemas.microsoft.com/office/powerpoint/2010/main" val="2072913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Rectangle 4"/>
          <p:cNvSpPr>
            <a:spLocks noGrp="1" noChangeArrowheads="1"/>
          </p:cNvSpPr>
          <p:nvPr>
            <p:ph type="ctrTitle"/>
          </p:nvPr>
        </p:nvSpPr>
        <p:spPr>
          <a:xfrm>
            <a:off x="685800" y="2130425"/>
            <a:ext cx="7772400" cy="1470025"/>
          </a:xfrm>
        </p:spPr>
        <p:txBody>
          <a:bodyPr anchor="ctr"/>
          <a:lstStyle/>
          <a:p>
            <a:r>
              <a:rPr lang="en-GB" altLang="en-US" sz="4400" dirty="0"/>
              <a:t>Forming Long Term Memories with Synaptic Plasticity</a:t>
            </a:r>
          </a:p>
        </p:txBody>
      </p:sp>
      <p:sp>
        <p:nvSpPr>
          <p:cNvPr id="187397" name="Rectangle 5"/>
          <p:cNvSpPr>
            <a:spLocks noGrp="1" noChangeArrowheads="1"/>
          </p:cNvSpPr>
          <p:nvPr>
            <p:ph type="subTitle" idx="1"/>
          </p:nvPr>
        </p:nvSpPr>
        <p:spPr>
          <a:xfrm>
            <a:off x="1371600" y="3886200"/>
            <a:ext cx="6400800" cy="1752600"/>
          </a:xfrm>
        </p:spPr>
        <p:txBody>
          <a:bodyPr/>
          <a:lstStyle/>
          <a:p>
            <a:endParaRPr lang="en-US" altLang="en-US" sz="3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4"/>
          <p:cNvSpPr>
            <a:spLocks noGrp="1" noChangeArrowheads="1"/>
          </p:cNvSpPr>
          <p:nvPr>
            <p:ph type="title"/>
          </p:nvPr>
        </p:nvSpPr>
        <p:spPr>
          <a:xfrm>
            <a:off x="457200" y="1393825"/>
            <a:ext cx="8229600" cy="1143000"/>
          </a:xfrm>
        </p:spPr>
        <p:txBody>
          <a:bodyPr/>
          <a:lstStyle/>
          <a:p>
            <a:r>
              <a:rPr lang="en-GB" altLang="en-US"/>
              <a:t>Long-term Memory</a:t>
            </a:r>
          </a:p>
        </p:txBody>
      </p:sp>
      <p:sp>
        <p:nvSpPr>
          <p:cNvPr id="157702" name="Rectangle 6"/>
          <p:cNvSpPr>
            <a:spLocks noGrp="1" noChangeArrowheads="1"/>
          </p:cNvSpPr>
          <p:nvPr>
            <p:ph type="body" idx="1"/>
          </p:nvPr>
        </p:nvSpPr>
        <p:spPr>
          <a:xfrm>
            <a:off x="457200" y="2719388"/>
            <a:ext cx="8229600" cy="4525962"/>
          </a:xfrm>
        </p:spPr>
        <p:txBody>
          <a:bodyPr/>
          <a:lstStyle/>
          <a:p>
            <a:r>
              <a:rPr lang="en-GB" altLang="en-US" dirty="0"/>
              <a:t>For “procedural” type learning and memory, see last lecture.</a:t>
            </a:r>
          </a:p>
          <a:p>
            <a:r>
              <a:rPr lang="en-GB" altLang="en-US" dirty="0"/>
              <a:t>For “declarative” and spatial memories, welcome to the world of “patient H.M.”: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GB" altLang="en-US"/>
              <a:t>Patient HM</a:t>
            </a:r>
          </a:p>
        </p:txBody>
      </p:sp>
      <p:sp>
        <p:nvSpPr>
          <p:cNvPr id="181251" name="Rectangle 3"/>
          <p:cNvSpPr>
            <a:spLocks noGrp="1" noChangeArrowheads="1"/>
          </p:cNvSpPr>
          <p:nvPr>
            <p:ph type="body" idx="1"/>
          </p:nvPr>
        </p:nvSpPr>
        <p:spPr>
          <a:xfrm>
            <a:off x="468313" y="4737100"/>
            <a:ext cx="8229600" cy="2120900"/>
          </a:xfrm>
        </p:spPr>
        <p:txBody>
          <a:bodyPr/>
          <a:lstStyle/>
          <a:p>
            <a:pPr>
              <a:lnSpc>
                <a:spcPct val="90000"/>
              </a:lnSpc>
            </a:pPr>
            <a:r>
              <a:rPr lang="en-GB" altLang="en-US"/>
              <a:t>Henry Molaison had his hippocampus removed bilaterally in 1953 to treat severe epilepsy.</a:t>
            </a:r>
          </a:p>
          <a:p>
            <a:pPr>
              <a:lnSpc>
                <a:spcPct val="90000"/>
              </a:lnSpc>
            </a:pPr>
            <a:r>
              <a:rPr lang="en-GB" altLang="en-US"/>
              <a:t>He died in 2008.</a:t>
            </a:r>
          </a:p>
        </p:txBody>
      </p:sp>
      <p:pic>
        <p:nvPicPr>
          <p:cNvPr id="1812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1196975"/>
            <a:ext cx="3316287" cy="3378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700213"/>
            <a:ext cx="3887787" cy="24241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12264</TotalTime>
  <Words>3103</Words>
  <Application>Microsoft Office PowerPoint</Application>
  <PresentationFormat>On-screen Show (4:3)</PresentationFormat>
  <Paragraphs>311</Paragraphs>
  <Slides>66</Slides>
  <Notes>36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 Unicode MS</vt:lpstr>
      <vt:lpstr>Arial</vt:lpstr>
      <vt:lpstr>Times</vt:lpstr>
      <vt:lpstr>Times New Roman</vt:lpstr>
      <vt:lpstr>Wingdings</vt:lpstr>
      <vt:lpstr>2_Default Design</vt:lpstr>
      <vt:lpstr>PowerPoint Presentation</vt:lpstr>
      <vt:lpstr>Types of Memory</vt:lpstr>
      <vt:lpstr>Working Memory</vt:lpstr>
      <vt:lpstr>PowerPoint Presentation</vt:lpstr>
      <vt:lpstr>PowerPoint Presentation</vt:lpstr>
      <vt:lpstr>Comparing ITC  and PFC</vt:lpstr>
      <vt:lpstr>Forming Long Term Memories with Synaptic Plasticity</vt:lpstr>
      <vt:lpstr>Long-term Memory</vt:lpstr>
      <vt:lpstr>Patient HM</vt:lpstr>
      <vt:lpstr>The hippocampus</vt:lpstr>
      <vt:lpstr>Patient HM</vt:lpstr>
      <vt:lpstr>What does the hippocampus do?</vt:lpstr>
      <vt:lpstr>Hebb’s Rule</vt:lpstr>
      <vt:lpstr>Structure of the hippocampus</vt:lpstr>
      <vt:lpstr>Inputs and outputs from hippo-campus</vt:lpstr>
      <vt:lpstr>An Example of Hippocampal LTP</vt:lpstr>
      <vt:lpstr>The NMDA Receptor</vt:lpstr>
      <vt:lpstr>NMDA receptor activation lets Ca++ in</vt:lpstr>
      <vt:lpstr>LTP increases AMPA currents </vt:lpstr>
      <vt:lpstr>Why might Hebb’s Rule be useful?</vt:lpstr>
      <vt:lpstr>PowerPoint Presentation</vt:lpstr>
      <vt:lpstr>PowerPoint Presentation</vt:lpstr>
      <vt:lpstr>PowerPoint Presentation</vt:lpstr>
      <vt:lpstr>PowerPoint Presentation</vt:lpstr>
      <vt:lpstr>PowerPoint Presentation</vt:lpstr>
      <vt:lpstr>PowerPoint Presentation</vt:lpstr>
      <vt:lpstr>Auto-associative nets</vt:lpstr>
      <vt:lpstr>PowerPoint Presentation</vt:lpstr>
      <vt:lpstr>PowerPoint Presentation</vt:lpstr>
      <vt:lpstr>What does this remind you of</vt:lpstr>
      <vt:lpstr>Break</vt:lpstr>
      <vt:lpstr>“Distributed representations”</vt:lpstr>
      <vt:lpstr>PowerPoint Presentation</vt:lpstr>
      <vt:lpstr>A “Halle Berry” neuron </vt:lpstr>
      <vt:lpstr>Episodic memories</vt:lpstr>
      <vt:lpstr>Combining Objects with Places as a Memory-Trick</vt:lpstr>
      <vt:lpstr>Tetrode  recordings</vt:lpstr>
      <vt:lpstr>Place  cells</vt:lpstr>
      <vt:lpstr>Testing Spatial Memory with a “Morris Water Maze”</vt:lpstr>
      <vt:lpstr>NMDA receptor antagonists can impair the ability to learn spatial landmarks</vt:lpstr>
      <vt:lpstr>Sleep and memory consolidation</vt:lpstr>
      <vt:lpstr>Sleep phases and memory</vt:lpstr>
      <vt:lpstr>Forgetting</vt:lpstr>
      <vt:lpstr>Korsakoff’s Syndrome</vt:lpstr>
      <vt:lpstr>The Mammilary Bodies</vt:lpstr>
      <vt:lpstr>Alzheimer’s Disease</vt:lpstr>
      <vt:lpstr>How the Brain Works (putting it all together)</vt:lpstr>
      <vt:lpstr>Recapping from Previous Lectures</vt:lpstr>
      <vt:lpstr>Recapping from Previous Lectures</vt:lpstr>
      <vt:lpstr>Recapping from Previous Lectures</vt:lpstr>
      <vt:lpstr>Recapping from Previous Lectures</vt:lpstr>
      <vt:lpstr>Recapping from Previous Lectures</vt:lpstr>
      <vt:lpstr>Split-brain Patients and the Conundrum of the Single “Me”</vt:lpstr>
      <vt:lpstr>What “unifies” the massively parallel and widely distributed brain activity into an apparently single “mind”?</vt:lpstr>
      <vt:lpstr>Competitive (“Winner Take All”) Networks</vt:lpstr>
      <vt:lpstr>Backprojections in Sensory Pathways</vt:lpstr>
      <vt:lpstr>Attention Retunes Sensory Receptive Fields :-</vt:lpstr>
      <vt:lpstr>Fritz et al.: Measuring STRFs in a Behaving Ferret</vt:lpstr>
      <vt:lpstr>Attention Induced STRF Changes</vt:lpstr>
      <vt:lpstr>Attention Has a High Metabolic Cost :-</vt:lpstr>
      <vt:lpstr>Pattern Detection Task</vt:lpstr>
      <vt:lpstr>Strong response when stimulus is present</vt:lpstr>
      <vt:lpstr>Most of the metabolic energy is spent trying to see, rather than seeing.</vt:lpstr>
      <vt:lpstr>Attention</vt:lpstr>
      <vt:lpstr>How the Brain Works:</vt:lpstr>
      <vt:lpstr>We hope you enjoyed the course.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Cellular Neuroscience</dc:title>
  <dc:creator>jan schnupp</dc:creator>
  <cp:lastModifiedBy>Prof. Jan SCHNUPP</cp:lastModifiedBy>
  <cp:revision>205</cp:revision>
  <cp:lastPrinted>1601-01-01T00:00:00Z</cp:lastPrinted>
  <dcterms:created xsi:type="dcterms:W3CDTF">2002-10-14T15:22:03Z</dcterms:created>
  <dcterms:modified xsi:type="dcterms:W3CDTF">2018-12-04T04:05:21Z</dcterms:modified>
</cp:coreProperties>
</file>