
<file path=[Content_Types].xml><?xml version="1.0" encoding="utf-8"?>
<Types xmlns="http://schemas.openxmlformats.org/package/2006/content-types">
  <Default Extension="bin" ContentType="application/vnd.openxmlformats-officedocument.oleObject"/>
  <Default Extension="jpe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1" r:id="rId2"/>
  </p:sldMasterIdLst>
  <p:notesMasterIdLst>
    <p:notesMasterId r:id="rId54"/>
  </p:notesMasterIdLst>
  <p:sldIdLst>
    <p:sldId id="256" r:id="rId3"/>
    <p:sldId id="261" r:id="rId4"/>
    <p:sldId id="323" r:id="rId5"/>
    <p:sldId id="262" r:id="rId6"/>
    <p:sldId id="263" r:id="rId7"/>
    <p:sldId id="266" r:id="rId8"/>
    <p:sldId id="296" r:id="rId9"/>
    <p:sldId id="267" r:id="rId10"/>
    <p:sldId id="287" r:id="rId11"/>
    <p:sldId id="269" r:id="rId12"/>
    <p:sldId id="327" r:id="rId13"/>
    <p:sldId id="264" r:id="rId14"/>
    <p:sldId id="265" r:id="rId15"/>
    <p:sldId id="268" r:id="rId16"/>
    <p:sldId id="270" r:id="rId17"/>
    <p:sldId id="271" r:id="rId18"/>
    <p:sldId id="272" r:id="rId19"/>
    <p:sldId id="273" r:id="rId20"/>
    <p:sldId id="292" r:id="rId21"/>
    <p:sldId id="293" r:id="rId22"/>
    <p:sldId id="291" r:id="rId23"/>
    <p:sldId id="294" r:id="rId24"/>
    <p:sldId id="288" r:id="rId25"/>
    <p:sldId id="297" r:id="rId26"/>
    <p:sldId id="300" r:id="rId27"/>
    <p:sldId id="321" r:id="rId28"/>
    <p:sldId id="301" r:id="rId29"/>
    <p:sldId id="328" r:id="rId30"/>
    <p:sldId id="322" r:id="rId31"/>
    <p:sldId id="302" r:id="rId32"/>
    <p:sldId id="303" r:id="rId33"/>
    <p:sldId id="304" r:id="rId34"/>
    <p:sldId id="305" r:id="rId35"/>
    <p:sldId id="306" r:id="rId36"/>
    <p:sldId id="307" r:id="rId37"/>
    <p:sldId id="308" r:id="rId38"/>
    <p:sldId id="309" r:id="rId39"/>
    <p:sldId id="311" r:id="rId40"/>
    <p:sldId id="312" r:id="rId41"/>
    <p:sldId id="313" r:id="rId42"/>
    <p:sldId id="314" r:id="rId43"/>
    <p:sldId id="330" r:id="rId44"/>
    <p:sldId id="310" r:id="rId45"/>
    <p:sldId id="315" r:id="rId46"/>
    <p:sldId id="316" r:id="rId47"/>
    <p:sldId id="317" r:id="rId48"/>
    <p:sldId id="331" r:id="rId49"/>
    <p:sldId id="318" r:id="rId50"/>
    <p:sldId id="319" r:id="rId51"/>
    <p:sldId id="320" r:id="rId52"/>
    <p:sldId id="332" r:id="rId53"/>
  </p:sldIdLst>
  <p:sldSz cx="9144000" cy="6858000" type="screen4x3"/>
  <p:notesSz cx="6854825" cy="9748838"/>
  <p:defaultTextStyle>
    <a:defPPr>
      <a:defRPr lang="en-GB"/>
    </a:defPPr>
    <a:lvl1pPr algn="l" defTabSz="449263" rtl="0" eaLnBrk="0" fontAlgn="base" hangingPunct="0">
      <a:spcBef>
        <a:spcPct val="0"/>
      </a:spcBef>
      <a:spcAft>
        <a:spcPct val="0"/>
      </a:spcAft>
      <a:defRPr sz="2400" kern="1200">
        <a:solidFill>
          <a:schemeClr val="bg1"/>
        </a:solidFill>
        <a:latin typeface="Times New Roman" panose="02020603050405020304" pitchFamily="18" charset="0"/>
        <a:ea typeface="+mn-ea"/>
        <a:cs typeface="Arial" panose="020B0604020202020204" pitchFamily="34"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n-ea"/>
        <a:cs typeface="Arial" panose="020B0604020202020204" pitchFamily="34" charset="0"/>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n-ea"/>
        <a:cs typeface="Arial" panose="020B0604020202020204" pitchFamily="34" charset="0"/>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n-ea"/>
        <a:cs typeface="Arial" panose="020B0604020202020204" pitchFamily="34" charset="0"/>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66" y="77"/>
      </p:cViewPr>
      <p:guideLst>
        <p:guide orient="horz" pos="2160"/>
        <p:guide pos="2880"/>
      </p:guideLst>
    </p:cSldViewPr>
  </p:slideViewPr>
  <p:outlineViewPr>
    <p:cViewPr varScale="1">
      <p:scale>
        <a:sx n="170" d="200"/>
        <a:sy n="170" d="200"/>
      </p:scale>
      <p:origin x="-780" y="-84"/>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_rels/viewProps.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slide" Target="slides/slide21.xml"/><Relationship Id="rId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8B8CD967-36C4-4305-BA8E-88435AA3FDD2}"/>
              </a:ext>
            </a:extLst>
          </p:cNvPr>
          <p:cNvSpPr>
            <a:spLocks noGrp="1" noRot="1" noChangeAspect="1" noChangeArrowheads="1"/>
          </p:cNvSpPr>
          <p:nvPr>
            <p:ph type="sldImg"/>
          </p:nvPr>
        </p:nvSpPr>
        <p:spPr bwMode="auto">
          <a:xfrm>
            <a:off x="0" y="741363"/>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a:extLst>
              <a:ext uri="{FF2B5EF4-FFF2-40B4-BE49-F238E27FC236}">
                <a16:creationId xmlns:a16="http://schemas.microsoft.com/office/drawing/2014/main" id="{5297A4E2-AF39-4D55-BDF2-6CC432477AA2}"/>
              </a:ext>
            </a:extLst>
          </p:cNvPr>
          <p:cNvSpPr>
            <a:spLocks noGrp="1" noChangeArrowheads="1"/>
          </p:cNvSpPr>
          <p:nvPr>
            <p:ph type="body"/>
          </p:nvPr>
        </p:nvSpPr>
        <p:spPr bwMode="auto">
          <a:xfrm>
            <a:off x="685800" y="4630738"/>
            <a:ext cx="5481638"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upload.wikimedia.org/wikipedia/commons/3/39/Phospholipid_TvanBrussel.jp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humanbiofield.wikispaces.com/Membrane+and+Cellular+Respiration+HW1+MC"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3606AA40-89A0-4D67-B61A-BCDE448FEF0A}"/>
              </a:ext>
            </a:extLst>
          </p:cNvPr>
          <p:cNvSpPr>
            <a:spLocks noGrp="1" noRot="1" noChangeAspect="1" noChangeArrowheads="1" noTextEdit="1"/>
          </p:cNvSpPr>
          <p:nvPr>
            <p:ph type="sldImg"/>
          </p:nvPr>
        </p:nvSpPr>
        <p:spPr>
          <a:xfrm>
            <a:off x="990600" y="741363"/>
            <a:ext cx="4872038" cy="36560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3" name="Rectangle 2">
            <a:extLst>
              <a:ext uri="{FF2B5EF4-FFF2-40B4-BE49-F238E27FC236}">
                <a16:creationId xmlns:a16="http://schemas.microsoft.com/office/drawing/2014/main" id="{DA578527-B29E-4A76-AA30-8D8B1FC2FB21}"/>
              </a:ext>
            </a:extLst>
          </p:cNvPr>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76795F2E-8386-4075-A046-E3D0E2BC747B}"/>
              </a:ext>
            </a:extLst>
          </p:cNvPr>
          <p:cNvSpPr>
            <a:spLocks noGrp="1" noRot="1" noChangeAspect="1" noChangeArrowheads="1" noTextEdit="1"/>
          </p:cNvSpPr>
          <p:nvPr>
            <p:ph type="sldImg"/>
          </p:nvPr>
        </p:nvSpPr>
        <p:spPr>
          <a:xfrm>
            <a:off x="990600" y="741363"/>
            <a:ext cx="4872038" cy="36560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9" name="Text Box 2">
            <a:extLst>
              <a:ext uri="{FF2B5EF4-FFF2-40B4-BE49-F238E27FC236}">
                <a16:creationId xmlns:a16="http://schemas.microsoft.com/office/drawing/2014/main" id="{98DB8D89-B2AD-4522-864B-3480ADD2AF8D}"/>
              </a:ext>
            </a:extLst>
          </p:cNvPr>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en-US">
                <a:hlinkClick r:id="rId3"/>
              </a:rPr>
              <a:t>http://upload.wikimedia.org/wikipedia/commons/3/39/Phospholipid_TvanBrussel.jpg</a:t>
            </a:r>
            <a:r>
              <a:rPr lang="en-GB" altLang="en-US"/>
              <a:t> </a:t>
            </a: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EB65AA6F-8580-4E16-947E-E5A05326090D}"/>
              </a:ext>
            </a:extLst>
          </p:cNvPr>
          <p:cNvSpPr>
            <a:spLocks noGrp="1" noRot="1" noChangeAspect="1" noChangeArrowheads="1" noTextEdit="1"/>
          </p:cNvSpPr>
          <p:nvPr>
            <p:ph type="sldImg"/>
          </p:nvPr>
        </p:nvSpPr>
        <p:spPr>
          <a:xfrm>
            <a:off x="990600" y="741363"/>
            <a:ext cx="4872038" cy="36560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7" name="Rectangle 2">
            <a:extLst>
              <a:ext uri="{FF2B5EF4-FFF2-40B4-BE49-F238E27FC236}">
                <a16:creationId xmlns:a16="http://schemas.microsoft.com/office/drawing/2014/main" id="{5C391702-9B61-4277-9D23-4A47FFE8C5C8}"/>
              </a:ext>
            </a:extLst>
          </p:cNvPr>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231C6982-C2BC-49B7-9844-4ECAE530FB2F}"/>
              </a:ext>
            </a:extLst>
          </p:cNvPr>
          <p:cNvSpPr>
            <a:spLocks noGrp="1" noRot="1" noChangeAspect="1" noChangeArrowheads="1" noTextEdit="1"/>
          </p:cNvSpPr>
          <p:nvPr>
            <p:ph type="sldImg"/>
          </p:nvPr>
        </p:nvSpPr>
        <p:spPr>
          <a:xfrm>
            <a:off x="990600" y="741363"/>
            <a:ext cx="4872038" cy="36560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5" name="Rectangle 2">
            <a:extLst>
              <a:ext uri="{FF2B5EF4-FFF2-40B4-BE49-F238E27FC236}">
                <a16:creationId xmlns:a16="http://schemas.microsoft.com/office/drawing/2014/main" id="{22BB80F4-A38A-4AA4-A0ED-B3670118FA8F}"/>
              </a:ext>
            </a:extLst>
          </p:cNvPr>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a:extLst>
              <a:ext uri="{FF2B5EF4-FFF2-40B4-BE49-F238E27FC236}">
                <a16:creationId xmlns:a16="http://schemas.microsoft.com/office/drawing/2014/main" id="{FC335FA3-7BC8-428B-BE55-DD1855F06E1C}"/>
              </a:ext>
            </a:extLst>
          </p:cNvPr>
          <p:cNvSpPr>
            <a:spLocks noGrp="1" noRot="1" noChangeAspect="1" noChangeArrowheads="1" noTextEdit="1"/>
          </p:cNvSpPr>
          <p:nvPr>
            <p:ph type="sldImg"/>
          </p:nvPr>
        </p:nvSpPr>
        <p:spPr>
          <a:xfrm>
            <a:off x="990600" y="741363"/>
            <a:ext cx="4872038" cy="36560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3" name="Rectangle 2">
            <a:extLst>
              <a:ext uri="{FF2B5EF4-FFF2-40B4-BE49-F238E27FC236}">
                <a16:creationId xmlns:a16="http://schemas.microsoft.com/office/drawing/2014/main" id="{B5C9514F-3688-469F-B07F-16A9ED16C76A}"/>
              </a:ext>
            </a:extLst>
          </p:cNvPr>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id="{3B4E3D5E-14CA-410A-9691-0EA799CD852B}"/>
              </a:ext>
            </a:extLst>
          </p:cNvPr>
          <p:cNvSpPr>
            <a:spLocks noGrp="1" noRot="1" noChangeAspect="1" noChangeArrowheads="1" noTextEdit="1"/>
          </p:cNvSpPr>
          <p:nvPr>
            <p:ph type="sldImg"/>
          </p:nvPr>
        </p:nvSpPr>
        <p:spPr>
          <a:xfrm>
            <a:off x="990600" y="741363"/>
            <a:ext cx="4872038" cy="36560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1" name="Rectangle 2">
            <a:extLst>
              <a:ext uri="{FF2B5EF4-FFF2-40B4-BE49-F238E27FC236}">
                <a16:creationId xmlns:a16="http://schemas.microsoft.com/office/drawing/2014/main" id="{49DEA806-C548-4761-B632-DC3523651640}"/>
              </a:ext>
            </a:extLst>
          </p:cNvPr>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id="{E2EC96B5-2523-47AB-AD4E-728213ACE005}"/>
              </a:ext>
            </a:extLst>
          </p:cNvPr>
          <p:cNvSpPr>
            <a:spLocks noGrp="1" noRot="1" noChangeAspect="1" noChangeArrowheads="1" noTextEdit="1"/>
          </p:cNvSpPr>
          <p:nvPr>
            <p:ph type="sldImg"/>
          </p:nvPr>
        </p:nvSpPr>
        <p:spPr>
          <a:xfrm>
            <a:off x="990600" y="741363"/>
            <a:ext cx="4872038" cy="36560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9" name="Rectangle 2">
            <a:extLst>
              <a:ext uri="{FF2B5EF4-FFF2-40B4-BE49-F238E27FC236}">
                <a16:creationId xmlns:a16="http://schemas.microsoft.com/office/drawing/2014/main" id="{E1BE4F01-1550-463D-B124-6669F0008132}"/>
              </a:ext>
            </a:extLst>
          </p:cNvPr>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687B6624-0B98-4915-B02D-D040C4DDEB01}"/>
              </a:ext>
            </a:extLst>
          </p:cNvPr>
          <p:cNvSpPr>
            <a:spLocks noGrp="1" noRot="1" noChangeAspect="1" noChangeArrowheads="1" noTextEdit="1"/>
          </p:cNvSpPr>
          <p:nvPr>
            <p:ph type="sldImg"/>
          </p:nvPr>
        </p:nvSpPr>
        <p:spPr>
          <a:xfrm>
            <a:off x="992188" y="731838"/>
            <a:ext cx="4872037" cy="3654425"/>
          </a:xfrm>
        </p:spPr>
      </p:sp>
      <p:sp>
        <p:nvSpPr>
          <p:cNvPr id="59395" name="Rectangle 3">
            <a:extLst>
              <a:ext uri="{FF2B5EF4-FFF2-40B4-BE49-F238E27FC236}">
                <a16:creationId xmlns:a16="http://schemas.microsoft.com/office/drawing/2014/main" id="{DC22E1E6-9EF2-4074-B959-0A1563254EDE}"/>
              </a:ext>
            </a:extLst>
          </p:cNvPr>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E8ED4FE-2FCC-4DEE-9BC4-DA827FA3DBC0}"/>
              </a:ext>
            </a:extLst>
          </p:cNvPr>
          <p:cNvSpPr>
            <a:spLocks noGrp="1" noRot="1" noChangeAspect="1" noChangeArrowheads="1" noTextEdit="1"/>
          </p:cNvSpPr>
          <p:nvPr>
            <p:ph type="sldImg"/>
          </p:nvPr>
        </p:nvSpPr>
        <p:spPr>
          <a:xfrm>
            <a:off x="992188" y="731838"/>
            <a:ext cx="4872037" cy="3654425"/>
          </a:xfrm>
        </p:spPr>
      </p:sp>
      <p:sp>
        <p:nvSpPr>
          <p:cNvPr id="61443" name="Rectangle 3">
            <a:extLst>
              <a:ext uri="{FF2B5EF4-FFF2-40B4-BE49-F238E27FC236}">
                <a16:creationId xmlns:a16="http://schemas.microsoft.com/office/drawing/2014/main" id="{1A8105AD-6749-4C60-820F-5E41A6203D22}"/>
              </a:ext>
            </a:extLst>
          </p:cNvPr>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A0A62F49-181B-46B0-ADFF-4B727647DA7A}"/>
              </a:ext>
            </a:extLst>
          </p:cNvPr>
          <p:cNvSpPr>
            <a:spLocks noGrp="1" noRot="1" noChangeAspect="1" noChangeArrowheads="1" noTextEdit="1"/>
          </p:cNvSpPr>
          <p:nvPr>
            <p:ph type="sldImg"/>
          </p:nvPr>
        </p:nvSpPr>
        <p:spPr>
          <a:xfrm>
            <a:off x="992188" y="731838"/>
            <a:ext cx="4872037" cy="3654425"/>
          </a:xfrm>
        </p:spPr>
      </p:sp>
      <p:sp>
        <p:nvSpPr>
          <p:cNvPr id="63491" name="Rectangle 3">
            <a:extLst>
              <a:ext uri="{FF2B5EF4-FFF2-40B4-BE49-F238E27FC236}">
                <a16:creationId xmlns:a16="http://schemas.microsoft.com/office/drawing/2014/main" id="{7D088CB0-B7AE-4157-AE7F-F4C6DB28E0BD}"/>
              </a:ext>
            </a:extLst>
          </p:cNvPr>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D37ABA0B-EA67-4121-830D-A7A1028D2DA0}"/>
              </a:ext>
            </a:extLst>
          </p:cNvPr>
          <p:cNvSpPr>
            <a:spLocks noGrp="1" noRot="1" noChangeAspect="1" noChangeArrowheads="1" noTextEdit="1"/>
          </p:cNvSpPr>
          <p:nvPr>
            <p:ph type="sldImg"/>
          </p:nvPr>
        </p:nvSpPr>
        <p:spPr>
          <a:xfrm>
            <a:off x="992188" y="731838"/>
            <a:ext cx="4872037" cy="3654425"/>
          </a:xfrm>
        </p:spPr>
      </p:sp>
      <p:sp>
        <p:nvSpPr>
          <p:cNvPr id="65539" name="Rectangle 3">
            <a:extLst>
              <a:ext uri="{FF2B5EF4-FFF2-40B4-BE49-F238E27FC236}">
                <a16:creationId xmlns:a16="http://schemas.microsoft.com/office/drawing/2014/main" id="{B324EE74-9FF3-40FC-B035-D88651EC0B76}"/>
              </a:ext>
            </a:extLst>
          </p:cNvPr>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3B432EE1-1413-4441-B018-7036D70D3B34}"/>
              </a:ext>
            </a:extLst>
          </p:cNvPr>
          <p:cNvSpPr>
            <a:spLocks noGrp="1" noRot="1" noChangeAspect="1" noChangeArrowheads="1" noTextEdit="1"/>
          </p:cNvSpPr>
          <p:nvPr>
            <p:ph type="sldImg"/>
          </p:nvPr>
        </p:nvSpPr>
        <p:spPr>
          <a:xfrm>
            <a:off x="990600" y="741363"/>
            <a:ext cx="4872038" cy="36560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1" name="Rectangle 2">
            <a:extLst>
              <a:ext uri="{FF2B5EF4-FFF2-40B4-BE49-F238E27FC236}">
                <a16:creationId xmlns:a16="http://schemas.microsoft.com/office/drawing/2014/main" id="{1F74C832-D0B4-43BD-8776-BAAE62DD493F}"/>
              </a:ext>
            </a:extLst>
          </p:cNvPr>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782E735C-38B2-4692-B9D2-D8D0C869665C}"/>
              </a:ext>
            </a:extLst>
          </p:cNvPr>
          <p:cNvSpPr>
            <a:spLocks noGrp="1" noRot="1" noChangeAspect="1" noChangeArrowheads="1" noTextEdit="1"/>
          </p:cNvSpPr>
          <p:nvPr>
            <p:ph type="sldImg"/>
          </p:nvPr>
        </p:nvSpPr>
        <p:spPr>
          <a:xfrm>
            <a:off x="992188" y="731838"/>
            <a:ext cx="4872037" cy="3654425"/>
          </a:xfrm>
        </p:spPr>
      </p:sp>
      <p:sp>
        <p:nvSpPr>
          <p:cNvPr id="67587" name="Rectangle 3">
            <a:extLst>
              <a:ext uri="{FF2B5EF4-FFF2-40B4-BE49-F238E27FC236}">
                <a16:creationId xmlns:a16="http://schemas.microsoft.com/office/drawing/2014/main" id="{11F5F153-164F-4749-9E10-9EF45CBFE150}"/>
              </a:ext>
            </a:extLst>
          </p:cNvPr>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331938E-628F-4FD1-82E2-281A0A513E2A}"/>
              </a:ext>
            </a:extLst>
          </p:cNvPr>
          <p:cNvSpPr>
            <a:spLocks noGrp="1" noRot="1" noChangeAspect="1" noChangeArrowheads="1" noTextEdit="1"/>
          </p:cNvSpPr>
          <p:nvPr>
            <p:ph type="sldImg"/>
          </p:nvPr>
        </p:nvSpPr>
        <p:spPr>
          <a:xfrm>
            <a:off x="992188" y="731838"/>
            <a:ext cx="4872037" cy="3654425"/>
          </a:xfrm>
        </p:spPr>
      </p:sp>
      <p:sp>
        <p:nvSpPr>
          <p:cNvPr id="69635" name="Rectangle 3">
            <a:extLst>
              <a:ext uri="{FF2B5EF4-FFF2-40B4-BE49-F238E27FC236}">
                <a16:creationId xmlns:a16="http://schemas.microsoft.com/office/drawing/2014/main" id="{10D02E22-8286-4CDC-938E-48B97475461B}"/>
              </a:ext>
            </a:extLst>
          </p:cNvPr>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A40E1D19-5120-4B8E-A02B-6B1DD6955E1F}"/>
              </a:ext>
            </a:extLst>
          </p:cNvPr>
          <p:cNvSpPr>
            <a:spLocks noGrp="1" noRot="1" noChangeAspect="1" noChangeArrowheads="1" noTextEdit="1"/>
          </p:cNvSpPr>
          <p:nvPr>
            <p:ph type="sldImg"/>
          </p:nvPr>
        </p:nvSpPr>
        <p:spPr>
          <a:xfrm>
            <a:off x="992188" y="731838"/>
            <a:ext cx="4872037" cy="3654425"/>
          </a:xfrm>
        </p:spPr>
      </p:sp>
      <p:sp>
        <p:nvSpPr>
          <p:cNvPr id="71683" name="Rectangle 3">
            <a:extLst>
              <a:ext uri="{FF2B5EF4-FFF2-40B4-BE49-F238E27FC236}">
                <a16:creationId xmlns:a16="http://schemas.microsoft.com/office/drawing/2014/main" id="{03CAE589-7303-4FC0-AE83-740896039892}"/>
              </a:ext>
            </a:extLst>
          </p:cNvPr>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46D53B85-DBF9-4A0F-B6BF-2D99D617C022}"/>
              </a:ext>
            </a:extLst>
          </p:cNvPr>
          <p:cNvSpPr>
            <a:spLocks noGrp="1" noRot="1" noChangeAspect="1" noChangeArrowheads="1" noTextEdit="1"/>
          </p:cNvSpPr>
          <p:nvPr>
            <p:ph type="sldImg"/>
          </p:nvPr>
        </p:nvSpPr>
        <p:spPr>
          <a:xfrm>
            <a:off x="992188" y="731838"/>
            <a:ext cx="4872037" cy="3654425"/>
          </a:xfrm>
        </p:spPr>
      </p:sp>
      <p:sp>
        <p:nvSpPr>
          <p:cNvPr id="73731" name="Rectangle 3">
            <a:extLst>
              <a:ext uri="{FF2B5EF4-FFF2-40B4-BE49-F238E27FC236}">
                <a16:creationId xmlns:a16="http://schemas.microsoft.com/office/drawing/2014/main" id="{67D11CB2-CE5F-4099-BE0F-0E734C006344}"/>
              </a:ext>
            </a:extLst>
          </p:cNvPr>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EE3510BC-915F-40CB-B653-CD172F015DBC}"/>
              </a:ext>
            </a:extLst>
          </p:cNvPr>
          <p:cNvSpPr>
            <a:spLocks noGrp="1" noRot="1" noChangeAspect="1" noChangeArrowheads="1" noTextEdit="1"/>
          </p:cNvSpPr>
          <p:nvPr>
            <p:ph type="sldImg"/>
          </p:nvPr>
        </p:nvSpPr>
        <p:spPr>
          <a:xfrm>
            <a:off x="992188" y="731838"/>
            <a:ext cx="4872037" cy="3654425"/>
          </a:xfrm>
        </p:spPr>
      </p:sp>
      <p:sp>
        <p:nvSpPr>
          <p:cNvPr id="75779" name="Rectangle 3">
            <a:extLst>
              <a:ext uri="{FF2B5EF4-FFF2-40B4-BE49-F238E27FC236}">
                <a16:creationId xmlns:a16="http://schemas.microsoft.com/office/drawing/2014/main" id="{801F1B45-1749-4A25-9C2F-31F20AF4203E}"/>
              </a:ext>
            </a:extLst>
          </p:cNvPr>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88DF9E4B-5178-4B0C-BF07-7D67D7547607}"/>
              </a:ext>
            </a:extLst>
          </p:cNvPr>
          <p:cNvSpPr>
            <a:spLocks noGrp="1" noRot="1" noChangeAspect="1" noChangeArrowheads="1" noTextEdit="1"/>
          </p:cNvSpPr>
          <p:nvPr>
            <p:ph type="sldImg"/>
          </p:nvPr>
        </p:nvSpPr>
        <p:spPr>
          <a:xfrm>
            <a:off x="992188" y="731838"/>
            <a:ext cx="4872037" cy="3654425"/>
          </a:xfrm>
        </p:spPr>
      </p:sp>
      <p:sp>
        <p:nvSpPr>
          <p:cNvPr id="77827" name="Rectangle 3">
            <a:extLst>
              <a:ext uri="{FF2B5EF4-FFF2-40B4-BE49-F238E27FC236}">
                <a16:creationId xmlns:a16="http://schemas.microsoft.com/office/drawing/2014/main" id="{B90D3138-E946-4B5D-A4D8-3822D0A9CCC3}"/>
              </a:ext>
            </a:extLst>
          </p:cNvPr>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8ADEADF-6FA2-4D49-8707-BCA5E8BD764B}"/>
              </a:ext>
            </a:extLst>
          </p:cNvPr>
          <p:cNvSpPr>
            <a:spLocks noGrp="1" noRot="1" noChangeAspect="1" noChangeArrowheads="1" noTextEdit="1"/>
          </p:cNvSpPr>
          <p:nvPr>
            <p:ph type="sldImg"/>
          </p:nvPr>
        </p:nvSpPr>
        <p:spPr>
          <a:xfrm>
            <a:off x="992188" y="731838"/>
            <a:ext cx="4872037" cy="3654425"/>
          </a:xfrm>
        </p:spPr>
      </p:sp>
      <p:sp>
        <p:nvSpPr>
          <p:cNvPr id="81923" name="Rectangle 3">
            <a:extLst>
              <a:ext uri="{FF2B5EF4-FFF2-40B4-BE49-F238E27FC236}">
                <a16:creationId xmlns:a16="http://schemas.microsoft.com/office/drawing/2014/main" id="{84AB3DD1-AFC0-411B-9C75-567E404AB8AF}"/>
              </a:ext>
            </a:extLst>
          </p:cNvPr>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8ED7BC80-EC70-4471-B067-7857E5AA7E69}"/>
              </a:ext>
            </a:extLst>
          </p:cNvPr>
          <p:cNvSpPr>
            <a:spLocks noGrp="1" noRot="1" noChangeAspect="1" noChangeArrowheads="1" noTextEdit="1"/>
          </p:cNvSpPr>
          <p:nvPr>
            <p:ph type="sldImg"/>
          </p:nvPr>
        </p:nvSpPr>
        <p:spPr>
          <a:xfrm>
            <a:off x="990600" y="741363"/>
            <a:ext cx="4872038" cy="36560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9" name="Rectangle 2">
            <a:extLst>
              <a:ext uri="{FF2B5EF4-FFF2-40B4-BE49-F238E27FC236}">
                <a16:creationId xmlns:a16="http://schemas.microsoft.com/office/drawing/2014/main" id="{1BE7096B-D535-42C1-BC64-97C7C15DD5A2}"/>
              </a:ext>
            </a:extLst>
          </p:cNvPr>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56547B45-1FDE-4576-BF17-8974F96B8E65}"/>
              </a:ext>
            </a:extLst>
          </p:cNvPr>
          <p:cNvSpPr>
            <a:spLocks noGrp="1" noRot="1" noChangeAspect="1" noChangeArrowheads="1" noTextEdit="1"/>
          </p:cNvSpPr>
          <p:nvPr>
            <p:ph type="sldImg"/>
          </p:nvPr>
        </p:nvSpPr>
        <p:spPr>
          <a:xfrm>
            <a:off x="990600" y="741363"/>
            <a:ext cx="4872038" cy="36560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7" name="Rectangle 2">
            <a:extLst>
              <a:ext uri="{FF2B5EF4-FFF2-40B4-BE49-F238E27FC236}">
                <a16:creationId xmlns:a16="http://schemas.microsoft.com/office/drawing/2014/main" id="{45714299-0A46-464A-9520-DAF9C141F62B}"/>
              </a:ext>
            </a:extLst>
          </p:cNvPr>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57A18423-41AE-4A00-A872-58ED85B8CF11}"/>
              </a:ext>
            </a:extLst>
          </p:cNvPr>
          <p:cNvSpPr>
            <a:spLocks noGrp="1" noRot="1" noChangeAspect="1" noChangeArrowheads="1" noTextEdit="1"/>
          </p:cNvSpPr>
          <p:nvPr>
            <p:ph type="sldImg"/>
          </p:nvPr>
        </p:nvSpPr>
        <p:spPr>
          <a:xfrm>
            <a:off x="990600" y="741363"/>
            <a:ext cx="4872038" cy="36560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5" name="Rectangle 2">
            <a:extLst>
              <a:ext uri="{FF2B5EF4-FFF2-40B4-BE49-F238E27FC236}">
                <a16:creationId xmlns:a16="http://schemas.microsoft.com/office/drawing/2014/main" id="{B945665D-C70B-485F-AB1C-187A475CDCAE}"/>
              </a:ext>
            </a:extLst>
          </p:cNvPr>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566038D7-4471-40B2-A49F-9CBA44870F19}"/>
              </a:ext>
            </a:extLst>
          </p:cNvPr>
          <p:cNvSpPr>
            <a:spLocks noGrp="1" noRot="1" noChangeAspect="1" noChangeArrowheads="1" noTextEdit="1"/>
          </p:cNvSpPr>
          <p:nvPr>
            <p:ph type="sldImg"/>
          </p:nvPr>
        </p:nvSpPr>
        <p:spPr>
          <a:xfrm>
            <a:off x="990600" y="741363"/>
            <a:ext cx="4872038" cy="36560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3" name="Rectangle 2">
            <a:extLst>
              <a:ext uri="{FF2B5EF4-FFF2-40B4-BE49-F238E27FC236}">
                <a16:creationId xmlns:a16="http://schemas.microsoft.com/office/drawing/2014/main" id="{0D0C99C9-B90C-4CF1-BDBC-2DAB034AB8D9}"/>
              </a:ext>
            </a:extLst>
          </p:cNvPr>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8D09A319-BDE7-4DC4-99EB-70C9A823499F}"/>
              </a:ext>
            </a:extLst>
          </p:cNvPr>
          <p:cNvSpPr>
            <a:spLocks noGrp="1" noRot="1" noChangeAspect="1" noChangeArrowheads="1" noTextEdit="1"/>
          </p:cNvSpPr>
          <p:nvPr>
            <p:ph type="sldImg"/>
          </p:nvPr>
        </p:nvSpPr>
        <p:spPr>
          <a:xfrm>
            <a:off x="990600" y="741363"/>
            <a:ext cx="4872038" cy="36560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Rectangle 2">
            <a:extLst>
              <a:ext uri="{FF2B5EF4-FFF2-40B4-BE49-F238E27FC236}">
                <a16:creationId xmlns:a16="http://schemas.microsoft.com/office/drawing/2014/main" id="{00D5513D-BB16-4390-A41B-CD5636CDD1FF}"/>
              </a:ext>
            </a:extLst>
          </p:cNvPr>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FB22FD8F-AB61-43BC-AD2F-BA11999BF955}"/>
              </a:ext>
            </a:extLst>
          </p:cNvPr>
          <p:cNvSpPr>
            <a:spLocks noGrp="1" noRot="1" noChangeAspect="1" noChangeArrowheads="1" noTextEdit="1"/>
          </p:cNvSpPr>
          <p:nvPr>
            <p:ph type="sldImg"/>
          </p:nvPr>
        </p:nvSpPr>
        <p:spPr>
          <a:xfrm>
            <a:off x="990600" y="741363"/>
            <a:ext cx="4872038" cy="36560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a:extLst>
              <a:ext uri="{FF2B5EF4-FFF2-40B4-BE49-F238E27FC236}">
                <a16:creationId xmlns:a16="http://schemas.microsoft.com/office/drawing/2014/main" id="{F9A24B0E-93D6-42A5-BED7-D664788D9D93}"/>
              </a:ext>
            </a:extLst>
          </p:cNvPr>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05FB5A0C-2E3B-4E90-AD56-8E3002B8E549}"/>
              </a:ext>
            </a:extLst>
          </p:cNvPr>
          <p:cNvSpPr>
            <a:spLocks noGrp="1" noRot="1" noChangeAspect="1" noChangeArrowheads="1" noTextEdit="1"/>
          </p:cNvSpPr>
          <p:nvPr>
            <p:ph type="sldImg"/>
          </p:nvPr>
        </p:nvSpPr>
        <p:spPr>
          <a:xfrm>
            <a:off x="990600" y="741363"/>
            <a:ext cx="4872038" cy="36560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1" name="Text Box 2">
            <a:extLst>
              <a:ext uri="{FF2B5EF4-FFF2-40B4-BE49-F238E27FC236}">
                <a16:creationId xmlns:a16="http://schemas.microsoft.com/office/drawing/2014/main" id="{E9BB6FA7-C5E3-4A21-B577-E011F74BCED6}"/>
              </a:ext>
            </a:extLst>
          </p:cNvPr>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en-US">
                <a:hlinkClick r:id="rId3"/>
              </a:rPr>
              <a:t>https://ehumanbiofield.wikispaces.com/Membrane+and+Cellular+Respiration+HW1+MC</a:t>
            </a:r>
            <a:r>
              <a:rPr lang="en-GB" altLang="en-US"/>
              <a:t> </a:t>
            </a: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a:extLst>
              <a:ext uri="{FF2B5EF4-FFF2-40B4-BE49-F238E27FC236}">
                <a16:creationId xmlns:a16="http://schemas.microsoft.com/office/drawing/2014/main" id="{62012426-CE44-4DEA-B61F-90177F9FA57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7218A18E-F5E1-4B4C-962D-B1B64AC501B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A266E10C-88BC-4785-83C8-7A807F3B1F23}"/>
              </a:ext>
            </a:extLst>
          </p:cNvPr>
          <p:cNvSpPr>
            <a:spLocks noGrp="1" noChangeArrowheads="1"/>
          </p:cNvSpPr>
          <p:nvPr>
            <p:ph type="sldNum" sz="quarter" idx="12"/>
          </p:nvPr>
        </p:nvSpPr>
        <p:spPr>
          <a:ln/>
        </p:spPr>
        <p:txBody>
          <a:bodyPr/>
          <a:lstStyle>
            <a:lvl1pPr>
              <a:defRPr/>
            </a:lvl1pPr>
          </a:lstStyle>
          <a:p>
            <a:pPr>
              <a:defRPr/>
            </a:pPr>
            <a:fld id="{D96D0AE1-5219-4F2A-A40E-5AEC47D767E4}" type="slidenum">
              <a:rPr lang="en-GB" altLang="en-US"/>
              <a:pPr>
                <a:defRPr/>
              </a:pPr>
              <a:t>‹#›</a:t>
            </a:fld>
            <a:endParaRPr lang="en-GB" altLang="en-US"/>
          </a:p>
        </p:txBody>
      </p:sp>
    </p:spTree>
    <p:extLst>
      <p:ext uri="{BB962C8B-B14F-4D97-AF65-F5344CB8AC3E}">
        <p14:creationId xmlns:p14="http://schemas.microsoft.com/office/powerpoint/2010/main" val="2848277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4B38716-A5AC-47FE-A5B8-FEBAF768019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5178EF45-E7ED-4B24-ADAD-DBD3FA9F86B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648B9749-379C-4CA4-915F-B95E241A47E5}"/>
              </a:ext>
            </a:extLst>
          </p:cNvPr>
          <p:cNvSpPr>
            <a:spLocks noGrp="1" noChangeArrowheads="1"/>
          </p:cNvSpPr>
          <p:nvPr>
            <p:ph type="sldNum" sz="quarter" idx="12"/>
          </p:nvPr>
        </p:nvSpPr>
        <p:spPr>
          <a:ln/>
        </p:spPr>
        <p:txBody>
          <a:bodyPr/>
          <a:lstStyle>
            <a:lvl1pPr>
              <a:defRPr/>
            </a:lvl1pPr>
          </a:lstStyle>
          <a:p>
            <a:pPr>
              <a:defRPr/>
            </a:pPr>
            <a:fld id="{95FF9FF0-425C-4DB4-8408-4C4CC4C9AD17}" type="slidenum">
              <a:rPr lang="en-GB" altLang="en-US"/>
              <a:pPr>
                <a:defRPr/>
              </a:pPr>
              <a:t>‹#›</a:t>
            </a:fld>
            <a:endParaRPr lang="en-GB" altLang="en-US"/>
          </a:p>
        </p:txBody>
      </p:sp>
    </p:spTree>
    <p:extLst>
      <p:ext uri="{BB962C8B-B14F-4D97-AF65-F5344CB8AC3E}">
        <p14:creationId xmlns:p14="http://schemas.microsoft.com/office/powerpoint/2010/main" val="3945566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6063EF97-2E28-4A19-8E65-093078A8DF7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16B61415-6668-421A-9F75-F41223FE8F3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C59F5D3D-35B9-482B-BCB5-47042841459D}"/>
              </a:ext>
            </a:extLst>
          </p:cNvPr>
          <p:cNvSpPr>
            <a:spLocks noGrp="1" noChangeArrowheads="1"/>
          </p:cNvSpPr>
          <p:nvPr>
            <p:ph type="sldNum" sz="quarter" idx="12"/>
          </p:nvPr>
        </p:nvSpPr>
        <p:spPr>
          <a:ln/>
        </p:spPr>
        <p:txBody>
          <a:bodyPr/>
          <a:lstStyle>
            <a:lvl1pPr>
              <a:defRPr/>
            </a:lvl1pPr>
          </a:lstStyle>
          <a:p>
            <a:pPr>
              <a:defRPr/>
            </a:pPr>
            <a:fld id="{AB236F56-AE0B-4142-B582-BD4E109592BF}" type="slidenum">
              <a:rPr lang="en-GB" altLang="en-US"/>
              <a:pPr>
                <a:defRPr/>
              </a:pPr>
              <a:t>‹#›</a:t>
            </a:fld>
            <a:endParaRPr lang="en-GB" altLang="en-US"/>
          </a:p>
        </p:txBody>
      </p:sp>
    </p:spTree>
    <p:extLst>
      <p:ext uri="{BB962C8B-B14F-4D97-AF65-F5344CB8AC3E}">
        <p14:creationId xmlns:p14="http://schemas.microsoft.com/office/powerpoint/2010/main" val="2461207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Online Image Placeholder 2"/>
          <p:cNvSpPr>
            <a:spLocks noGrp="1"/>
          </p:cNvSpPr>
          <p:nvPr>
            <p:ph type="clipArt" sz="half" idx="1"/>
          </p:nvPr>
        </p:nvSpPr>
        <p:spPr>
          <a:xfrm>
            <a:off x="457200" y="1600200"/>
            <a:ext cx="4038600" cy="4525963"/>
          </a:xfrm>
        </p:spPr>
        <p:txBody>
          <a:bodyPr/>
          <a:lstStyle/>
          <a:p>
            <a:pPr lvl="0"/>
            <a:endParaRPr lang="en-GB"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B93314DF-63DD-42C9-86DB-8B947C842C7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36D392E7-BDA2-48D6-9213-D57FED9190C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3F3983FE-3110-40C3-AF35-2AC018A22D30}"/>
              </a:ext>
            </a:extLst>
          </p:cNvPr>
          <p:cNvSpPr>
            <a:spLocks noGrp="1" noChangeArrowheads="1"/>
          </p:cNvSpPr>
          <p:nvPr>
            <p:ph type="sldNum" sz="quarter" idx="12"/>
          </p:nvPr>
        </p:nvSpPr>
        <p:spPr>
          <a:ln/>
        </p:spPr>
        <p:txBody>
          <a:bodyPr/>
          <a:lstStyle>
            <a:lvl1pPr>
              <a:defRPr/>
            </a:lvl1pPr>
          </a:lstStyle>
          <a:p>
            <a:pPr>
              <a:defRPr/>
            </a:pPr>
            <a:fld id="{162558B2-F8E9-4041-8BE6-9E01EE4760EC}" type="slidenum">
              <a:rPr lang="en-GB" altLang="en-US"/>
              <a:pPr>
                <a:defRPr/>
              </a:pPr>
              <a:t>‹#›</a:t>
            </a:fld>
            <a:endParaRPr lang="en-GB" altLang="en-US"/>
          </a:p>
        </p:txBody>
      </p:sp>
    </p:spTree>
    <p:extLst>
      <p:ext uri="{BB962C8B-B14F-4D97-AF65-F5344CB8AC3E}">
        <p14:creationId xmlns:p14="http://schemas.microsoft.com/office/powerpoint/2010/main" val="2699627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a:extLst>
              <a:ext uri="{FF2B5EF4-FFF2-40B4-BE49-F238E27FC236}">
                <a16:creationId xmlns:a16="http://schemas.microsoft.com/office/drawing/2014/main" id="{F7F780B5-CAAB-4EE7-86F2-9FC589DF59E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E28CD25E-A5CD-4924-9CD9-8560B65F7FE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75A02049-2842-492B-AB38-DF0435F0EFE8}"/>
              </a:ext>
            </a:extLst>
          </p:cNvPr>
          <p:cNvSpPr>
            <a:spLocks noGrp="1" noChangeArrowheads="1"/>
          </p:cNvSpPr>
          <p:nvPr>
            <p:ph type="sldNum" sz="quarter" idx="12"/>
          </p:nvPr>
        </p:nvSpPr>
        <p:spPr>
          <a:ln/>
        </p:spPr>
        <p:txBody>
          <a:bodyPr/>
          <a:lstStyle>
            <a:lvl1pPr>
              <a:defRPr/>
            </a:lvl1pPr>
          </a:lstStyle>
          <a:p>
            <a:pPr>
              <a:defRPr/>
            </a:pPr>
            <a:fld id="{A8B7F50A-CA27-4C6A-8C61-595A7C256797}" type="slidenum">
              <a:rPr lang="en-GB" altLang="en-US"/>
              <a:pPr>
                <a:defRPr/>
              </a:pPr>
              <a:t>‹#›</a:t>
            </a:fld>
            <a:endParaRPr lang="en-GB" altLang="en-US"/>
          </a:p>
        </p:txBody>
      </p:sp>
    </p:spTree>
    <p:extLst>
      <p:ext uri="{BB962C8B-B14F-4D97-AF65-F5344CB8AC3E}">
        <p14:creationId xmlns:p14="http://schemas.microsoft.com/office/powerpoint/2010/main" val="3262162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A6D86BB2-0F2B-4EF8-AF87-BEBBBE35AC9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A5FA738F-264B-4DDF-B71E-7494D5190EEA}"/>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A6F4D236-EB8A-4738-A034-8E19F8430554}"/>
              </a:ext>
            </a:extLst>
          </p:cNvPr>
          <p:cNvSpPr>
            <a:spLocks noGrp="1" noChangeArrowheads="1"/>
          </p:cNvSpPr>
          <p:nvPr>
            <p:ph type="sldNum" sz="quarter" idx="12"/>
          </p:nvPr>
        </p:nvSpPr>
        <p:spPr>
          <a:ln/>
        </p:spPr>
        <p:txBody>
          <a:bodyPr/>
          <a:lstStyle>
            <a:lvl1pPr>
              <a:defRPr/>
            </a:lvl1pPr>
          </a:lstStyle>
          <a:p>
            <a:pPr>
              <a:defRPr/>
            </a:pPr>
            <a:fld id="{A557FAE5-F9BB-4C0A-B923-6B65BA4C8CC7}" type="slidenum">
              <a:rPr lang="en-GB" altLang="en-US"/>
              <a:pPr>
                <a:defRPr/>
              </a:pPr>
              <a:t>‹#›</a:t>
            </a:fld>
            <a:endParaRPr lang="en-GB" altLang="en-US"/>
          </a:p>
        </p:txBody>
      </p:sp>
    </p:spTree>
    <p:extLst>
      <p:ext uri="{BB962C8B-B14F-4D97-AF65-F5344CB8AC3E}">
        <p14:creationId xmlns:p14="http://schemas.microsoft.com/office/powerpoint/2010/main" val="2195136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FA5EC023-AF8D-45E8-B5FF-159EDADEAC3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602F15AA-4CE7-491D-90CB-342EB86E2E5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C702D11B-F223-4FAA-A433-776EB7A214AA}"/>
              </a:ext>
            </a:extLst>
          </p:cNvPr>
          <p:cNvSpPr>
            <a:spLocks noGrp="1" noChangeArrowheads="1"/>
          </p:cNvSpPr>
          <p:nvPr>
            <p:ph type="sldNum" sz="quarter" idx="12"/>
          </p:nvPr>
        </p:nvSpPr>
        <p:spPr>
          <a:ln/>
        </p:spPr>
        <p:txBody>
          <a:bodyPr/>
          <a:lstStyle>
            <a:lvl1pPr>
              <a:defRPr/>
            </a:lvl1pPr>
          </a:lstStyle>
          <a:p>
            <a:pPr>
              <a:defRPr/>
            </a:pPr>
            <a:fld id="{AF47CF88-6370-4CEE-9296-EA8F10EA3648}" type="slidenum">
              <a:rPr lang="en-GB" altLang="en-US"/>
              <a:pPr>
                <a:defRPr/>
              </a:pPr>
              <a:t>‹#›</a:t>
            </a:fld>
            <a:endParaRPr lang="en-GB" altLang="en-US"/>
          </a:p>
        </p:txBody>
      </p:sp>
    </p:spTree>
    <p:extLst>
      <p:ext uri="{BB962C8B-B14F-4D97-AF65-F5344CB8AC3E}">
        <p14:creationId xmlns:p14="http://schemas.microsoft.com/office/powerpoint/2010/main" val="2713399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A484E78C-F9D1-44E5-A1F8-AE48DC73DFB9}"/>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B498A10A-7E04-4A19-AE3A-F50DE9C6121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6F0BB6F3-DAB2-412A-B669-78A4132A947B}"/>
              </a:ext>
            </a:extLst>
          </p:cNvPr>
          <p:cNvSpPr>
            <a:spLocks noGrp="1" noChangeArrowheads="1"/>
          </p:cNvSpPr>
          <p:nvPr>
            <p:ph type="sldNum" sz="quarter" idx="12"/>
          </p:nvPr>
        </p:nvSpPr>
        <p:spPr>
          <a:ln/>
        </p:spPr>
        <p:txBody>
          <a:bodyPr/>
          <a:lstStyle>
            <a:lvl1pPr>
              <a:defRPr/>
            </a:lvl1pPr>
          </a:lstStyle>
          <a:p>
            <a:pPr>
              <a:defRPr/>
            </a:pPr>
            <a:fld id="{A9179523-4A99-4A31-9F7E-1160F0F3EAF9}" type="slidenum">
              <a:rPr lang="en-GB" altLang="en-US"/>
              <a:pPr>
                <a:defRPr/>
              </a:pPr>
              <a:t>‹#›</a:t>
            </a:fld>
            <a:endParaRPr lang="en-GB" altLang="en-US"/>
          </a:p>
        </p:txBody>
      </p:sp>
    </p:spTree>
    <p:extLst>
      <p:ext uri="{BB962C8B-B14F-4D97-AF65-F5344CB8AC3E}">
        <p14:creationId xmlns:p14="http://schemas.microsoft.com/office/powerpoint/2010/main" val="3015179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6A488E16-4B8D-499F-BAD1-30B7485A8F6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5D9912A5-3767-4038-BA9F-7E9B6BCBB83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B5E55581-B927-4B71-B38F-AB361D34306C}"/>
              </a:ext>
            </a:extLst>
          </p:cNvPr>
          <p:cNvSpPr>
            <a:spLocks noGrp="1" noChangeArrowheads="1"/>
          </p:cNvSpPr>
          <p:nvPr>
            <p:ph type="sldNum" sz="quarter" idx="12"/>
          </p:nvPr>
        </p:nvSpPr>
        <p:spPr>
          <a:ln/>
        </p:spPr>
        <p:txBody>
          <a:bodyPr/>
          <a:lstStyle>
            <a:lvl1pPr>
              <a:defRPr/>
            </a:lvl1pPr>
          </a:lstStyle>
          <a:p>
            <a:pPr>
              <a:defRPr/>
            </a:pPr>
            <a:fld id="{E53705F7-0F0C-4F7A-BEA9-2C5C1972E7B8}" type="slidenum">
              <a:rPr lang="en-GB" altLang="en-US"/>
              <a:pPr>
                <a:defRPr/>
              </a:pPr>
              <a:t>‹#›</a:t>
            </a:fld>
            <a:endParaRPr lang="en-GB" altLang="en-US"/>
          </a:p>
        </p:txBody>
      </p:sp>
    </p:spTree>
    <p:extLst>
      <p:ext uri="{BB962C8B-B14F-4D97-AF65-F5344CB8AC3E}">
        <p14:creationId xmlns:p14="http://schemas.microsoft.com/office/powerpoint/2010/main" val="155112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CF40FF05-9D36-4E50-9E54-E89ED8B4B289}"/>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A3CFEAE1-47C6-44B2-A577-33B83043F78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EE140DE1-3F3A-40F0-BDED-C9F49BFFA16B}"/>
              </a:ext>
            </a:extLst>
          </p:cNvPr>
          <p:cNvSpPr>
            <a:spLocks noGrp="1" noChangeArrowheads="1"/>
          </p:cNvSpPr>
          <p:nvPr>
            <p:ph type="sldNum" sz="quarter" idx="12"/>
          </p:nvPr>
        </p:nvSpPr>
        <p:spPr>
          <a:ln/>
        </p:spPr>
        <p:txBody>
          <a:bodyPr/>
          <a:lstStyle>
            <a:lvl1pPr>
              <a:defRPr/>
            </a:lvl1pPr>
          </a:lstStyle>
          <a:p>
            <a:pPr>
              <a:defRPr/>
            </a:pPr>
            <a:fld id="{BFD132BA-C1A8-4FE8-A08B-0A6292CD59A7}" type="slidenum">
              <a:rPr lang="en-GB" altLang="en-US"/>
              <a:pPr>
                <a:defRPr/>
              </a:pPr>
              <a:t>‹#›</a:t>
            </a:fld>
            <a:endParaRPr lang="en-GB" altLang="en-US"/>
          </a:p>
        </p:txBody>
      </p:sp>
    </p:spTree>
    <p:extLst>
      <p:ext uri="{BB962C8B-B14F-4D97-AF65-F5344CB8AC3E}">
        <p14:creationId xmlns:p14="http://schemas.microsoft.com/office/powerpoint/2010/main" val="1346798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48652D9-8944-4D3E-8FD5-63E217A2C67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FB8C3DD9-AD92-4E06-A453-C04E504AE24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BB139D21-C554-4A7B-AA7D-A63C49AC4579}"/>
              </a:ext>
            </a:extLst>
          </p:cNvPr>
          <p:cNvSpPr>
            <a:spLocks noGrp="1" noChangeArrowheads="1"/>
          </p:cNvSpPr>
          <p:nvPr>
            <p:ph type="sldNum" sz="quarter" idx="12"/>
          </p:nvPr>
        </p:nvSpPr>
        <p:spPr>
          <a:ln/>
        </p:spPr>
        <p:txBody>
          <a:bodyPr/>
          <a:lstStyle>
            <a:lvl1pPr>
              <a:defRPr/>
            </a:lvl1pPr>
          </a:lstStyle>
          <a:p>
            <a:pPr>
              <a:defRPr/>
            </a:pPr>
            <a:fld id="{5300EEBA-E87D-453A-8D4F-9AFCFC4A311A}" type="slidenum">
              <a:rPr lang="en-GB" altLang="en-US"/>
              <a:pPr>
                <a:defRPr/>
              </a:pPr>
              <a:t>‹#›</a:t>
            </a:fld>
            <a:endParaRPr lang="en-GB" altLang="en-US"/>
          </a:p>
        </p:txBody>
      </p:sp>
    </p:spTree>
    <p:extLst>
      <p:ext uri="{BB962C8B-B14F-4D97-AF65-F5344CB8AC3E}">
        <p14:creationId xmlns:p14="http://schemas.microsoft.com/office/powerpoint/2010/main" val="2398063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EBACFBD2-6856-4442-8F58-4A4968B333D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F2AFC1D7-F9F8-4002-A85C-381296D7489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1326DC7B-A12A-4D60-A84E-5A97A43D8DF4}"/>
              </a:ext>
            </a:extLst>
          </p:cNvPr>
          <p:cNvSpPr>
            <a:spLocks noGrp="1" noChangeArrowheads="1"/>
          </p:cNvSpPr>
          <p:nvPr>
            <p:ph type="sldNum" sz="quarter" idx="12"/>
          </p:nvPr>
        </p:nvSpPr>
        <p:spPr>
          <a:ln/>
        </p:spPr>
        <p:txBody>
          <a:bodyPr/>
          <a:lstStyle>
            <a:lvl1pPr>
              <a:defRPr/>
            </a:lvl1pPr>
          </a:lstStyle>
          <a:p>
            <a:pPr>
              <a:defRPr/>
            </a:pPr>
            <a:fld id="{38459892-D14A-4B9D-97B6-07260F8463CD}" type="slidenum">
              <a:rPr lang="en-GB" altLang="en-US"/>
              <a:pPr>
                <a:defRPr/>
              </a:pPr>
              <a:t>‹#›</a:t>
            </a:fld>
            <a:endParaRPr lang="en-GB" altLang="en-US"/>
          </a:p>
        </p:txBody>
      </p:sp>
    </p:spTree>
    <p:extLst>
      <p:ext uri="{BB962C8B-B14F-4D97-AF65-F5344CB8AC3E}">
        <p14:creationId xmlns:p14="http://schemas.microsoft.com/office/powerpoint/2010/main" val="3455568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8684E4F0-02F8-4B38-9FE1-9DF3FBA715C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BEFFA5F7-1E03-4216-AEA6-CCD8B3DC3BE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91A09B39-AD63-41A1-B62F-9A5F8735EE54}"/>
              </a:ext>
            </a:extLst>
          </p:cNvPr>
          <p:cNvSpPr>
            <a:spLocks noGrp="1" noChangeArrowheads="1"/>
          </p:cNvSpPr>
          <p:nvPr>
            <p:ph type="sldNum" sz="quarter" idx="12"/>
          </p:nvPr>
        </p:nvSpPr>
        <p:spPr>
          <a:ln/>
        </p:spPr>
        <p:txBody>
          <a:bodyPr/>
          <a:lstStyle>
            <a:lvl1pPr>
              <a:defRPr/>
            </a:lvl1pPr>
          </a:lstStyle>
          <a:p>
            <a:pPr>
              <a:defRPr/>
            </a:pPr>
            <a:fld id="{62E0F7D7-43B2-472B-9982-CDA289F08909}" type="slidenum">
              <a:rPr lang="en-GB" altLang="en-US"/>
              <a:pPr>
                <a:defRPr/>
              </a:pPr>
              <a:t>‹#›</a:t>
            </a:fld>
            <a:endParaRPr lang="en-GB" altLang="en-US"/>
          </a:p>
        </p:txBody>
      </p:sp>
    </p:spTree>
    <p:extLst>
      <p:ext uri="{BB962C8B-B14F-4D97-AF65-F5344CB8AC3E}">
        <p14:creationId xmlns:p14="http://schemas.microsoft.com/office/powerpoint/2010/main" val="4239676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BEB7A9DB-CB7D-4482-8F74-E281212056E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EEBEF70A-FFD1-48A8-A0D9-9206EFFA629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D8629040-6667-460D-8450-299FC6B619F8}"/>
              </a:ext>
            </a:extLst>
          </p:cNvPr>
          <p:cNvSpPr>
            <a:spLocks noGrp="1" noChangeArrowheads="1"/>
          </p:cNvSpPr>
          <p:nvPr>
            <p:ph type="sldNum" sz="quarter" idx="12"/>
          </p:nvPr>
        </p:nvSpPr>
        <p:spPr>
          <a:ln/>
        </p:spPr>
        <p:txBody>
          <a:bodyPr/>
          <a:lstStyle>
            <a:lvl1pPr>
              <a:defRPr/>
            </a:lvl1pPr>
          </a:lstStyle>
          <a:p>
            <a:pPr>
              <a:defRPr/>
            </a:pPr>
            <a:fld id="{FF681F24-5882-439F-AFDE-9E3654D6D93C}" type="slidenum">
              <a:rPr lang="en-GB" altLang="en-US"/>
              <a:pPr>
                <a:defRPr/>
              </a:pPr>
              <a:t>‹#›</a:t>
            </a:fld>
            <a:endParaRPr lang="en-GB" altLang="en-US"/>
          </a:p>
        </p:txBody>
      </p:sp>
    </p:spTree>
    <p:extLst>
      <p:ext uri="{BB962C8B-B14F-4D97-AF65-F5344CB8AC3E}">
        <p14:creationId xmlns:p14="http://schemas.microsoft.com/office/powerpoint/2010/main" val="759784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19F817F-5DD1-4866-8B22-76DD8016175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AB1D6B90-B46E-41FC-B718-A5143F76592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441AFCFE-154A-4FDE-88EA-0DB1DB290E63}"/>
              </a:ext>
            </a:extLst>
          </p:cNvPr>
          <p:cNvSpPr>
            <a:spLocks noGrp="1" noChangeArrowheads="1"/>
          </p:cNvSpPr>
          <p:nvPr>
            <p:ph type="sldNum" sz="quarter" idx="12"/>
          </p:nvPr>
        </p:nvSpPr>
        <p:spPr>
          <a:ln/>
        </p:spPr>
        <p:txBody>
          <a:bodyPr/>
          <a:lstStyle>
            <a:lvl1pPr>
              <a:defRPr/>
            </a:lvl1pPr>
          </a:lstStyle>
          <a:p>
            <a:pPr>
              <a:defRPr/>
            </a:pPr>
            <a:fld id="{CB95BE5F-B765-44C8-BCE0-9C5C0772F902}" type="slidenum">
              <a:rPr lang="en-GB" altLang="en-US"/>
              <a:pPr>
                <a:defRPr/>
              </a:pPr>
              <a:t>‹#›</a:t>
            </a:fld>
            <a:endParaRPr lang="en-GB" altLang="en-US"/>
          </a:p>
        </p:txBody>
      </p:sp>
    </p:spTree>
    <p:extLst>
      <p:ext uri="{BB962C8B-B14F-4D97-AF65-F5344CB8AC3E}">
        <p14:creationId xmlns:p14="http://schemas.microsoft.com/office/powerpoint/2010/main" val="4064636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49E38D8-50A2-49BF-AEA0-4039799ED79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5C8C9002-205A-4FD5-A999-D5F5C46646F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91BB8398-E421-417A-888D-7E8ED58E3189}"/>
              </a:ext>
            </a:extLst>
          </p:cNvPr>
          <p:cNvSpPr>
            <a:spLocks noGrp="1" noChangeArrowheads="1"/>
          </p:cNvSpPr>
          <p:nvPr>
            <p:ph type="sldNum" sz="quarter" idx="12"/>
          </p:nvPr>
        </p:nvSpPr>
        <p:spPr>
          <a:ln/>
        </p:spPr>
        <p:txBody>
          <a:bodyPr/>
          <a:lstStyle>
            <a:lvl1pPr>
              <a:defRPr/>
            </a:lvl1pPr>
          </a:lstStyle>
          <a:p>
            <a:pPr>
              <a:defRPr/>
            </a:pPr>
            <a:fld id="{5DF01B50-17D8-4712-9A67-8FAE0D1B80E2}" type="slidenum">
              <a:rPr lang="en-GB" altLang="en-US"/>
              <a:pPr>
                <a:defRPr/>
              </a:pPr>
              <a:t>‹#›</a:t>
            </a:fld>
            <a:endParaRPr lang="en-GB" altLang="en-US"/>
          </a:p>
        </p:txBody>
      </p:sp>
    </p:spTree>
    <p:extLst>
      <p:ext uri="{BB962C8B-B14F-4D97-AF65-F5344CB8AC3E}">
        <p14:creationId xmlns:p14="http://schemas.microsoft.com/office/powerpoint/2010/main" val="375836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623B7896-7242-45DD-8C49-3F4305083EA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F82D7916-4E9D-4C1B-816C-4FCF64977BF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4A213144-8C45-4E23-A9F2-2CEB0D8E1503}"/>
              </a:ext>
            </a:extLst>
          </p:cNvPr>
          <p:cNvSpPr>
            <a:spLocks noGrp="1" noChangeArrowheads="1"/>
          </p:cNvSpPr>
          <p:nvPr>
            <p:ph type="sldNum" sz="quarter" idx="12"/>
          </p:nvPr>
        </p:nvSpPr>
        <p:spPr>
          <a:ln/>
        </p:spPr>
        <p:txBody>
          <a:bodyPr/>
          <a:lstStyle>
            <a:lvl1pPr>
              <a:defRPr/>
            </a:lvl1pPr>
          </a:lstStyle>
          <a:p>
            <a:pPr>
              <a:defRPr/>
            </a:pPr>
            <a:fld id="{ACB27A8D-6C2B-4968-8ACB-EDC104C7E7A4}" type="slidenum">
              <a:rPr lang="en-GB" altLang="en-US"/>
              <a:pPr>
                <a:defRPr/>
              </a:pPr>
              <a:t>‹#›</a:t>
            </a:fld>
            <a:endParaRPr lang="en-GB" altLang="en-US"/>
          </a:p>
        </p:txBody>
      </p:sp>
    </p:spTree>
    <p:extLst>
      <p:ext uri="{BB962C8B-B14F-4D97-AF65-F5344CB8AC3E}">
        <p14:creationId xmlns:p14="http://schemas.microsoft.com/office/powerpoint/2010/main" val="1823706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AE886F1D-B3CE-4976-8FCB-641D304D957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9AEA1E74-04CB-4DD2-A84D-6F42C3A95CD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1BDF1554-25E2-40DE-8394-297E275A9D80}"/>
              </a:ext>
            </a:extLst>
          </p:cNvPr>
          <p:cNvSpPr>
            <a:spLocks noGrp="1" noChangeArrowheads="1"/>
          </p:cNvSpPr>
          <p:nvPr>
            <p:ph type="sldNum" sz="quarter" idx="12"/>
          </p:nvPr>
        </p:nvSpPr>
        <p:spPr>
          <a:ln/>
        </p:spPr>
        <p:txBody>
          <a:bodyPr/>
          <a:lstStyle>
            <a:lvl1pPr>
              <a:defRPr/>
            </a:lvl1pPr>
          </a:lstStyle>
          <a:p>
            <a:pPr>
              <a:defRPr/>
            </a:pPr>
            <a:fld id="{5B1A925B-1A1E-479A-A15D-2EA1A6E793D0}" type="slidenum">
              <a:rPr lang="en-GB" altLang="en-US"/>
              <a:pPr>
                <a:defRPr/>
              </a:pPr>
              <a:t>‹#›</a:t>
            </a:fld>
            <a:endParaRPr lang="en-GB" altLang="en-US"/>
          </a:p>
        </p:txBody>
      </p:sp>
    </p:spTree>
    <p:extLst>
      <p:ext uri="{BB962C8B-B14F-4D97-AF65-F5344CB8AC3E}">
        <p14:creationId xmlns:p14="http://schemas.microsoft.com/office/powerpoint/2010/main" val="392635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2B55209C-52D8-43DF-9544-671A4A61F47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06164A6C-3E7B-4566-BA71-1199329ABAD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2323740E-DF0D-43B3-ACF4-71BC404D8EB4}"/>
              </a:ext>
            </a:extLst>
          </p:cNvPr>
          <p:cNvSpPr>
            <a:spLocks noGrp="1" noChangeArrowheads="1"/>
          </p:cNvSpPr>
          <p:nvPr>
            <p:ph type="sldNum" sz="quarter" idx="12"/>
          </p:nvPr>
        </p:nvSpPr>
        <p:spPr>
          <a:ln/>
        </p:spPr>
        <p:txBody>
          <a:bodyPr/>
          <a:lstStyle>
            <a:lvl1pPr>
              <a:defRPr/>
            </a:lvl1pPr>
          </a:lstStyle>
          <a:p>
            <a:pPr>
              <a:defRPr/>
            </a:pPr>
            <a:fld id="{B6BE9524-F8AA-4116-A7C5-0AACE014D9A6}" type="slidenum">
              <a:rPr lang="en-GB" altLang="en-US"/>
              <a:pPr>
                <a:defRPr/>
              </a:pPr>
              <a:t>‹#›</a:t>
            </a:fld>
            <a:endParaRPr lang="en-GB" altLang="en-US"/>
          </a:p>
        </p:txBody>
      </p:sp>
    </p:spTree>
    <p:extLst>
      <p:ext uri="{BB962C8B-B14F-4D97-AF65-F5344CB8AC3E}">
        <p14:creationId xmlns:p14="http://schemas.microsoft.com/office/powerpoint/2010/main" val="3119241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C97DE3C4-462F-44DD-979F-C386F8C1FBE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168DF43F-609D-4C87-89E6-15FCDE619A5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8F9AB2E7-8E6D-4400-82B2-43B7AA0226DA}"/>
              </a:ext>
            </a:extLst>
          </p:cNvPr>
          <p:cNvSpPr>
            <a:spLocks noGrp="1" noChangeArrowheads="1"/>
          </p:cNvSpPr>
          <p:nvPr>
            <p:ph type="sldNum" sz="quarter" idx="12"/>
          </p:nvPr>
        </p:nvSpPr>
        <p:spPr>
          <a:ln/>
        </p:spPr>
        <p:txBody>
          <a:bodyPr/>
          <a:lstStyle>
            <a:lvl1pPr>
              <a:defRPr/>
            </a:lvl1pPr>
          </a:lstStyle>
          <a:p>
            <a:pPr>
              <a:defRPr/>
            </a:pPr>
            <a:fld id="{764FDE03-8484-4DCF-84C6-23A8F35DDC9F}" type="slidenum">
              <a:rPr lang="en-GB" altLang="en-US"/>
              <a:pPr>
                <a:defRPr/>
              </a:pPr>
              <a:t>‹#›</a:t>
            </a:fld>
            <a:endParaRPr lang="en-GB" altLang="en-US"/>
          </a:p>
        </p:txBody>
      </p:sp>
    </p:spTree>
    <p:extLst>
      <p:ext uri="{BB962C8B-B14F-4D97-AF65-F5344CB8AC3E}">
        <p14:creationId xmlns:p14="http://schemas.microsoft.com/office/powerpoint/2010/main" val="1179944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664F04C5-66DA-4655-A467-83CE9CAB338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19FD2A2A-4BB3-475F-A9CF-810BA0C666AA}"/>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6C1C0667-3E27-483B-9C87-507F94C92129}"/>
              </a:ext>
            </a:extLst>
          </p:cNvPr>
          <p:cNvSpPr>
            <a:spLocks noGrp="1" noChangeArrowheads="1"/>
          </p:cNvSpPr>
          <p:nvPr>
            <p:ph type="sldNum" sz="quarter" idx="12"/>
          </p:nvPr>
        </p:nvSpPr>
        <p:spPr>
          <a:ln/>
        </p:spPr>
        <p:txBody>
          <a:bodyPr/>
          <a:lstStyle>
            <a:lvl1pPr>
              <a:defRPr/>
            </a:lvl1pPr>
          </a:lstStyle>
          <a:p>
            <a:pPr>
              <a:defRPr/>
            </a:pPr>
            <a:fld id="{DA782600-21D7-47E1-91A5-C31DE7E2E171}" type="slidenum">
              <a:rPr lang="en-GB" altLang="en-US"/>
              <a:pPr>
                <a:defRPr/>
              </a:pPr>
              <a:t>‹#›</a:t>
            </a:fld>
            <a:endParaRPr lang="en-GB" altLang="en-US"/>
          </a:p>
        </p:txBody>
      </p:sp>
    </p:spTree>
    <p:extLst>
      <p:ext uri="{BB962C8B-B14F-4D97-AF65-F5344CB8AC3E}">
        <p14:creationId xmlns:p14="http://schemas.microsoft.com/office/powerpoint/2010/main" val="1950025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176030A-F4B7-4BC5-BC95-AF3698A235B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F02863C0-DABB-4801-B9C9-1436B586910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63F5ED17-60AE-41FF-905E-D1D244D9D07D}"/>
              </a:ext>
            </a:extLst>
          </p:cNvPr>
          <p:cNvSpPr>
            <a:spLocks noGrp="1" noChangeArrowheads="1"/>
          </p:cNvSpPr>
          <p:nvPr>
            <p:ph type="sldNum" sz="quarter" idx="12"/>
          </p:nvPr>
        </p:nvSpPr>
        <p:spPr>
          <a:ln/>
        </p:spPr>
        <p:txBody>
          <a:bodyPr/>
          <a:lstStyle>
            <a:lvl1pPr>
              <a:defRPr/>
            </a:lvl1pPr>
          </a:lstStyle>
          <a:p>
            <a:pPr>
              <a:defRPr/>
            </a:pPr>
            <a:fld id="{75A045E1-90B4-4599-9B9E-813AC8547972}" type="slidenum">
              <a:rPr lang="en-GB" altLang="en-US"/>
              <a:pPr>
                <a:defRPr/>
              </a:pPr>
              <a:t>‹#›</a:t>
            </a:fld>
            <a:endParaRPr lang="en-GB" altLang="en-US"/>
          </a:p>
        </p:txBody>
      </p:sp>
    </p:spTree>
    <p:extLst>
      <p:ext uri="{BB962C8B-B14F-4D97-AF65-F5344CB8AC3E}">
        <p14:creationId xmlns:p14="http://schemas.microsoft.com/office/powerpoint/2010/main" val="1208234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7EFC6B25-90BA-44CE-A9B4-6B08391C359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BF7634A7-BC8A-4B74-9D48-B8812FDD70A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CE0EB685-8D4B-44DE-B099-7C5323D95337}"/>
              </a:ext>
            </a:extLst>
          </p:cNvPr>
          <p:cNvSpPr>
            <a:spLocks noGrp="1" noChangeArrowheads="1"/>
          </p:cNvSpPr>
          <p:nvPr>
            <p:ph type="sldNum" sz="quarter" idx="12"/>
          </p:nvPr>
        </p:nvSpPr>
        <p:spPr>
          <a:ln/>
        </p:spPr>
        <p:txBody>
          <a:bodyPr/>
          <a:lstStyle>
            <a:lvl1pPr>
              <a:defRPr/>
            </a:lvl1pPr>
          </a:lstStyle>
          <a:p>
            <a:pPr>
              <a:defRPr/>
            </a:pPr>
            <a:fld id="{4190E8E5-98CF-497A-91E4-06ECB7C88622}" type="slidenum">
              <a:rPr lang="en-GB" altLang="en-US"/>
              <a:pPr>
                <a:defRPr/>
              </a:pPr>
              <a:t>‹#›</a:t>
            </a:fld>
            <a:endParaRPr lang="en-GB" altLang="en-US"/>
          </a:p>
        </p:txBody>
      </p:sp>
    </p:spTree>
    <p:extLst>
      <p:ext uri="{BB962C8B-B14F-4D97-AF65-F5344CB8AC3E}">
        <p14:creationId xmlns:p14="http://schemas.microsoft.com/office/powerpoint/2010/main" val="1121760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86B77509-34B7-4EF9-8EF6-56CD9B473E2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2FD33D7F-F558-4299-B373-98804FB29B0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B4ED78F4-13F3-44B8-96C5-1A60EF96DCCB}"/>
              </a:ext>
            </a:extLst>
          </p:cNvPr>
          <p:cNvSpPr>
            <a:spLocks noGrp="1" noChangeArrowheads="1"/>
          </p:cNvSpPr>
          <p:nvPr>
            <p:ph type="sldNum" sz="quarter" idx="12"/>
          </p:nvPr>
        </p:nvSpPr>
        <p:spPr>
          <a:ln/>
        </p:spPr>
        <p:txBody>
          <a:bodyPr/>
          <a:lstStyle>
            <a:lvl1pPr>
              <a:defRPr/>
            </a:lvl1pPr>
          </a:lstStyle>
          <a:p>
            <a:pPr>
              <a:defRPr/>
            </a:pPr>
            <a:fld id="{5F1C8F14-27D4-46E7-8E74-56A28E9E6C49}" type="slidenum">
              <a:rPr lang="en-GB" altLang="en-US"/>
              <a:pPr>
                <a:defRPr/>
              </a:pPr>
              <a:t>‹#›</a:t>
            </a:fld>
            <a:endParaRPr lang="en-GB" altLang="en-US"/>
          </a:p>
        </p:txBody>
      </p:sp>
    </p:spTree>
    <p:extLst>
      <p:ext uri="{BB962C8B-B14F-4D97-AF65-F5344CB8AC3E}">
        <p14:creationId xmlns:p14="http://schemas.microsoft.com/office/powerpoint/2010/main" val="280280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CCCD056-61D3-4147-A5E8-BD2C7F6729A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9A21C6BC-D5A6-4B30-8161-7B98624FA6F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3492" name="Rectangle 4">
            <a:extLst>
              <a:ext uri="{FF2B5EF4-FFF2-40B4-BE49-F238E27FC236}">
                <a16:creationId xmlns:a16="http://schemas.microsoft.com/office/drawing/2014/main" id="{BECACAAD-2536-4465-B02B-E5979784C1D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buClrTx/>
              <a:buSzTx/>
              <a:buFontTx/>
              <a:buNone/>
              <a:defRPr sz="1400">
                <a:solidFill>
                  <a:schemeClr val="tx1"/>
                </a:solidFill>
                <a:latin typeface="+mn-lt"/>
                <a:cs typeface="+mn-cs"/>
              </a:defRPr>
            </a:lvl1pPr>
          </a:lstStyle>
          <a:p>
            <a:pPr>
              <a:defRPr/>
            </a:pPr>
            <a:endParaRPr lang="en-GB" altLang="en-US"/>
          </a:p>
        </p:txBody>
      </p:sp>
      <p:sp>
        <p:nvSpPr>
          <p:cNvPr id="63493" name="Rectangle 5">
            <a:extLst>
              <a:ext uri="{FF2B5EF4-FFF2-40B4-BE49-F238E27FC236}">
                <a16:creationId xmlns:a16="http://schemas.microsoft.com/office/drawing/2014/main" id="{281C60F1-CEC1-4489-ADB0-B01AAF52954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ClrTx/>
              <a:buSzTx/>
              <a:buFontTx/>
              <a:buNone/>
              <a:defRPr sz="1400">
                <a:solidFill>
                  <a:schemeClr val="tx1"/>
                </a:solidFill>
                <a:latin typeface="+mn-lt"/>
                <a:cs typeface="+mn-cs"/>
              </a:defRPr>
            </a:lvl1pPr>
          </a:lstStyle>
          <a:p>
            <a:pPr>
              <a:defRPr/>
            </a:pPr>
            <a:endParaRPr lang="en-GB" altLang="en-US"/>
          </a:p>
        </p:txBody>
      </p:sp>
      <p:sp>
        <p:nvSpPr>
          <p:cNvPr id="63494" name="Rectangle 6">
            <a:extLst>
              <a:ext uri="{FF2B5EF4-FFF2-40B4-BE49-F238E27FC236}">
                <a16:creationId xmlns:a16="http://schemas.microsoft.com/office/drawing/2014/main" id="{9FABBBF6-3052-4D61-9B8A-05D10A67AE6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ClrTx/>
              <a:buSzTx/>
              <a:buFontTx/>
              <a:buNone/>
              <a:defRPr sz="1400">
                <a:solidFill>
                  <a:schemeClr val="tx1"/>
                </a:solidFill>
                <a:latin typeface="+mn-lt"/>
                <a:cs typeface="+mn-cs"/>
              </a:defRPr>
            </a:lvl1pPr>
          </a:lstStyle>
          <a:p>
            <a:pPr>
              <a:defRPr/>
            </a:pPr>
            <a:fld id="{EA40A09D-3852-4D46-AB88-B4D72D3F0C4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F1DC792-7DEF-4B51-AFE5-89D7CD97568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1" name="Rectangle 3">
            <a:extLst>
              <a:ext uri="{FF2B5EF4-FFF2-40B4-BE49-F238E27FC236}">
                <a16:creationId xmlns:a16="http://schemas.microsoft.com/office/drawing/2014/main" id="{C178EB60-85CA-4AF2-983A-FB349B8D9C6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5540" name="Rectangle 4">
            <a:extLst>
              <a:ext uri="{FF2B5EF4-FFF2-40B4-BE49-F238E27FC236}">
                <a16:creationId xmlns:a16="http://schemas.microsoft.com/office/drawing/2014/main" id="{E18E4572-2187-4F09-A94F-25A007E30EBD}"/>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buClrTx/>
              <a:buSzTx/>
              <a:buFontTx/>
              <a:buNone/>
              <a:defRPr sz="1400">
                <a:solidFill>
                  <a:schemeClr val="tx1"/>
                </a:solidFill>
                <a:latin typeface="+mn-lt"/>
                <a:cs typeface="+mn-cs"/>
              </a:defRPr>
            </a:lvl1pPr>
          </a:lstStyle>
          <a:p>
            <a:pPr>
              <a:defRPr/>
            </a:pPr>
            <a:endParaRPr lang="en-GB" altLang="en-US"/>
          </a:p>
        </p:txBody>
      </p:sp>
      <p:sp>
        <p:nvSpPr>
          <p:cNvPr id="65541" name="Rectangle 5">
            <a:extLst>
              <a:ext uri="{FF2B5EF4-FFF2-40B4-BE49-F238E27FC236}">
                <a16:creationId xmlns:a16="http://schemas.microsoft.com/office/drawing/2014/main" id="{7F94D2F1-28FC-4D5B-903E-31032810A02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ClrTx/>
              <a:buSzTx/>
              <a:buFontTx/>
              <a:buNone/>
              <a:defRPr sz="1400">
                <a:solidFill>
                  <a:schemeClr val="tx1"/>
                </a:solidFill>
                <a:latin typeface="+mn-lt"/>
                <a:cs typeface="+mn-cs"/>
              </a:defRPr>
            </a:lvl1pPr>
          </a:lstStyle>
          <a:p>
            <a:pPr>
              <a:defRPr/>
            </a:pPr>
            <a:endParaRPr lang="en-GB" altLang="en-US"/>
          </a:p>
        </p:txBody>
      </p:sp>
      <p:sp>
        <p:nvSpPr>
          <p:cNvPr id="65542" name="Rectangle 6">
            <a:extLst>
              <a:ext uri="{FF2B5EF4-FFF2-40B4-BE49-F238E27FC236}">
                <a16:creationId xmlns:a16="http://schemas.microsoft.com/office/drawing/2014/main" id="{38729C7A-7A02-4F3A-A396-A546C989266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ClrTx/>
              <a:buSzTx/>
              <a:buFontTx/>
              <a:buNone/>
              <a:defRPr sz="1400">
                <a:solidFill>
                  <a:schemeClr val="tx1"/>
                </a:solidFill>
                <a:latin typeface="+mn-lt"/>
                <a:cs typeface="+mn-cs"/>
              </a:defRPr>
            </a:lvl1pPr>
          </a:lstStyle>
          <a:p>
            <a:pPr>
              <a:defRPr/>
            </a:pPr>
            <a:fld id="{463CF5B1-B632-4498-B0C1-8C1A56734B54}"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n.schnupp@dpag.ox.ac.uk"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2.wmf"/><Relationship Id="rId5" Type="http://schemas.openxmlformats.org/officeDocument/2006/relationships/oleObject" Target="../embeddings/oleObject3.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25.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oleObject" Target="../embeddings/oleObject7.bin"/></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C5958351-3AD7-4B24-8A81-D4C10022EB86}"/>
              </a:ext>
            </a:extLst>
          </p:cNvPr>
          <p:cNvSpPr>
            <a:spLocks noGrp="1" noChangeArrowheads="1"/>
          </p:cNvSpPr>
          <p:nvPr>
            <p:ph type="title"/>
          </p:nvPr>
        </p:nvSpPr>
        <p:spPr>
          <a:xfrm>
            <a:off x="398463" y="2165350"/>
            <a:ext cx="7989887" cy="1408113"/>
          </a:xfrm>
          <a:noFill/>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nchorCtr="1"/>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800"/>
              <a:t>What Brains are Made Of &amp;</a:t>
            </a:r>
            <a:br>
              <a:rPr lang="en-US" altLang="en-US" sz="4800"/>
            </a:br>
            <a:r>
              <a:rPr lang="en-US" altLang="en-US" sz="4800"/>
              <a:t>What Makes them Electric </a:t>
            </a:r>
            <a:br>
              <a:rPr lang="en-US" altLang="en-US" sz="4000"/>
            </a:br>
            <a:endParaRPr lang="en-US" altLang="en-US" sz="4000"/>
          </a:p>
        </p:txBody>
      </p:sp>
      <p:sp>
        <p:nvSpPr>
          <p:cNvPr id="4099" name="Rectangle 2">
            <a:extLst>
              <a:ext uri="{FF2B5EF4-FFF2-40B4-BE49-F238E27FC236}">
                <a16:creationId xmlns:a16="http://schemas.microsoft.com/office/drawing/2014/main" id="{A4F78730-BA5B-4F01-B050-290904738A5A}"/>
              </a:ext>
            </a:extLst>
          </p:cNvPr>
          <p:cNvSpPr>
            <a:spLocks noGrp="1" noChangeArrowheads="1"/>
          </p:cNvSpPr>
          <p:nvPr>
            <p:ph type="subTitle" idx="4294967295"/>
          </p:nvPr>
        </p:nvSpPr>
        <p:spPr>
          <a:xfrm>
            <a:off x="539750" y="3709988"/>
            <a:ext cx="5616575" cy="2671762"/>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1"/>
          <a:lstStyle/>
          <a:p>
            <a:pPr marL="0" indent="0" algn="r" eaLnBrk="1" hangingPunct="1">
              <a:lnSpc>
                <a:spcPct val="80000"/>
              </a:lnSpc>
              <a:spcBef>
                <a:spcPts val="600"/>
              </a:spcBef>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2400" dirty="0"/>
              <a:t>How Your Brain Works </a:t>
            </a:r>
          </a:p>
          <a:p>
            <a:pPr marL="0" indent="0" algn="r" eaLnBrk="1" hangingPunct="1">
              <a:lnSpc>
                <a:spcPct val="80000"/>
              </a:lnSpc>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p>
          <a:p>
            <a:pPr marL="0" indent="0" algn="r" eaLnBrk="1" hangingPunct="1">
              <a:lnSpc>
                <a:spcPct val="80000"/>
              </a:lnSpc>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Prof. Jan </a:t>
            </a:r>
            <a:r>
              <a:rPr lang="en-US" altLang="en-US" dirty="0" err="1"/>
              <a:t>Schnupp</a:t>
            </a:r>
            <a:endParaRPr lang="en-US" altLang="en-US" dirty="0"/>
          </a:p>
          <a:p>
            <a:pPr marL="0" indent="0" algn="r" eaLnBrk="1" hangingPunct="1">
              <a:lnSpc>
                <a:spcPct val="80000"/>
              </a:lnSpc>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solidFill>
                  <a:srgbClr val="009999"/>
                </a:solidFill>
                <a:hlinkClick r:id="rId3"/>
              </a:rPr>
              <a:t>wschnupp@cityu.edu.hk</a:t>
            </a:r>
            <a:endParaRPr lang="en-US" altLang="en-US" sz="2200" dirty="0"/>
          </a:p>
          <a:p>
            <a:pPr marL="0" indent="0" algn="r" eaLnBrk="1" hangingPunct="1">
              <a:lnSpc>
                <a:spcPct val="80000"/>
              </a:lnSpc>
              <a:spcBef>
                <a:spcPts val="600"/>
              </a:spcBef>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200" dirty="0"/>
              <a:t>HowYourBrainWorks.net</a:t>
            </a:r>
          </a:p>
        </p:txBody>
      </p:sp>
      <p:pic>
        <p:nvPicPr>
          <p:cNvPr id="4100" name="Picture 3">
            <a:extLst>
              <a:ext uri="{FF2B5EF4-FFF2-40B4-BE49-F238E27FC236}">
                <a16:creationId xmlns:a16="http://schemas.microsoft.com/office/drawing/2014/main" id="{BC4FDFB5-7380-4D77-8F6A-55F5B0C381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4508500"/>
            <a:ext cx="2168525" cy="1163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52190E32-99E6-43BA-8C09-05B447BB07A4}"/>
              </a:ext>
            </a:extLst>
          </p:cNvPr>
          <p:cNvSpPr>
            <a:spLocks noGrp="1" noChangeArrowheads="1"/>
          </p:cNvSpPr>
          <p:nvPr>
            <p:ph type="title"/>
          </p:nvPr>
        </p:nvSpPr>
        <p:spPr>
          <a:xfrm>
            <a:off x="457200" y="274638"/>
            <a:ext cx="8229600" cy="850900"/>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a:t>Ions of Importance in Neuroscience:</a:t>
            </a:r>
          </a:p>
        </p:txBody>
      </p:sp>
      <p:sp>
        <p:nvSpPr>
          <p:cNvPr id="28675" name="Rectangle 2">
            <a:extLst>
              <a:ext uri="{FF2B5EF4-FFF2-40B4-BE49-F238E27FC236}">
                <a16:creationId xmlns:a16="http://schemas.microsoft.com/office/drawing/2014/main" id="{FC473AAF-DEAF-4C45-B9C3-5EE951D33029}"/>
              </a:ext>
            </a:extLst>
          </p:cNvPr>
          <p:cNvSpPr>
            <a:spLocks noGrp="1" noChangeArrowheads="1"/>
          </p:cNvSpPr>
          <p:nvPr>
            <p:ph sz="half" idx="1"/>
          </p:nvPr>
        </p:nvSpPr>
        <p:spPr>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eaLnBrk="1" hangingPunct="1">
              <a:lnSpc>
                <a:spcPct val="90000"/>
              </a:lnSpc>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i="1"/>
              <a:t>Cations:</a:t>
            </a:r>
          </a:p>
          <a:p>
            <a:pPr marL="341313" indent="-341313" eaLnBrk="1" hangingPunct="1">
              <a:lnSpc>
                <a:spcPct val="90000"/>
              </a:lnSpc>
              <a:buClr>
                <a:srgbClr val="545472"/>
              </a:buClr>
              <a:buSzPct val="90000"/>
              <a:buFontTx/>
              <a:buBlip>
                <a:blip r:embed="rId3"/>
              </a:buBlip>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a:t>Sodium:     Na</a:t>
            </a:r>
            <a:r>
              <a:rPr lang="en-US" altLang="en-US" baseline="30000"/>
              <a:t>+</a:t>
            </a:r>
          </a:p>
          <a:p>
            <a:pPr marL="341313" indent="-341313" eaLnBrk="1" hangingPunct="1">
              <a:lnSpc>
                <a:spcPct val="90000"/>
              </a:lnSpc>
              <a:buClr>
                <a:srgbClr val="545472"/>
              </a:buClr>
              <a:buSzPct val="90000"/>
              <a:buFontTx/>
              <a:buBlip>
                <a:blip r:embed="rId3"/>
              </a:buBlip>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a:t>Potassium: K</a:t>
            </a:r>
            <a:r>
              <a:rPr lang="en-US" altLang="en-US" baseline="30000"/>
              <a:t>+</a:t>
            </a:r>
          </a:p>
          <a:p>
            <a:pPr marL="341313" indent="-341313" eaLnBrk="1" hangingPunct="1">
              <a:lnSpc>
                <a:spcPct val="90000"/>
              </a:lnSpc>
              <a:buClr>
                <a:srgbClr val="545472"/>
              </a:buClr>
              <a:buSzPct val="90000"/>
              <a:buFontTx/>
              <a:buBlip>
                <a:blip r:embed="rId3"/>
              </a:buBlip>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a:t>Calcium:    Ca</a:t>
            </a:r>
            <a:r>
              <a:rPr lang="en-US" altLang="en-US" baseline="30000"/>
              <a:t>++</a:t>
            </a:r>
          </a:p>
          <a:p>
            <a:pPr marL="341313" indent="-341313" eaLnBrk="1" hangingPunct="1">
              <a:lnSpc>
                <a:spcPct val="90000"/>
              </a:lnSpc>
              <a:buClr>
                <a:srgbClr val="545472"/>
              </a:buClr>
              <a:buSzPct val="90000"/>
              <a:buFontTx/>
              <a:buBlip>
                <a:blip r:embed="rId3"/>
              </a:buBlip>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baseline="30000"/>
          </a:p>
          <a:p>
            <a:pPr marL="341313" indent="-341313" eaLnBrk="1" hangingPunct="1">
              <a:lnSpc>
                <a:spcPct val="90000"/>
              </a:lnSpc>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i="1"/>
              <a:t>Anions:</a:t>
            </a:r>
          </a:p>
          <a:p>
            <a:pPr marL="341313" indent="-341313" eaLnBrk="1" hangingPunct="1">
              <a:lnSpc>
                <a:spcPct val="90000"/>
              </a:lnSpc>
              <a:spcBef>
                <a:spcPts val="900"/>
              </a:spcBef>
              <a:buClr>
                <a:srgbClr val="545472"/>
              </a:buClr>
              <a:buSzPct val="90000"/>
              <a:buFontTx/>
              <a:buBlip>
                <a:blip r:embed="rId3"/>
              </a:buBlip>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a:t>Chloride:    Cl</a:t>
            </a:r>
            <a:r>
              <a:rPr lang="en-US" altLang="en-US" sz="3600" baseline="30000"/>
              <a:t>-</a:t>
            </a:r>
          </a:p>
          <a:p>
            <a:pPr marL="341313" indent="-341313" eaLnBrk="1" hangingPunct="1">
              <a:lnSpc>
                <a:spcPct val="90000"/>
              </a:lnSpc>
              <a:buClr>
                <a:srgbClr val="545472"/>
              </a:buClr>
              <a:buSzPct val="90000"/>
              <a:buFontTx/>
              <a:buBlip>
                <a:blip r:embed="rId3"/>
              </a:buBlip>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a:t>Organic Anions</a:t>
            </a:r>
          </a:p>
        </p:txBody>
      </p:sp>
      <p:sp>
        <p:nvSpPr>
          <p:cNvPr id="28676" name="Content Placeholder 1">
            <a:extLst>
              <a:ext uri="{FF2B5EF4-FFF2-40B4-BE49-F238E27FC236}">
                <a16:creationId xmlns:a16="http://schemas.microsoft.com/office/drawing/2014/main" id="{AD3C4CEC-7287-40CC-8FB1-2C72BAE9D2AF}"/>
              </a:ext>
            </a:extLst>
          </p:cNvPr>
          <p:cNvSpPr>
            <a:spLocks noGrp="1"/>
          </p:cNvSpPr>
          <p:nvPr>
            <p:ph sz="half" idx="2"/>
          </p:nvPr>
        </p:nvSpPr>
        <p:spPr>
          <a:xfrm>
            <a:off x="4643438" y="1484313"/>
            <a:ext cx="4114800" cy="4210050"/>
          </a:xfrm>
        </p:spPr>
        <p:txBody>
          <a:bodyPr/>
          <a:lstStyle/>
          <a:p>
            <a:r>
              <a:rPr lang="en-US" altLang="en-US" sz="2400"/>
              <a:t>In Greek, “ana” is “up” and “kata” is “down”. Cation is “the down-going”, Anion is “the up going”).</a:t>
            </a:r>
          </a:p>
          <a:p>
            <a:r>
              <a:rPr lang="en-US" altLang="en-US" sz="2400"/>
              <a:t> If you kind of think of it to be “the normal default” of charges to be positive and to flow “downhill” then you can remember that positive charges will flow “towards the cathode” (“the down path”).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C91CE2D1-94A6-4B2C-B435-1530E00E4F36}"/>
              </a:ext>
            </a:extLst>
          </p:cNvPr>
          <p:cNvSpPr>
            <a:spLocks noGrp="1"/>
          </p:cNvSpPr>
          <p:nvPr>
            <p:ph type="title"/>
          </p:nvPr>
        </p:nvSpPr>
        <p:spPr/>
        <p:txBody>
          <a:bodyPr/>
          <a:lstStyle/>
          <a:p>
            <a:r>
              <a:rPr lang="en-US" altLang="en-US"/>
              <a:t>Important take-home message</a:t>
            </a:r>
          </a:p>
        </p:txBody>
      </p:sp>
      <p:sp>
        <p:nvSpPr>
          <p:cNvPr id="30723" name="Content Placeholder 2">
            <a:extLst>
              <a:ext uri="{FF2B5EF4-FFF2-40B4-BE49-F238E27FC236}">
                <a16:creationId xmlns:a16="http://schemas.microsoft.com/office/drawing/2014/main" id="{CCDF1782-0BA1-4A1C-8027-C6CF4CE22A67}"/>
              </a:ext>
            </a:extLst>
          </p:cNvPr>
          <p:cNvSpPr>
            <a:spLocks noGrp="1"/>
          </p:cNvSpPr>
          <p:nvPr>
            <p:ph idx="1"/>
          </p:nvPr>
        </p:nvSpPr>
        <p:spPr>
          <a:xfrm>
            <a:off x="457200" y="1341438"/>
            <a:ext cx="8229600" cy="4525962"/>
          </a:xfrm>
        </p:spPr>
        <p:txBody>
          <a:bodyPr/>
          <a:lstStyle/>
          <a:p>
            <a:r>
              <a:rPr lang="en-US" altLang="en-US" sz="2800" dirty="0"/>
              <a:t>Nerve cells are both filled with, and surrounded by, “salty water”. Lots of Brownian motion and diffusion are pushing charged ions this way and that. Therefore, there are lots of tiny random electrical currents in all directions all the time.</a:t>
            </a:r>
          </a:p>
          <a:p>
            <a:r>
              <a:rPr lang="en-US" altLang="en-US" sz="2800" dirty="0"/>
              <a:t>But on average there is as much chance of a charge being pushed left as of it being pushed right. The average net current is going to be very close to zero pretty much all the time (unless the movement of ions can be “organized” somehow).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9">
            <a:extLst>
              <a:ext uri="{FF2B5EF4-FFF2-40B4-BE49-F238E27FC236}">
                <a16:creationId xmlns:a16="http://schemas.microsoft.com/office/drawing/2014/main" id="{3291B58D-5EE2-49CA-86A0-5162447F2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535113"/>
            <a:ext cx="7058025" cy="42703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Rectangle 2">
            <a:extLst>
              <a:ext uri="{FF2B5EF4-FFF2-40B4-BE49-F238E27FC236}">
                <a16:creationId xmlns:a16="http://schemas.microsoft.com/office/drawing/2014/main" id="{FCAE6B86-AD78-4A3F-84A5-A0BFFC57E6AE}"/>
              </a:ext>
            </a:extLst>
          </p:cNvPr>
          <p:cNvSpPr>
            <a:spLocks noGrp="1" noChangeArrowheads="1"/>
          </p:cNvSpPr>
          <p:nvPr>
            <p:ph type="title"/>
          </p:nvPr>
        </p:nvSpPr>
        <p:spPr>
          <a:xfrm>
            <a:off x="5378450" y="981075"/>
            <a:ext cx="3657600" cy="1249363"/>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FAT </a:t>
            </a:r>
            <a:br>
              <a:rPr lang="en-US" altLang="en-US"/>
            </a:br>
            <a:r>
              <a:rPr lang="en-US" altLang="en-US" sz="2800"/>
              <a:t>(CH</a:t>
            </a:r>
            <a:r>
              <a:rPr lang="en-US" altLang="en-US" sz="2800" baseline="-25000"/>
              <a:t>3</a:t>
            </a:r>
            <a:r>
              <a:rPr lang="en-US" altLang="en-US" sz="2800"/>
              <a:t>-(CH</a:t>
            </a:r>
            <a:r>
              <a:rPr lang="en-US" altLang="en-US" sz="2800" baseline="-25000"/>
              <a:t>2</a:t>
            </a:r>
            <a:r>
              <a:rPr lang="en-US" altLang="en-US" sz="2800"/>
              <a:t>)</a:t>
            </a:r>
            <a:r>
              <a:rPr lang="en-US" altLang="en-US" sz="2800" baseline="-25000"/>
              <a:t>N</a:t>
            </a:r>
            <a:r>
              <a:rPr lang="en-US" altLang="en-US" sz="2800"/>
              <a:t>-COOH)</a:t>
            </a:r>
          </a:p>
        </p:txBody>
      </p:sp>
      <p:sp>
        <p:nvSpPr>
          <p:cNvPr id="31748" name="Text Box 5">
            <a:extLst>
              <a:ext uri="{FF2B5EF4-FFF2-40B4-BE49-F238E27FC236}">
                <a16:creationId xmlns:a16="http://schemas.microsoft.com/office/drawing/2014/main" id="{80B0D1AC-ADDD-40FE-B12C-830D94FF761F}"/>
              </a:ext>
            </a:extLst>
          </p:cNvPr>
          <p:cNvSpPr txBox="1">
            <a:spLocks noChangeArrowheads="1"/>
          </p:cNvSpPr>
          <p:nvPr/>
        </p:nvSpPr>
        <p:spPr bwMode="auto">
          <a:xfrm>
            <a:off x="5302250" y="3068638"/>
            <a:ext cx="3673475" cy="140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9pPr>
          </a:lstStyle>
          <a:p>
            <a:pPr eaLnBrk="1" hangingPunct="1">
              <a:buClr>
                <a:srgbClr val="000000"/>
              </a:buClr>
              <a:buSzPct val="100000"/>
              <a:buFont typeface="Times New Roman" panose="02020603050405020304" pitchFamily="18" charset="0"/>
              <a:buNone/>
            </a:pPr>
            <a:r>
              <a:rPr lang="en-US" altLang="en-US">
                <a:solidFill>
                  <a:srgbClr val="545472"/>
                </a:solidFill>
              </a:rPr>
              <a:t>Cell membranes are made of fat </a:t>
            </a:r>
            <a:r>
              <a:rPr lang="en-GB" altLang="en-US">
                <a:solidFill>
                  <a:srgbClr val="545472"/>
                </a:solidFill>
              </a:rPr>
              <a:t>(Phospholipids)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E365F957-FF1E-4B38-AA35-91FDA95580C4}"/>
              </a:ext>
            </a:extLst>
          </p:cNvPr>
          <p:cNvSpPr>
            <a:spLocks noGrp="1" noChangeArrowheads="1"/>
          </p:cNvSpPr>
          <p:nvPr>
            <p:ph type="title"/>
          </p:nvPr>
        </p:nvSpPr>
        <p:spPr>
          <a:xfrm>
            <a:off x="609600" y="260350"/>
            <a:ext cx="7772400" cy="768350"/>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Phospholipid Bilayers</a:t>
            </a:r>
          </a:p>
        </p:txBody>
      </p:sp>
      <p:sp>
        <p:nvSpPr>
          <p:cNvPr id="33795" name="Rectangle 2">
            <a:extLst>
              <a:ext uri="{FF2B5EF4-FFF2-40B4-BE49-F238E27FC236}">
                <a16:creationId xmlns:a16="http://schemas.microsoft.com/office/drawing/2014/main" id="{FB16F268-83B2-41DB-AB85-D9AD13075398}"/>
              </a:ext>
            </a:extLst>
          </p:cNvPr>
          <p:cNvSpPr>
            <a:spLocks noGrp="1" noChangeArrowheads="1"/>
          </p:cNvSpPr>
          <p:nvPr>
            <p:ph type="body" idx="1"/>
          </p:nvPr>
        </p:nvSpPr>
        <p:spPr>
          <a:xfrm>
            <a:off x="6467475" y="2133600"/>
            <a:ext cx="2676525" cy="2349500"/>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eaLnBrk="1" hangingPunct="1">
              <a:lnSpc>
                <a:spcPct val="90000"/>
              </a:lnSpc>
              <a:buClr>
                <a:srgbClr val="545472"/>
              </a:buClr>
              <a:buSzPct val="90000"/>
              <a:buFontTx/>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a:t>Cell membranes are water-impermeable sheets of phospholipids</a:t>
            </a:r>
          </a:p>
        </p:txBody>
      </p:sp>
      <p:pic>
        <p:nvPicPr>
          <p:cNvPr id="33796" name="Picture 11">
            <a:extLst>
              <a:ext uri="{FF2B5EF4-FFF2-40B4-BE49-F238E27FC236}">
                <a16:creationId xmlns:a16="http://schemas.microsoft.com/office/drawing/2014/main" id="{BC7EF696-FB11-4326-ACB9-9FBF110710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341438"/>
            <a:ext cx="6096000" cy="42100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9A0874BD-9B29-442D-B7B8-0D20A7092760}"/>
              </a:ext>
            </a:extLst>
          </p:cNvPr>
          <p:cNvSpPr>
            <a:spLocks noGrp="1" noChangeArrowheads="1"/>
          </p:cNvSpPr>
          <p:nvPr>
            <p:ph type="title"/>
          </p:nvPr>
        </p:nvSpPr>
        <p:spPr>
          <a:xfrm>
            <a:off x="457200" y="506413"/>
            <a:ext cx="8231188" cy="911225"/>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Cell Membranes and Electrical Currents</a:t>
            </a:r>
          </a:p>
        </p:txBody>
      </p:sp>
      <p:sp>
        <p:nvSpPr>
          <p:cNvPr id="35843" name="Rectangle 2">
            <a:extLst>
              <a:ext uri="{FF2B5EF4-FFF2-40B4-BE49-F238E27FC236}">
                <a16:creationId xmlns:a16="http://schemas.microsoft.com/office/drawing/2014/main" id="{87B9473B-C171-4F9F-8063-9C56B69F3128}"/>
              </a:ext>
            </a:extLst>
          </p:cNvPr>
          <p:cNvSpPr>
            <a:spLocks noGrp="1" noChangeArrowheads="1"/>
          </p:cNvSpPr>
          <p:nvPr>
            <p:ph type="body" idx="1"/>
          </p:nvPr>
        </p:nvSpPr>
        <p:spPr>
          <a:xfrm>
            <a:off x="457200" y="1600200"/>
            <a:ext cx="8231188" cy="4527550"/>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eaLnBrk="1" hangingPunct="1">
              <a:spcBef>
                <a:spcPts val="700"/>
              </a:spcBef>
              <a:buClr>
                <a:srgbClr val="545472"/>
              </a:buClr>
              <a:buSzPct val="103000"/>
              <a:buFontTx/>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dirty="0"/>
              <a:t>The</a:t>
            </a:r>
            <a:r>
              <a:rPr lang="en-US" altLang="en-US" sz="2800" dirty="0"/>
              <a:t> </a:t>
            </a:r>
            <a:r>
              <a:rPr lang="en-GB" altLang="en-US" sz="2800" dirty="0"/>
              <a:t>movement of electrically charged </a:t>
            </a:r>
            <a:r>
              <a:rPr lang="en-GB" altLang="en-US" sz="2800" i="1" dirty="0"/>
              <a:t>ions</a:t>
            </a:r>
            <a:r>
              <a:rPr lang="en-GB" altLang="en-US" sz="2800" dirty="0"/>
              <a:t> </a:t>
            </a:r>
            <a:r>
              <a:rPr lang="en-US" altLang="en-US" sz="2800" dirty="0"/>
              <a:t>that are dissolved in water </a:t>
            </a:r>
            <a:r>
              <a:rPr lang="en-GB" altLang="en-US" sz="2800" dirty="0"/>
              <a:t>is the basis of </a:t>
            </a:r>
            <a:r>
              <a:rPr lang="en-GB" altLang="en-US" sz="2800" i="1" dirty="0"/>
              <a:t>electrical currents</a:t>
            </a:r>
            <a:r>
              <a:rPr lang="en-GB" altLang="en-US" sz="2800" dirty="0"/>
              <a:t> in </a:t>
            </a:r>
            <a:r>
              <a:rPr lang="en-US" altLang="en-US" sz="2800" dirty="0"/>
              <a:t>and around </a:t>
            </a:r>
            <a:r>
              <a:rPr lang="en-GB" altLang="en-US" sz="2800" dirty="0"/>
              <a:t>nerve cells.</a:t>
            </a:r>
          </a:p>
          <a:p>
            <a:pPr marL="341313" indent="-341313" eaLnBrk="1" hangingPunct="1">
              <a:spcBef>
                <a:spcPts val="700"/>
              </a:spcBef>
              <a:buClr>
                <a:srgbClr val="545472"/>
              </a:buClr>
              <a:buSzPct val="103000"/>
              <a:buFontTx/>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2800" dirty="0"/>
          </a:p>
          <a:p>
            <a:pPr marL="341313" indent="-341313" eaLnBrk="1" hangingPunct="1">
              <a:spcBef>
                <a:spcPts val="700"/>
              </a:spcBef>
              <a:buClr>
                <a:srgbClr val="545472"/>
              </a:buClr>
              <a:buSzPct val="103000"/>
              <a:buFontTx/>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t>The fatty (phospholipid) cell membrane is impermeable to ions. Electric currents therefore can flow along membranes easily, but through membranes only where there are pores (“channels”) in the membrane.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998CCBD0-C2A4-4086-A67E-19CF029EAF1C}"/>
              </a:ext>
            </a:extLst>
          </p:cNvPr>
          <p:cNvSpPr>
            <a:spLocks noGrp="1" noChangeArrowheads="1"/>
          </p:cNvSpPr>
          <p:nvPr>
            <p:ph type="title"/>
          </p:nvPr>
        </p:nvSpPr>
        <p:spPr>
          <a:xfrm>
            <a:off x="395288" y="128588"/>
            <a:ext cx="3200400" cy="763587"/>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Protein</a:t>
            </a:r>
          </a:p>
        </p:txBody>
      </p:sp>
      <p:sp>
        <p:nvSpPr>
          <p:cNvPr id="37891" name="Rectangle 2">
            <a:extLst>
              <a:ext uri="{FF2B5EF4-FFF2-40B4-BE49-F238E27FC236}">
                <a16:creationId xmlns:a16="http://schemas.microsoft.com/office/drawing/2014/main" id="{D834DDB2-8374-4ACE-AC53-0691CD2FB057}"/>
              </a:ext>
            </a:extLst>
          </p:cNvPr>
          <p:cNvSpPr>
            <a:spLocks noGrp="1" noChangeArrowheads="1"/>
          </p:cNvSpPr>
          <p:nvPr>
            <p:ph type="body" idx="1"/>
          </p:nvPr>
        </p:nvSpPr>
        <p:spPr>
          <a:xfrm>
            <a:off x="395288" y="1052513"/>
            <a:ext cx="4032250" cy="4038600"/>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eaLnBrk="1" hangingPunct="1">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2400"/>
              <a:t>Proteins are chains of amino acids.</a:t>
            </a:r>
          </a:p>
          <a:p>
            <a:pPr eaLnBrk="1" hangingPunct="1">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2400"/>
              <a:t>All proteins are made from only 20 different amino acids.</a:t>
            </a:r>
          </a:p>
          <a:p>
            <a:pPr eaLnBrk="1" hangingPunct="1">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2400"/>
              <a:t>Amino acids come in fat soluble (lipophilic), water soluble (hydrophilic), as well as charged and uncharged varieties.</a:t>
            </a:r>
          </a:p>
          <a:p>
            <a:pPr eaLnBrk="1" hangingPunct="1">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2400"/>
              <a:t>You don’t have to remember the names of all 20 amino acids but you should have heard of them so you can recognize them.</a:t>
            </a:r>
          </a:p>
        </p:txBody>
      </p:sp>
      <p:graphicFrame>
        <p:nvGraphicFramePr>
          <p:cNvPr id="18460" name="Group 28">
            <a:extLst>
              <a:ext uri="{FF2B5EF4-FFF2-40B4-BE49-F238E27FC236}">
                <a16:creationId xmlns:a16="http://schemas.microsoft.com/office/drawing/2014/main" id="{364CEED4-3D94-4A68-95CE-EB3FE46D6C75}"/>
              </a:ext>
            </a:extLst>
          </p:cNvPr>
          <p:cNvGraphicFramePr>
            <a:graphicFrameLocks noGrp="1"/>
          </p:cNvGraphicFramePr>
          <p:nvPr/>
        </p:nvGraphicFramePr>
        <p:xfrm>
          <a:off x="4356100" y="828675"/>
          <a:ext cx="4573588" cy="3455988"/>
        </p:xfrm>
        <a:graphic>
          <a:graphicData uri="http://schemas.openxmlformats.org/drawingml/2006/table">
            <a:tbl>
              <a:tblPr/>
              <a:tblGrid>
                <a:gridCol w="1524000">
                  <a:extLst>
                    <a:ext uri="{9D8B030D-6E8A-4147-A177-3AD203B41FA5}">
                      <a16:colId xmlns:a16="http://schemas.microsoft.com/office/drawing/2014/main" val="20000"/>
                    </a:ext>
                  </a:extLst>
                </a:gridCol>
                <a:gridCol w="1525588">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381789">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4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Hydrophobic</a:t>
                      </a:r>
                    </a:p>
                  </a:txBody>
                  <a:tcPr marL="90000" marR="90000" marT="46795" marB="46795" horzOverflow="overflow">
                    <a:lnL w="28440" cap="flat" cmpd="sng" algn="ctr">
                      <a:solidFill>
                        <a:srgbClr val="545472"/>
                      </a:solidFill>
                      <a:prstDash val="solid"/>
                      <a:round/>
                      <a:headEnd type="none" w="med" len="med"/>
                      <a:tailEnd type="none" w="med" len="med"/>
                    </a:lnL>
                    <a:lnR w="12600" cap="flat" cmpd="sng" algn="ctr">
                      <a:solidFill>
                        <a:srgbClr val="545472"/>
                      </a:solidFill>
                      <a:prstDash val="solid"/>
                      <a:round/>
                      <a:headEnd type="none" w="med" len="med"/>
                      <a:tailEnd type="none" w="med" len="med"/>
                    </a:lnR>
                    <a:lnT w="28440" cap="flat" cmpd="sng" algn="ctr">
                      <a:solidFill>
                        <a:srgbClr val="545472"/>
                      </a:solidFill>
                      <a:prstDash val="solid"/>
                      <a:round/>
                      <a:headEnd type="none" w="med" len="med"/>
                      <a:tailEnd type="none" w="med" len="med"/>
                    </a:lnT>
                    <a:lnB w="12600" cap="flat" cmpd="sng" algn="ctr">
                      <a:solidFill>
                        <a:srgbClr val="545472"/>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4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Hydrophilic</a:t>
                      </a:r>
                    </a:p>
                  </a:txBody>
                  <a:tcPr marL="90000" marR="90000" marT="46795" marB="46795" horzOverflow="overflow">
                    <a:lnL w="12600" cap="flat" cmpd="sng" algn="ctr">
                      <a:solidFill>
                        <a:srgbClr val="545472"/>
                      </a:solidFill>
                      <a:prstDash val="solid"/>
                      <a:round/>
                      <a:headEnd type="none" w="med" len="med"/>
                      <a:tailEnd type="none" w="med" len="med"/>
                    </a:lnL>
                    <a:lnR w="12600" cap="flat" cmpd="sng" algn="ctr">
                      <a:solidFill>
                        <a:srgbClr val="545472"/>
                      </a:solidFill>
                      <a:prstDash val="solid"/>
                      <a:round/>
                      <a:headEnd type="none" w="med" len="med"/>
                      <a:tailEnd type="none" w="med" len="med"/>
                    </a:lnR>
                    <a:lnT w="28440" cap="flat" cmpd="sng" algn="ctr">
                      <a:solidFill>
                        <a:srgbClr val="545472"/>
                      </a:solidFill>
                      <a:prstDash val="solid"/>
                      <a:round/>
                      <a:headEnd type="none" w="med" len="med"/>
                      <a:tailEnd type="none" w="med" len="med"/>
                    </a:lnT>
                    <a:lnB w="12600" cap="flat" cmpd="sng" algn="ctr">
                      <a:solidFill>
                        <a:srgbClr val="545472"/>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4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Charged</a:t>
                      </a:r>
                    </a:p>
                  </a:txBody>
                  <a:tcPr marL="90000" marR="90000" marT="46795" marB="46795" horzOverflow="overflow">
                    <a:lnL w="12600" cap="flat" cmpd="sng" algn="ctr">
                      <a:solidFill>
                        <a:srgbClr val="545472"/>
                      </a:solidFill>
                      <a:prstDash val="solid"/>
                      <a:round/>
                      <a:headEnd type="none" w="med" len="med"/>
                      <a:tailEnd type="none" w="med" len="med"/>
                    </a:lnL>
                    <a:lnR w="28440" cap="flat" cmpd="sng" algn="ctr">
                      <a:solidFill>
                        <a:srgbClr val="545472"/>
                      </a:solidFill>
                      <a:prstDash val="solid"/>
                      <a:round/>
                      <a:headEnd type="none" w="med" len="med"/>
                      <a:tailEnd type="none" w="med" len="med"/>
                    </a:lnR>
                    <a:lnT w="28440" cap="flat" cmpd="sng" algn="ctr">
                      <a:solidFill>
                        <a:srgbClr val="545472"/>
                      </a:solidFill>
                      <a:prstDash val="solid"/>
                      <a:round/>
                      <a:headEnd type="none" w="med" len="med"/>
                      <a:tailEnd type="none" w="med" len="med"/>
                    </a:lnT>
                    <a:lnB w="12600" cap="flat" cmpd="sng" algn="ctr">
                      <a:solidFill>
                        <a:srgbClr val="54547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074199">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4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Glycine</a:t>
                      </a:r>
                    </a:p>
                    <a:p>
                      <a:pPr marL="0" marR="0" lvl="0" indent="0" algn="l" defTabSz="914400" rtl="0" eaLnBrk="1" fontAlgn="base" latinLnBrk="0" hangingPunct="1">
                        <a:lnSpc>
                          <a:spcPct val="101000"/>
                        </a:lnSpc>
                        <a:spcBef>
                          <a:spcPts val="4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Alanine</a:t>
                      </a:r>
                    </a:p>
                    <a:p>
                      <a:pPr marL="0" marR="0" lvl="0" indent="0" algn="l" defTabSz="914400" rtl="0" eaLnBrk="1" fontAlgn="base" latinLnBrk="0" hangingPunct="1">
                        <a:lnSpc>
                          <a:spcPct val="101000"/>
                        </a:lnSpc>
                        <a:spcBef>
                          <a:spcPts val="4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Valine</a:t>
                      </a:r>
                    </a:p>
                    <a:p>
                      <a:pPr marL="0" marR="0" lvl="0" indent="0" algn="l" defTabSz="914400" rtl="0" eaLnBrk="1" fontAlgn="base" latinLnBrk="0" hangingPunct="1">
                        <a:lnSpc>
                          <a:spcPct val="101000"/>
                        </a:lnSpc>
                        <a:spcBef>
                          <a:spcPts val="4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Leucine</a:t>
                      </a:r>
                    </a:p>
                    <a:p>
                      <a:pPr marL="0" marR="0" lvl="0" indent="0" algn="l" defTabSz="914400" rtl="0" eaLnBrk="1" fontAlgn="base" latinLnBrk="0" hangingPunct="1">
                        <a:lnSpc>
                          <a:spcPct val="101000"/>
                        </a:lnSpc>
                        <a:spcBef>
                          <a:spcPts val="4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Isoleucine</a:t>
                      </a:r>
                    </a:p>
                    <a:p>
                      <a:pPr marL="0" marR="0" lvl="0" indent="0" algn="l" defTabSz="914400" rtl="0" eaLnBrk="1" fontAlgn="base" latinLnBrk="0" hangingPunct="1">
                        <a:lnSpc>
                          <a:spcPct val="101000"/>
                        </a:lnSpc>
                        <a:spcBef>
                          <a:spcPts val="4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Methionine</a:t>
                      </a:r>
                    </a:p>
                    <a:p>
                      <a:pPr marL="0" marR="0" lvl="0" indent="0" algn="l" defTabSz="914400" rtl="0" eaLnBrk="1" fontAlgn="base" latinLnBrk="0" hangingPunct="1">
                        <a:lnSpc>
                          <a:spcPct val="101000"/>
                        </a:lnSpc>
                        <a:spcBef>
                          <a:spcPts val="4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Phenylalanine</a:t>
                      </a:r>
                    </a:p>
                    <a:p>
                      <a:pPr marL="0" marR="0" lvl="0" indent="0" algn="l" defTabSz="914400" rtl="0" eaLnBrk="1" fontAlgn="base" latinLnBrk="0" hangingPunct="1">
                        <a:lnSpc>
                          <a:spcPct val="101000"/>
                        </a:lnSpc>
                        <a:spcBef>
                          <a:spcPts val="4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Tryptophan</a:t>
                      </a:r>
                    </a:p>
                    <a:p>
                      <a:pPr marL="0" marR="0" lvl="0" indent="0" algn="l" defTabSz="914400" rtl="0" eaLnBrk="1" fontAlgn="base" latinLnBrk="0" hangingPunct="1">
                        <a:lnSpc>
                          <a:spcPct val="101000"/>
                        </a:lnSpc>
                        <a:spcBef>
                          <a:spcPts val="4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Proline</a:t>
                      </a:r>
                    </a:p>
                  </a:txBody>
                  <a:tcPr marL="90000" marR="90000" marT="46795" marB="46795" horzOverflow="overflow">
                    <a:lnL w="28440" cap="flat" cmpd="sng" algn="ctr">
                      <a:solidFill>
                        <a:srgbClr val="545472"/>
                      </a:solidFill>
                      <a:prstDash val="solid"/>
                      <a:round/>
                      <a:headEnd type="none" w="med" len="med"/>
                      <a:tailEnd type="none" w="med" len="med"/>
                    </a:lnL>
                    <a:lnR w="12600" cap="flat" cmpd="sng" algn="ctr">
                      <a:solidFill>
                        <a:srgbClr val="545472"/>
                      </a:solidFill>
                      <a:prstDash val="solid"/>
                      <a:round/>
                      <a:headEnd type="none" w="med" len="med"/>
                      <a:tailEnd type="none" w="med" len="med"/>
                    </a:lnR>
                    <a:lnT w="12600" cap="flat" cmpd="sng" algn="ctr">
                      <a:solidFill>
                        <a:srgbClr val="545472"/>
                      </a:solidFill>
                      <a:prstDash val="solid"/>
                      <a:round/>
                      <a:headEnd type="none" w="med" len="med"/>
                      <a:tailEnd type="none" w="med" len="med"/>
                    </a:lnT>
                    <a:lnB w="28440" cap="flat" cmpd="sng" algn="ctr">
                      <a:solidFill>
                        <a:srgbClr val="545472"/>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4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Serine</a:t>
                      </a:r>
                    </a:p>
                    <a:p>
                      <a:pPr marL="0" marR="0" lvl="0" indent="0" algn="l" defTabSz="914400" rtl="0" eaLnBrk="1" fontAlgn="base" latinLnBrk="0" hangingPunct="1">
                        <a:lnSpc>
                          <a:spcPct val="101000"/>
                        </a:lnSpc>
                        <a:spcBef>
                          <a:spcPts val="4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Threonine</a:t>
                      </a:r>
                    </a:p>
                    <a:p>
                      <a:pPr marL="0" marR="0" lvl="0" indent="0" algn="l" defTabSz="914400" rtl="0" eaLnBrk="1" fontAlgn="base" latinLnBrk="0" hangingPunct="1">
                        <a:lnSpc>
                          <a:spcPct val="101000"/>
                        </a:lnSpc>
                        <a:spcBef>
                          <a:spcPts val="4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Cysteine</a:t>
                      </a:r>
                    </a:p>
                    <a:p>
                      <a:pPr marL="0" marR="0" lvl="0" indent="0" algn="l" defTabSz="914400" rtl="0" eaLnBrk="1" fontAlgn="base" latinLnBrk="0" hangingPunct="1">
                        <a:lnSpc>
                          <a:spcPct val="101000"/>
                        </a:lnSpc>
                        <a:spcBef>
                          <a:spcPts val="4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Tyrosine</a:t>
                      </a:r>
                    </a:p>
                    <a:p>
                      <a:pPr marL="0" marR="0" lvl="0" indent="0" algn="l" defTabSz="914400" rtl="0" eaLnBrk="1" fontAlgn="base" latinLnBrk="0" hangingPunct="1">
                        <a:lnSpc>
                          <a:spcPct val="101000"/>
                        </a:lnSpc>
                        <a:spcBef>
                          <a:spcPts val="4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Asparagine</a:t>
                      </a:r>
                    </a:p>
                    <a:p>
                      <a:pPr marL="0" marR="0" lvl="0" indent="0" algn="l" defTabSz="914400" rtl="0" eaLnBrk="1" fontAlgn="base" latinLnBrk="0" hangingPunct="1">
                        <a:lnSpc>
                          <a:spcPct val="101000"/>
                        </a:lnSpc>
                        <a:spcBef>
                          <a:spcPts val="4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Glutamine</a:t>
                      </a:r>
                    </a:p>
                  </a:txBody>
                  <a:tcPr marL="90000" marR="90000" marT="46795" marB="46795" horzOverflow="overflow">
                    <a:lnL w="12600" cap="flat" cmpd="sng" algn="ctr">
                      <a:solidFill>
                        <a:srgbClr val="545472"/>
                      </a:solidFill>
                      <a:prstDash val="solid"/>
                      <a:round/>
                      <a:headEnd type="none" w="med" len="med"/>
                      <a:tailEnd type="none" w="med" len="med"/>
                    </a:lnL>
                    <a:lnR w="12600" cap="flat" cmpd="sng" algn="ctr">
                      <a:solidFill>
                        <a:srgbClr val="545472"/>
                      </a:solidFill>
                      <a:prstDash val="solid"/>
                      <a:round/>
                      <a:headEnd type="none" w="med" len="med"/>
                      <a:tailEnd type="none" w="med" len="med"/>
                    </a:lnR>
                    <a:lnT w="12600" cap="flat" cmpd="sng" algn="ctr">
                      <a:solidFill>
                        <a:srgbClr val="545472"/>
                      </a:solidFill>
                      <a:prstDash val="solid"/>
                      <a:round/>
                      <a:headEnd type="none" w="med" len="med"/>
                      <a:tailEnd type="none" w="med" len="med"/>
                    </a:lnT>
                    <a:lnB w="28440" cap="flat" cmpd="sng" algn="ctr">
                      <a:solidFill>
                        <a:srgbClr val="545472"/>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4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Aspartate</a:t>
                      </a:r>
                    </a:p>
                    <a:p>
                      <a:pPr marL="0" marR="0" lvl="0" indent="0" algn="l" defTabSz="914400" rtl="0" eaLnBrk="1" fontAlgn="base" latinLnBrk="0" hangingPunct="1">
                        <a:lnSpc>
                          <a:spcPct val="101000"/>
                        </a:lnSpc>
                        <a:spcBef>
                          <a:spcPts val="4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Glutamate</a:t>
                      </a:r>
                    </a:p>
                    <a:p>
                      <a:pPr marL="0" marR="0" lvl="0" indent="0" algn="l" defTabSz="914400" rtl="0" eaLnBrk="1" fontAlgn="base" latinLnBrk="0" hangingPunct="1">
                        <a:lnSpc>
                          <a:spcPct val="101000"/>
                        </a:lnSpc>
                        <a:spcBef>
                          <a:spcPts val="4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1000"/>
                        </a:lnSpc>
                        <a:spcBef>
                          <a:spcPts val="4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Lysine</a:t>
                      </a:r>
                    </a:p>
                    <a:p>
                      <a:pPr marL="0" marR="0" lvl="0" indent="0" algn="l" defTabSz="914400" rtl="0" eaLnBrk="1" fontAlgn="base" latinLnBrk="0" hangingPunct="1">
                        <a:lnSpc>
                          <a:spcPct val="101000"/>
                        </a:lnSpc>
                        <a:spcBef>
                          <a:spcPts val="4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Arginine</a:t>
                      </a:r>
                    </a:p>
                    <a:p>
                      <a:pPr marL="0" marR="0" lvl="0" indent="0" algn="l" defTabSz="914400" rtl="0" eaLnBrk="1" fontAlgn="base" latinLnBrk="0" hangingPunct="1">
                        <a:lnSpc>
                          <a:spcPct val="101000"/>
                        </a:lnSpc>
                        <a:spcBef>
                          <a:spcPts val="4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Histidine</a:t>
                      </a:r>
                    </a:p>
                  </a:txBody>
                  <a:tcPr marL="90000" marR="90000" marT="46795" marB="46795" horzOverflow="overflow">
                    <a:lnL w="12600" cap="flat" cmpd="sng" algn="ctr">
                      <a:solidFill>
                        <a:srgbClr val="545472"/>
                      </a:solidFill>
                      <a:prstDash val="solid"/>
                      <a:round/>
                      <a:headEnd type="none" w="med" len="med"/>
                      <a:tailEnd type="none" w="med" len="med"/>
                    </a:lnL>
                    <a:lnR w="28440" cap="flat" cmpd="sng" algn="ctr">
                      <a:solidFill>
                        <a:srgbClr val="545472"/>
                      </a:solidFill>
                      <a:prstDash val="solid"/>
                      <a:round/>
                      <a:headEnd type="none" w="med" len="med"/>
                      <a:tailEnd type="none" w="med" len="med"/>
                    </a:lnR>
                    <a:lnT w="12600" cap="flat" cmpd="sng" algn="ctr">
                      <a:solidFill>
                        <a:srgbClr val="545472"/>
                      </a:solidFill>
                      <a:prstDash val="solid"/>
                      <a:round/>
                      <a:headEnd type="none" w="med" len="med"/>
                      <a:tailEnd type="none" w="med" len="med"/>
                    </a:lnT>
                    <a:lnB w="28440" cap="flat" cmpd="sng" algn="ctr">
                      <a:solidFill>
                        <a:srgbClr val="545472"/>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91A6B317-A71B-4950-955E-D34D690DFA76}"/>
              </a:ext>
            </a:extLst>
          </p:cNvPr>
          <p:cNvSpPr>
            <a:spLocks noGrp="1" noChangeArrowheads="1"/>
          </p:cNvSpPr>
          <p:nvPr>
            <p:ph type="title"/>
          </p:nvPr>
        </p:nvSpPr>
        <p:spPr>
          <a:xfrm>
            <a:off x="5638800" y="698500"/>
            <a:ext cx="2819400" cy="1435100"/>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Peptide Bonds</a:t>
            </a:r>
          </a:p>
        </p:txBody>
      </p:sp>
      <p:sp>
        <p:nvSpPr>
          <p:cNvPr id="39939" name="Rectangle 2">
            <a:extLst>
              <a:ext uri="{FF2B5EF4-FFF2-40B4-BE49-F238E27FC236}">
                <a16:creationId xmlns:a16="http://schemas.microsoft.com/office/drawing/2014/main" id="{2528AFF8-6CF6-4552-B7FE-F4C0D1163356}"/>
              </a:ext>
            </a:extLst>
          </p:cNvPr>
          <p:cNvSpPr>
            <a:spLocks noGrp="1" noChangeArrowheads="1"/>
          </p:cNvSpPr>
          <p:nvPr>
            <p:ph type="body" idx="1"/>
          </p:nvPr>
        </p:nvSpPr>
        <p:spPr>
          <a:xfrm>
            <a:off x="5486400" y="2286000"/>
            <a:ext cx="3124200" cy="3124200"/>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eaLnBrk="1" hangingPunct="1">
              <a:spcBef>
                <a:spcPts val="700"/>
              </a:spcBef>
              <a:buClr>
                <a:srgbClr val="545472"/>
              </a:buClr>
              <a:buSzPct val="103000"/>
              <a:buFontTx/>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a:t>bind amino acids together to form “peptides” (short chains) or proteins (long chains)</a:t>
            </a:r>
          </a:p>
        </p:txBody>
      </p:sp>
      <p:pic>
        <p:nvPicPr>
          <p:cNvPr id="39940" name="Picture 3">
            <a:extLst>
              <a:ext uri="{FF2B5EF4-FFF2-40B4-BE49-F238E27FC236}">
                <a16:creationId xmlns:a16="http://schemas.microsoft.com/office/drawing/2014/main" id="{72CD2655-5501-4569-925E-37EDD22837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838200"/>
            <a:ext cx="4657725" cy="5219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a:extLst>
              <a:ext uri="{FF2B5EF4-FFF2-40B4-BE49-F238E27FC236}">
                <a16:creationId xmlns:a16="http://schemas.microsoft.com/office/drawing/2014/main" id="{A0FD2200-0978-42E2-BF79-1D59F4B33B6C}"/>
              </a:ext>
            </a:extLst>
          </p:cNvPr>
          <p:cNvSpPr>
            <a:spLocks noGrp="1" noChangeArrowheads="1"/>
          </p:cNvSpPr>
          <p:nvPr>
            <p:ph type="title"/>
          </p:nvPr>
        </p:nvSpPr>
        <p:spPr>
          <a:xfrm>
            <a:off x="457200" y="500063"/>
            <a:ext cx="8231188" cy="608012"/>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Folding of Protein Chains</a:t>
            </a:r>
          </a:p>
        </p:txBody>
      </p:sp>
      <p:pic>
        <p:nvPicPr>
          <p:cNvPr id="41987" name="Picture 2">
            <a:extLst>
              <a:ext uri="{FF2B5EF4-FFF2-40B4-BE49-F238E27FC236}">
                <a16:creationId xmlns:a16="http://schemas.microsoft.com/office/drawing/2014/main" id="{0C2E674A-62A5-4144-BA04-D6A17C5BB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7696200" cy="3703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8" name="Text Box 3">
            <a:extLst>
              <a:ext uri="{FF2B5EF4-FFF2-40B4-BE49-F238E27FC236}">
                <a16:creationId xmlns:a16="http://schemas.microsoft.com/office/drawing/2014/main" id="{C2CE82CC-00A0-4B26-8D19-46CF307008EE}"/>
              </a:ext>
            </a:extLst>
          </p:cNvPr>
          <p:cNvSpPr txBox="1">
            <a:spLocks noChangeArrowheads="1"/>
          </p:cNvSpPr>
          <p:nvPr/>
        </p:nvSpPr>
        <p:spPr bwMode="auto">
          <a:xfrm>
            <a:off x="831850" y="5334000"/>
            <a:ext cx="775652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9pPr>
          </a:lstStyle>
          <a:p>
            <a:pPr eaLnBrk="1" hangingPunct="1">
              <a:buClr>
                <a:srgbClr val="000000"/>
              </a:buClr>
              <a:buSzPct val="100000"/>
              <a:buFont typeface="Times New Roman" panose="02020603050405020304" pitchFamily="18" charset="0"/>
              <a:buNone/>
            </a:pPr>
            <a:r>
              <a:rPr lang="en-US" altLang="en-US">
                <a:solidFill>
                  <a:srgbClr val="545472"/>
                </a:solidFill>
              </a:rPr>
              <a:t>Proteins “fold” to form useful building blocks, </a:t>
            </a:r>
          </a:p>
          <a:p>
            <a:pPr eaLnBrk="1" hangingPunct="1">
              <a:buClr>
                <a:srgbClr val="000000"/>
              </a:buClr>
              <a:buSzPct val="100000"/>
              <a:buFont typeface="Times New Roman" panose="02020603050405020304" pitchFamily="18" charset="0"/>
              <a:buNone/>
            </a:pPr>
            <a:r>
              <a:rPr lang="en-US" altLang="en-US">
                <a:solidFill>
                  <a:srgbClr val="545472"/>
                </a:solidFill>
              </a:rPr>
              <a:t>like trans-membrane channels, enzymes, or structural proteins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a:extLst>
              <a:ext uri="{FF2B5EF4-FFF2-40B4-BE49-F238E27FC236}">
                <a16:creationId xmlns:a16="http://schemas.microsoft.com/office/drawing/2014/main" id="{0B5B7B9A-3E05-4F58-BE91-F91D54306CA2}"/>
              </a:ext>
            </a:extLst>
          </p:cNvPr>
          <p:cNvSpPr>
            <a:spLocks noGrp="1" noChangeArrowheads="1"/>
          </p:cNvSpPr>
          <p:nvPr>
            <p:ph type="title"/>
          </p:nvPr>
        </p:nvSpPr>
        <p:spPr>
          <a:xfrm>
            <a:off x="457200" y="495300"/>
            <a:ext cx="5729288" cy="608013"/>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Important Proteins</a:t>
            </a:r>
          </a:p>
        </p:txBody>
      </p:sp>
      <p:sp>
        <p:nvSpPr>
          <p:cNvPr id="44035" name="Rectangle 2">
            <a:extLst>
              <a:ext uri="{FF2B5EF4-FFF2-40B4-BE49-F238E27FC236}">
                <a16:creationId xmlns:a16="http://schemas.microsoft.com/office/drawing/2014/main" id="{B9B4C539-CC0F-4D6B-86BA-B5FD5DFC3C0C}"/>
              </a:ext>
            </a:extLst>
          </p:cNvPr>
          <p:cNvSpPr>
            <a:spLocks noGrp="1" noChangeArrowheads="1"/>
          </p:cNvSpPr>
          <p:nvPr>
            <p:ph type="body" idx="1"/>
          </p:nvPr>
        </p:nvSpPr>
        <p:spPr>
          <a:xfrm>
            <a:off x="685800" y="1600200"/>
            <a:ext cx="8077200" cy="4267200"/>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eaLnBrk="1" hangingPunct="1">
              <a:spcBef>
                <a:spcPts val="700"/>
              </a:spcBef>
              <a:buClr>
                <a:srgbClr val="545472"/>
              </a:buClr>
              <a:buSzPct val="103000"/>
              <a:buFontTx/>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u="sng" dirty="0"/>
              <a:t>Enzymes</a:t>
            </a:r>
            <a:r>
              <a:rPr lang="en-US" altLang="en-US" sz="2800" dirty="0"/>
              <a:t>: </a:t>
            </a:r>
            <a:r>
              <a:rPr lang="en-US" altLang="en-US" sz="2800" i="1" dirty="0"/>
              <a:t>catalyze</a:t>
            </a:r>
            <a:r>
              <a:rPr lang="en-US" altLang="en-US" sz="2800" dirty="0"/>
              <a:t> (i.e. facilitate) all sorts of biochemical reactions within the cell</a:t>
            </a:r>
          </a:p>
          <a:p>
            <a:pPr marL="341313" indent="-341313" eaLnBrk="1" hangingPunct="1">
              <a:spcBef>
                <a:spcPts val="700"/>
              </a:spcBef>
              <a:buClr>
                <a:srgbClr val="545472"/>
              </a:buClr>
              <a:buSzPct val="103000"/>
              <a:buFontTx/>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u="sng" dirty="0"/>
              <a:t>Trans-membrane channels</a:t>
            </a:r>
            <a:r>
              <a:rPr lang="en-US" altLang="en-US" sz="2800" dirty="0"/>
              <a:t>: regulate the movement of ions and other substances through the cell membrane</a:t>
            </a:r>
          </a:p>
          <a:p>
            <a:pPr marL="341313" indent="-341313" eaLnBrk="1" hangingPunct="1">
              <a:spcBef>
                <a:spcPts val="700"/>
              </a:spcBef>
              <a:buClr>
                <a:srgbClr val="545472"/>
              </a:buClr>
              <a:buSzPct val="103000"/>
              <a:buFontTx/>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u="sng" dirty="0"/>
              <a:t>Receptors</a:t>
            </a:r>
            <a:r>
              <a:rPr lang="en-US" altLang="en-US" sz="2800" dirty="0"/>
              <a:t>: sense the presence or absence of certain substances in the fluids outside the cell membrane</a:t>
            </a:r>
          </a:p>
          <a:p>
            <a:pPr marL="341313" indent="-341313" eaLnBrk="1" hangingPunct="1">
              <a:spcBef>
                <a:spcPts val="700"/>
              </a:spcBef>
              <a:buClr>
                <a:srgbClr val="545472"/>
              </a:buClr>
              <a:buSzPct val="103000"/>
              <a:buFontTx/>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u="sng" dirty="0"/>
              <a:t>Structural proteins</a:t>
            </a:r>
            <a:r>
              <a:rPr lang="en-US" altLang="en-US" sz="2800" dirty="0"/>
              <a:t>: act like scaffolding and determine the cells shape.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E280EDF-617B-46CC-B055-75E1CCFB0229}"/>
              </a:ext>
            </a:extLst>
          </p:cNvPr>
          <p:cNvSpPr>
            <a:spLocks noGrp="1" noChangeArrowheads="1"/>
          </p:cNvSpPr>
          <p:nvPr>
            <p:ph type="title"/>
          </p:nvPr>
        </p:nvSpPr>
        <p:spPr>
          <a:xfrm>
            <a:off x="609600" y="533400"/>
            <a:ext cx="7772400" cy="762000"/>
          </a:xfrm>
        </p:spPr>
        <p:txBody>
          <a:bodyPr/>
          <a:lstStyle/>
          <a:p>
            <a:pPr algn="l" eaLnBrk="1" hangingPunct="1"/>
            <a:r>
              <a:rPr lang="en-GB" altLang="en-US" sz="3200" b="1"/>
              <a:t>The Sodium-Potassium Pump</a:t>
            </a:r>
          </a:p>
        </p:txBody>
      </p:sp>
      <p:sp>
        <p:nvSpPr>
          <p:cNvPr id="46083" name="Rectangle 3">
            <a:extLst>
              <a:ext uri="{FF2B5EF4-FFF2-40B4-BE49-F238E27FC236}">
                <a16:creationId xmlns:a16="http://schemas.microsoft.com/office/drawing/2014/main" id="{4E4E6966-1AAE-4A99-9C11-1CFFB9AA38F2}"/>
              </a:ext>
            </a:extLst>
          </p:cNvPr>
          <p:cNvSpPr>
            <a:spLocks noGrp="1" noChangeArrowheads="1"/>
          </p:cNvSpPr>
          <p:nvPr>
            <p:ph type="body" sz="half" idx="2"/>
          </p:nvPr>
        </p:nvSpPr>
        <p:spPr>
          <a:xfrm>
            <a:off x="685800" y="5181600"/>
            <a:ext cx="8077200" cy="685800"/>
          </a:xfrm>
        </p:spPr>
        <p:txBody>
          <a:bodyPr/>
          <a:lstStyle/>
          <a:p>
            <a:pPr eaLnBrk="1" hangingPunct="1">
              <a:lnSpc>
                <a:spcPct val="90000"/>
              </a:lnSpc>
            </a:pPr>
            <a:r>
              <a:rPr lang="en-GB" altLang="en-US" sz="2000"/>
              <a:t>The Na/K pump actively transports Na</a:t>
            </a:r>
            <a:r>
              <a:rPr lang="en-GB" altLang="en-US" sz="2000" baseline="30000"/>
              <a:t>+</a:t>
            </a:r>
            <a:r>
              <a:rPr lang="en-GB" altLang="en-US" sz="2000"/>
              <a:t> out of the cell and K</a:t>
            </a:r>
            <a:r>
              <a:rPr lang="en-GB" altLang="en-US" sz="2000" baseline="30000"/>
              <a:t>+</a:t>
            </a:r>
            <a:r>
              <a:rPr lang="en-GB" altLang="en-US" sz="2000"/>
              <a:t> into the cell</a:t>
            </a:r>
          </a:p>
          <a:p>
            <a:pPr eaLnBrk="1" hangingPunct="1">
              <a:lnSpc>
                <a:spcPct val="90000"/>
              </a:lnSpc>
            </a:pPr>
            <a:r>
              <a:rPr lang="en-GB" altLang="en-US" sz="2000"/>
              <a:t>It requires energy (provided by ATP)</a:t>
            </a:r>
          </a:p>
          <a:p>
            <a:pPr eaLnBrk="1" hangingPunct="1">
              <a:lnSpc>
                <a:spcPct val="90000"/>
              </a:lnSpc>
            </a:pPr>
            <a:endParaRPr lang="en-GB" altLang="en-US" sz="2400"/>
          </a:p>
        </p:txBody>
      </p:sp>
      <p:pic>
        <p:nvPicPr>
          <p:cNvPr id="46084" name="Picture 4">
            <a:extLst>
              <a:ext uri="{FF2B5EF4-FFF2-40B4-BE49-F238E27FC236}">
                <a16:creationId xmlns:a16="http://schemas.microsoft.com/office/drawing/2014/main" id="{5F966DF5-E727-4243-811B-73BDA383C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7086600"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B58C8145-C50A-4C9E-B329-A7A4DD7AE554}"/>
              </a:ext>
            </a:extLst>
          </p:cNvPr>
          <p:cNvSpPr>
            <a:spLocks noGrp="1" noChangeArrowheads="1"/>
          </p:cNvSpPr>
          <p:nvPr>
            <p:ph type="title"/>
          </p:nvPr>
        </p:nvSpPr>
        <p:spPr>
          <a:xfrm>
            <a:off x="457200" y="260350"/>
            <a:ext cx="8507413" cy="911225"/>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A Neuroscient’s Favourite Atoms</a:t>
            </a:r>
          </a:p>
        </p:txBody>
      </p:sp>
      <p:sp>
        <p:nvSpPr>
          <p:cNvPr id="6147" name="Rectangle 2">
            <a:extLst>
              <a:ext uri="{FF2B5EF4-FFF2-40B4-BE49-F238E27FC236}">
                <a16:creationId xmlns:a16="http://schemas.microsoft.com/office/drawing/2014/main" id="{AA0F33C1-CEA4-411B-A65E-494C84660046}"/>
              </a:ext>
            </a:extLst>
          </p:cNvPr>
          <p:cNvSpPr>
            <a:spLocks noGrp="1" noChangeArrowheads="1"/>
          </p:cNvSpPr>
          <p:nvPr>
            <p:ph type="body" idx="1"/>
          </p:nvPr>
        </p:nvSpPr>
        <p:spPr>
          <a:xfrm>
            <a:off x="746125" y="3500438"/>
            <a:ext cx="3538538" cy="2482850"/>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eaLnBrk="1" hangingPunct="1">
              <a:buClr>
                <a:srgbClr val="545472"/>
              </a:buClr>
              <a:buSzPct val="90000"/>
              <a:buFontTx/>
              <a:buBlip>
                <a:blip r:embed="rId3"/>
              </a:buBlip>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a:t>Hydrogen (H)</a:t>
            </a:r>
          </a:p>
          <a:p>
            <a:pPr marL="341313" indent="-341313" eaLnBrk="1" hangingPunct="1">
              <a:buClr>
                <a:srgbClr val="545472"/>
              </a:buClr>
              <a:buSzPct val="90000"/>
              <a:buFontTx/>
              <a:buBlip>
                <a:blip r:embed="rId3"/>
              </a:buBlip>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a:t>Oxygen (O)</a:t>
            </a:r>
          </a:p>
          <a:p>
            <a:pPr marL="341313" indent="-341313" eaLnBrk="1" hangingPunct="1">
              <a:buClr>
                <a:srgbClr val="545472"/>
              </a:buClr>
              <a:buSzPct val="90000"/>
              <a:buFontTx/>
              <a:buBlip>
                <a:blip r:embed="rId3"/>
              </a:buBlip>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a:t>Carbon (C)</a:t>
            </a:r>
          </a:p>
          <a:p>
            <a:pPr marL="341313" indent="-341313" eaLnBrk="1" hangingPunct="1">
              <a:buClr>
                <a:srgbClr val="545472"/>
              </a:buClr>
              <a:buSzPct val="90000"/>
              <a:buFontTx/>
              <a:buBlip>
                <a:blip r:embed="rId3"/>
              </a:buBlip>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a:t>Nitrogen (N)</a:t>
            </a:r>
          </a:p>
          <a:p>
            <a:pPr marL="341313" indent="-341313" eaLnBrk="1" hangingPunct="1">
              <a:buClr>
                <a:srgbClr val="545472"/>
              </a:buClr>
              <a:buSzPct val="90000"/>
              <a:buFontTx/>
              <a:buBlip>
                <a:blip r:embed="rId3"/>
              </a:buBlip>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a:t>Phosphorus(P) </a:t>
            </a:r>
          </a:p>
        </p:txBody>
      </p:sp>
      <p:sp>
        <p:nvSpPr>
          <p:cNvPr id="6148" name="Rectangle 2">
            <a:extLst>
              <a:ext uri="{FF2B5EF4-FFF2-40B4-BE49-F238E27FC236}">
                <a16:creationId xmlns:a16="http://schemas.microsoft.com/office/drawing/2014/main" id="{2A952F2D-9D41-4E33-9B2A-607093477506}"/>
              </a:ext>
            </a:extLst>
          </p:cNvPr>
          <p:cNvSpPr txBox="1">
            <a:spLocks noChangeArrowheads="1"/>
          </p:cNvSpPr>
          <p:nvPr/>
        </p:nvSpPr>
        <p:spPr bwMode="auto">
          <a:xfrm>
            <a:off x="4849813" y="3500438"/>
            <a:ext cx="3754437"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1313" indent="-341313">
              <a:spcBef>
                <a:spcPct val="20000"/>
              </a:spcBef>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3200">
                <a:solidFill>
                  <a:schemeClr val="tx1"/>
                </a:solidFill>
                <a:latin typeface="Arial" panose="020B0604020202020204" pitchFamily="34" charset="0"/>
                <a:cs typeface="Arial" panose="020B0604020202020204" pitchFamily="34" charset="0"/>
              </a:defRPr>
            </a:lvl1pPr>
            <a:lvl2pPr>
              <a:spcBef>
                <a:spcPct val="20000"/>
              </a:spcBef>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800">
                <a:solidFill>
                  <a:schemeClr val="tx1"/>
                </a:solidFill>
                <a:latin typeface="Arial" panose="020B0604020202020204" pitchFamily="34" charset="0"/>
                <a:cs typeface="Arial" panose="020B0604020202020204" pitchFamily="34" charset="0"/>
              </a:defRPr>
            </a:lvl2pPr>
            <a:lvl3pPr>
              <a:spcBef>
                <a:spcPct val="20000"/>
              </a:spcBef>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panose="020B0604020202020204" pitchFamily="34" charset="0"/>
                <a:cs typeface="Arial" panose="020B0604020202020204" pitchFamily="34" charset="0"/>
              </a:defRPr>
            </a:lvl3pPr>
            <a:lvl4pPr>
              <a:spcBef>
                <a:spcPct val="20000"/>
              </a:spcBef>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cs typeface="Arial" panose="020B0604020202020204" pitchFamily="34" charset="0"/>
              </a:defRPr>
            </a:lvl4pPr>
            <a:lvl5pPr>
              <a:spcBef>
                <a:spcPct val="20000"/>
              </a:spcBef>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cs typeface="Arial" panose="020B0604020202020204" pitchFamily="34" charset="0"/>
              </a:defRPr>
            </a:lvl9pPr>
          </a:lstStyle>
          <a:p>
            <a:pPr eaLnBrk="1" hangingPunct="1">
              <a:buClr>
                <a:srgbClr val="545472"/>
              </a:buClr>
              <a:buSzPct val="90000"/>
              <a:buFontTx/>
              <a:buBlip>
                <a:blip r:embed="rId3"/>
              </a:buBlip>
            </a:pPr>
            <a:r>
              <a:rPr lang="en-US" altLang="en-US"/>
              <a:t>Sodium (Na)</a:t>
            </a:r>
          </a:p>
          <a:p>
            <a:pPr eaLnBrk="1" hangingPunct="1">
              <a:buClr>
                <a:srgbClr val="545472"/>
              </a:buClr>
              <a:buSzPct val="90000"/>
              <a:buFontTx/>
              <a:buBlip>
                <a:blip r:embed="rId3"/>
              </a:buBlip>
            </a:pPr>
            <a:r>
              <a:rPr lang="en-US" altLang="en-US"/>
              <a:t>Potassium (K)</a:t>
            </a:r>
          </a:p>
          <a:p>
            <a:pPr eaLnBrk="1" hangingPunct="1">
              <a:buClr>
                <a:srgbClr val="545472"/>
              </a:buClr>
              <a:buSzPct val="90000"/>
              <a:buFontTx/>
              <a:buBlip>
                <a:blip r:embed="rId3"/>
              </a:buBlip>
            </a:pPr>
            <a:r>
              <a:rPr lang="en-US" altLang="en-US"/>
              <a:t>Calcium (Ca)</a:t>
            </a:r>
          </a:p>
          <a:p>
            <a:pPr eaLnBrk="1" hangingPunct="1">
              <a:buClr>
                <a:srgbClr val="545472"/>
              </a:buClr>
              <a:buSzPct val="90000"/>
              <a:buFontTx/>
              <a:buBlip>
                <a:blip r:embed="rId3"/>
              </a:buBlip>
            </a:pPr>
            <a:r>
              <a:rPr lang="en-US" altLang="en-US"/>
              <a:t>Chlorine (Cl)</a:t>
            </a:r>
          </a:p>
          <a:p>
            <a:pPr eaLnBrk="1" hangingPunct="1">
              <a:buClr>
                <a:srgbClr val="545472"/>
              </a:buClr>
              <a:buSzPct val="90000"/>
              <a:buFontTx/>
              <a:buBlip>
                <a:blip r:embed="rId3"/>
              </a:buBlip>
            </a:pPr>
            <a:r>
              <a:rPr lang="en-US" altLang="en-US"/>
              <a:t>Magnesium (Mg)</a:t>
            </a:r>
          </a:p>
        </p:txBody>
      </p:sp>
      <p:sp>
        <p:nvSpPr>
          <p:cNvPr id="6149" name="Rectangle 2">
            <a:extLst>
              <a:ext uri="{FF2B5EF4-FFF2-40B4-BE49-F238E27FC236}">
                <a16:creationId xmlns:a16="http://schemas.microsoft.com/office/drawing/2014/main" id="{7FEEC304-85B4-4EF9-8984-21100CB6D42A}"/>
              </a:ext>
            </a:extLst>
          </p:cNvPr>
          <p:cNvSpPr txBox="1">
            <a:spLocks noChangeArrowheads="1"/>
          </p:cNvSpPr>
          <p:nvPr/>
        </p:nvSpPr>
        <p:spPr bwMode="auto">
          <a:xfrm>
            <a:off x="611188" y="1341438"/>
            <a:ext cx="7561262"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3200">
                <a:solidFill>
                  <a:schemeClr val="tx1"/>
                </a:solidFill>
                <a:latin typeface="Arial" panose="020B0604020202020204" pitchFamily="34" charset="0"/>
                <a:cs typeface="Arial" panose="020B0604020202020204" pitchFamily="34" charset="0"/>
              </a:defRPr>
            </a:lvl1pPr>
            <a:lvl2pPr>
              <a:spcBef>
                <a:spcPct val="20000"/>
              </a:spcBef>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800">
                <a:solidFill>
                  <a:schemeClr val="tx1"/>
                </a:solidFill>
                <a:latin typeface="Arial" panose="020B0604020202020204" pitchFamily="34" charset="0"/>
                <a:cs typeface="Arial" panose="020B0604020202020204" pitchFamily="34" charset="0"/>
              </a:defRPr>
            </a:lvl2pPr>
            <a:lvl3pPr>
              <a:spcBef>
                <a:spcPct val="20000"/>
              </a:spcBef>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panose="020B0604020202020204" pitchFamily="34" charset="0"/>
                <a:cs typeface="Arial" panose="020B0604020202020204" pitchFamily="34" charset="0"/>
              </a:defRPr>
            </a:lvl3pPr>
            <a:lvl4pPr>
              <a:spcBef>
                <a:spcPct val="20000"/>
              </a:spcBef>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cs typeface="Arial" panose="020B0604020202020204" pitchFamily="34" charset="0"/>
              </a:defRPr>
            </a:lvl4pPr>
            <a:lvl5pPr>
              <a:spcBef>
                <a:spcPct val="20000"/>
              </a:spcBef>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Arial" panose="020B0604020202020204" pitchFamily="34" charset="0"/>
                <a:cs typeface="Arial" panose="020B0604020202020204" pitchFamily="34" charset="0"/>
              </a:defRPr>
            </a:lvl9pPr>
          </a:lstStyle>
          <a:p>
            <a:pPr defTabSz="914400" eaLnBrk="1" hangingPunct="1">
              <a:buClr>
                <a:srgbClr val="545472"/>
              </a:buClr>
              <a:buSzPct val="90000"/>
              <a:buFont typeface="Times New Roman" panose="02020603050405020304" pitchFamily="18" charset="0"/>
              <a:buNone/>
            </a:pPr>
            <a:r>
              <a:rPr lang="en-US" altLang="en-US" sz="2800"/>
              <a:t>There are well over 100 different types of atoms (chemical elements). Luckily, to understand how brains work we need to know only about a few of them, including: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F3A42EFA-32DA-4095-939E-D68A4C13074A}"/>
              </a:ext>
            </a:extLst>
          </p:cNvPr>
          <p:cNvSpPr>
            <a:spLocks noGrp="1" noChangeArrowheads="1"/>
          </p:cNvSpPr>
          <p:nvPr>
            <p:ph type="title"/>
          </p:nvPr>
        </p:nvSpPr>
        <p:spPr>
          <a:xfrm>
            <a:off x="457200" y="762000"/>
            <a:ext cx="7772400" cy="762000"/>
          </a:xfrm>
        </p:spPr>
        <p:txBody>
          <a:bodyPr/>
          <a:lstStyle/>
          <a:p>
            <a:pPr algn="l" eaLnBrk="1" hangingPunct="1"/>
            <a:r>
              <a:rPr lang="en-GB" altLang="en-US" sz="3200" b="1"/>
              <a:t>Other Ion Pumps and Exchangers</a:t>
            </a:r>
          </a:p>
        </p:txBody>
      </p:sp>
      <p:sp>
        <p:nvSpPr>
          <p:cNvPr id="47107" name="Rectangle 3">
            <a:extLst>
              <a:ext uri="{FF2B5EF4-FFF2-40B4-BE49-F238E27FC236}">
                <a16:creationId xmlns:a16="http://schemas.microsoft.com/office/drawing/2014/main" id="{7B02959E-9D1C-4E49-AB9B-B95D93B46DA7}"/>
              </a:ext>
            </a:extLst>
          </p:cNvPr>
          <p:cNvSpPr>
            <a:spLocks noGrp="1" noChangeArrowheads="1"/>
          </p:cNvSpPr>
          <p:nvPr>
            <p:ph type="body" sz="half" idx="2"/>
          </p:nvPr>
        </p:nvSpPr>
        <p:spPr>
          <a:xfrm>
            <a:off x="304800" y="1600200"/>
            <a:ext cx="3124200" cy="4572000"/>
          </a:xfrm>
        </p:spPr>
        <p:txBody>
          <a:bodyPr/>
          <a:lstStyle/>
          <a:p>
            <a:pPr eaLnBrk="1" hangingPunct="1">
              <a:lnSpc>
                <a:spcPct val="90000"/>
              </a:lnSpc>
            </a:pPr>
            <a:r>
              <a:rPr lang="en-GB" altLang="en-US" sz="2400"/>
              <a:t>The Na</a:t>
            </a:r>
            <a:r>
              <a:rPr lang="en-GB" altLang="en-US" sz="2400" baseline="30000"/>
              <a:t>+</a:t>
            </a:r>
            <a:r>
              <a:rPr lang="en-GB" altLang="en-US" sz="2400"/>
              <a:t>/K</a:t>
            </a:r>
            <a:r>
              <a:rPr lang="en-GB" altLang="en-US" sz="2400" baseline="30000"/>
              <a:t>+</a:t>
            </a:r>
            <a:r>
              <a:rPr lang="en-GB" altLang="en-US" sz="2400"/>
              <a:t> pump is only one of several ion pumps</a:t>
            </a:r>
          </a:p>
          <a:p>
            <a:pPr eaLnBrk="1" hangingPunct="1">
              <a:lnSpc>
                <a:spcPct val="90000"/>
              </a:lnSpc>
            </a:pPr>
            <a:r>
              <a:rPr lang="en-GB" altLang="en-US" sz="2400"/>
              <a:t>Some ion pumps are powered by concentration gradients, rather than ATP hydrolysis. These are called ion </a:t>
            </a:r>
            <a:r>
              <a:rPr lang="en-GB" altLang="en-US" sz="2400" i="1"/>
              <a:t>exchangers</a:t>
            </a:r>
            <a:r>
              <a:rPr lang="en-GB" altLang="en-US" sz="2400"/>
              <a:t>. Examples are shown here:</a:t>
            </a:r>
          </a:p>
          <a:p>
            <a:pPr eaLnBrk="1" hangingPunct="1">
              <a:lnSpc>
                <a:spcPct val="90000"/>
              </a:lnSpc>
              <a:buFontTx/>
              <a:buNone/>
            </a:pPr>
            <a:endParaRPr lang="en-GB" altLang="en-US" sz="2800"/>
          </a:p>
        </p:txBody>
      </p:sp>
      <p:sp>
        <p:nvSpPr>
          <p:cNvPr id="47108" name="Rectangle 4">
            <a:extLst>
              <a:ext uri="{FF2B5EF4-FFF2-40B4-BE49-F238E27FC236}">
                <a16:creationId xmlns:a16="http://schemas.microsoft.com/office/drawing/2014/main" id="{FBF2DA2C-3CEC-47ED-95D3-5FC31BB3FA68}"/>
              </a:ext>
            </a:extLst>
          </p:cNvPr>
          <p:cNvSpPr>
            <a:spLocks noChangeArrowheads="1"/>
          </p:cNvSpPr>
          <p:nvPr/>
        </p:nvSpPr>
        <p:spPr bwMode="auto">
          <a:xfrm>
            <a:off x="4114800" y="2438400"/>
            <a:ext cx="4724400" cy="3581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a:solidFill>
                <a:schemeClr val="tx1"/>
              </a:solidFill>
            </a:endParaRPr>
          </a:p>
        </p:txBody>
      </p:sp>
      <p:sp>
        <p:nvSpPr>
          <p:cNvPr id="47109" name="Oval 5">
            <a:extLst>
              <a:ext uri="{FF2B5EF4-FFF2-40B4-BE49-F238E27FC236}">
                <a16:creationId xmlns:a16="http://schemas.microsoft.com/office/drawing/2014/main" id="{A4A073E9-BB4F-4F5A-961F-E719729C86E9}"/>
              </a:ext>
            </a:extLst>
          </p:cNvPr>
          <p:cNvSpPr>
            <a:spLocks noChangeArrowheads="1"/>
          </p:cNvSpPr>
          <p:nvPr/>
        </p:nvSpPr>
        <p:spPr bwMode="auto">
          <a:xfrm>
            <a:off x="5251450" y="4041775"/>
            <a:ext cx="525463" cy="54133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7110" name="Line 6">
            <a:extLst>
              <a:ext uri="{FF2B5EF4-FFF2-40B4-BE49-F238E27FC236}">
                <a16:creationId xmlns:a16="http://schemas.microsoft.com/office/drawing/2014/main" id="{3F7C20A7-3C64-4BDD-B610-1B50BAB958A7}"/>
              </a:ext>
            </a:extLst>
          </p:cNvPr>
          <p:cNvSpPr>
            <a:spLocks noChangeShapeType="1"/>
          </p:cNvSpPr>
          <p:nvPr/>
        </p:nvSpPr>
        <p:spPr bwMode="auto">
          <a:xfrm>
            <a:off x="5776913" y="4311650"/>
            <a:ext cx="1400175" cy="0"/>
          </a:xfrm>
          <a:prstGeom prst="line">
            <a:avLst/>
          </a:prstGeom>
          <a:noFill/>
          <a:ln w="38100">
            <a:solidFill>
              <a:srgbClr val="D6009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HK"/>
          </a:p>
        </p:txBody>
      </p:sp>
      <p:sp>
        <p:nvSpPr>
          <p:cNvPr id="47111" name="Line 7">
            <a:extLst>
              <a:ext uri="{FF2B5EF4-FFF2-40B4-BE49-F238E27FC236}">
                <a16:creationId xmlns:a16="http://schemas.microsoft.com/office/drawing/2014/main" id="{BEC95A15-DF03-469C-8A74-3498EE344AB9}"/>
              </a:ext>
            </a:extLst>
          </p:cNvPr>
          <p:cNvSpPr>
            <a:spLocks noChangeShapeType="1"/>
          </p:cNvSpPr>
          <p:nvPr/>
        </p:nvSpPr>
        <p:spPr bwMode="auto">
          <a:xfrm>
            <a:off x="4640263" y="4311650"/>
            <a:ext cx="611187" cy="0"/>
          </a:xfrm>
          <a:prstGeom prst="line">
            <a:avLst/>
          </a:prstGeom>
          <a:noFill/>
          <a:ln w="38100">
            <a:solidFill>
              <a:srgbClr val="D6009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HK"/>
          </a:p>
        </p:txBody>
      </p:sp>
      <p:sp>
        <p:nvSpPr>
          <p:cNvPr id="47112" name="Line 8">
            <a:extLst>
              <a:ext uri="{FF2B5EF4-FFF2-40B4-BE49-F238E27FC236}">
                <a16:creationId xmlns:a16="http://schemas.microsoft.com/office/drawing/2014/main" id="{BA6FAD3F-E7BB-469E-A835-D0D1F1AD4C3B}"/>
              </a:ext>
            </a:extLst>
          </p:cNvPr>
          <p:cNvSpPr>
            <a:spLocks noChangeShapeType="1"/>
          </p:cNvSpPr>
          <p:nvPr/>
        </p:nvSpPr>
        <p:spPr bwMode="auto">
          <a:xfrm>
            <a:off x="7702550" y="4311650"/>
            <a:ext cx="611188" cy="0"/>
          </a:xfrm>
          <a:prstGeom prst="line">
            <a:avLst/>
          </a:prstGeom>
          <a:noFill/>
          <a:ln w="38100">
            <a:solidFill>
              <a:srgbClr val="D6009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HK"/>
          </a:p>
        </p:txBody>
      </p:sp>
      <p:sp>
        <p:nvSpPr>
          <p:cNvPr id="47113" name="Oval 9">
            <a:extLst>
              <a:ext uri="{FF2B5EF4-FFF2-40B4-BE49-F238E27FC236}">
                <a16:creationId xmlns:a16="http://schemas.microsoft.com/office/drawing/2014/main" id="{17EF4A94-B617-4929-9F54-856430041200}"/>
              </a:ext>
            </a:extLst>
          </p:cNvPr>
          <p:cNvSpPr>
            <a:spLocks noChangeArrowheads="1"/>
          </p:cNvSpPr>
          <p:nvPr/>
        </p:nvSpPr>
        <p:spPr bwMode="auto">
          <a:xfrm>
            <a:off x="7177088" y="4041775"/>
            <a:ext cx="525462" cy="54133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7114" name="Line 10">
            <a:extLst>
              <a:ext uri="{FF2B5EF4-FFF2-40B4-BE49-F238E27FC236}">
                <a16:creationId xmlns:a16="http://schemas.microsoft.com/office/drawing/2014/main" id="{256E1DDA-5EC3-4388-9F66-BEB38D38524F}"/>
              </a:ext>
            </a:extLst>
          </p:cNvPr>
          <p:cNvSpPr>
            <a:spLocks noChangeShapeType="1"/>
          </p:cNvSpPr>
          <p:nvPr/>
        </p:nvSpPr>
        <p:spPr bwMode="auto">
          <a:xfrm>
            <a:off x="5251450" y="3770313"/>
            <a:ext cx="0" cy="1084262"/>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HK"/>
          </a:p>
        </p:txBody>
      </p:sp>
      <p:sp>
        <p:nvSpPr>
          <p:cNvPr id="47115" name="Line 11">
            <a:extLst>
              <a:ext uri="{FF2B5EF4-FFF2-40B4-BE49-F238E27FC236}">
                <a16:creationId xmlns:a16="http://schemas.microsoft.com/office/drawing/2014/main" id="{475A990E-281D-4247-B494-EBC609624540}"/>
              </a:ext>
            </a:extLst>
          </p:cNvPr>
          <p:cNvSpPr>
            <a:spLocks noChangeShapeType="1"/>
          </p:cNvSpPr>
          <p:nvPr/>
        </p:nvSpPr>
        <p:spPr bwMode="auto">
          <a:xfrm>
            <a:off x="7177088" y="3770313"/>
            <a:ext cx="0" cy="1084262"/>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HK"/>
          </a:p>
        </p:txBody>
      </p:sp>
      <p:sp>
        <p:nvSpPr>
          <p:cNvPr id="47116" name="Line 12">
            <a:extLst>
              <a:ext uri="{FF2B5EF4-FFF2-40B4-BE49-F238E27FC236}">
                <a16:creationId xmlns:a16="http://schemas.microsoft.com/office/drawing/2014/main" id="{4F95A3E9-B51C-4871-834D-AB9F5B3CC908}"/>
              </a:ext>
            </a:extLst>
          </p:cNvPr>
          <p:cNvSpPr>
            <a:spLocks noChangeShapeType="1"/>
          </p:cNvSpPr>
          <p:nvPr/>
        </p:nvSpPr>
        <p:spPr bwMode="auto">
          <a:xfrm>
            <a:off x="5776913" y="3770313"/>
            <a:ext cx="0" cy="1084262"/>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HK"/>
          </a:p>
        </p:txBody>
      </p:sp>
      <p:sp>
        <p:nvSpPr>
          <p:cNvPr id="47117" name="Line 13">
            <a:extLst>
              <a:ext uri="{FF2B5EF4-FFF2-40B4-BE49-F238E27FC236}">
                <a16:creationId xmlns:a16="http://schemas.microsoft.com/office/drawing/2014/main" id="{76C2D8CD-54DD-4F73-ABBC-F77A17BF09D9}"/>
              </a:ext>
            </a:extLst>
          </p:cNvPr>
          <p:cNvSpPr>
            <a:spLocks noChangeShapeType="1"/>
          </p:cNvSpPr>
          <p:nvPr/>
        </p:nvSpPr>
        <p:spPr bwMode="auto">
          <a:xfrm>
            <a:off x="7702550" y="3770313"/>
            <a:ext cx="0" cy="1084262"/>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HK"/>
          </a:p>
        </p:txBody>
      </p:sp>
      <p:sp>
        <p:nvSpPr>
          <p:cNvPr id="47118" name="Text Box 14">
            <a:extLst>
              <a:ext uri="{FF2B5EF4-FFF2-40B4-BE49-F238E27FC236}">
                <a16:creationId xmlns:a16="http://schemas.microsoft.com/office/drawing/2014/main" id="{4FDEBBCA-2137-4372-AB4D-41DB7FA04047}"/>
              </a:ext>
            </a:extLst>
          </p:cNvPr>
          <p:cNvSpPr txBox="1">
            <a:spLocks noChangeArrowheads="1"/>
          </p:cNvSpPr>
          <p:nvPr/>
        </p:nvSpPr>
        <p:spPr bwMode="auto">
          <a:xfrm>
            <a:off x="6156325" y="4537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altLang="en-US">
              <a:solidFill>
                <a:schemeClr val="tx1"/>
              </a:solidFill>
            </a:endParaRPr>
          </a:p>
        </p:txBody>
      </p:sp>
      <p:sp>
        <p:nvSpPr>
          <p:cNvPr id="47119" name="Text Box 15">
            <a:extLst>
              <a:ext uri="{FF2B5EF4-FFF2-40B4-BE49-F238E27FC236}">
                <a16:creationId xmlns:a16="http://schemas.microsoft.com/office/drawing/2014/main" id="{7923C86F-6767-467F-A4B9-03892BEFF9A8}"/>
              </a:ext>
            </a:extLst>
          </p:cNvPr>
          <p:cNvSpPr txBox="1">
            <a:spLocks noChangeArrowheads="1"/>
          </p:cNvSpPr>
          <p:nvPr/>
        </p:nvSpPr>
        <p:spPr bwMode="auto">
          <a:xfrm>
            <a:off x="6096000" y="5410200"/>
            <a:ext cx="911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a:solidFill>
                  <a:schemeClr val="tx1"/>
                </a:solidFill>
              </a:rPr>
              <a:t>inside</a:t>
            </a:r>
            <a:endParaRPr lang="en-US" altLang="en-US">
              <a:solidFill>
                <a:schemeClr val="tx1"/>
              </a:solidFill>
            </a:endParaRPr>
          </a:p>
        </p:txBody>
      </p:sp>
      <p:sp>
        <p:nvSpPr>
          <p:cNvPr id="47120" name="Text Box 16">
            <a:extLst>
              <a:ext uri="{FF2B5EF4-FFF2-40B4-BE49-F238E27FC236}">
                <a16:creationId xmlns:a16="http://schemas.microsoft.com/office/drawing/2014/main" id="{2CA25600-B6FB-41E5-90DF-1CF6436839CF}"/>
              </a:ext>
            </a:extLst>
          </p:cNvPr>
          <p:cNvSpPr txBox="1">
            <a:spLocks noChangeArrowheads="1"/>
          </p:cNvSpPr>
          <p:nvPr/>
        </p:nvSpPr>
        <p:spPr bwMode="auto">
          <a:xfrm>
            <a:off x="5980113" y="2438400"/>
            <a:ext cx="1063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a:solidFill>
                  <a:schemeClr val="tx1"/>
                </a:solidFill>
              </a:rPr>
              <a:t>outside</a:t>
            </a:r>
            <a:endParaRPr lang="en-US" altLang="en-US">
              <a:solidFill>
                <a:schemeClr val="tx1"/>
              </a:solidFill>
            </a:endParaRPr>
          </a:p>
        </p:txBody>
      </p:sp>
      <p:sp>
        <p:nvSpPr>
          <p:cNvPr id="47121" name="Text Box 17">
            <a:extLst>
              <a:ext uri="{FF2B5EF4-FFF2-40B4-BE49-F238E27FC236}">
                <a16:creationId xmlns:a16="http://schemas.microsoft.com/office/drawing/2014/main" id="{B5DF7E16-E342-4285-8E54-90559A5D3B8A}"/>
              </a:ext>
            </a:extLst>
          </p:cNvPr>
          <p:cNvSpPr txBox="1">
            <a:spLocks noChangeArrowheads="1"/>
          </p:cNvSpPr>
          <p:nvPr/>
        </p:nvSpPr>
        <p:spPr bwMode="auto">
          <a:xfrm>
            <a:off x="5486400" y="4875213"/>
            <a:ext cx="81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a:solidFill>
                  <a:schemeClr val="tx1"/>
                </a:solidFill>
                <a:latin typeface="Arial" panose="020B0604020202020204" pitchFamily="34" charset="0"/>
              </a:rPr>
              <a:t>Ca</a:t>
            </a:r>
            <a:r>
              <a:rPr lang="en-GB" altLang="en-US" baseline="30000">
                <a:solidFill>
                  <a:schemeClr val="tx1"/>
                </a:solidFill>
                <a:latin typeface="Arial" panose="020B0604020202020204" pitchFamily="34" charset="0"/>
              </a:rPr>
              <a:t>++</a:t>
            </a:r>
            <a:endParaRPr lang="en-US" altLang="en-US" baseline="30000">
              <a:solidFill>
                <a:schemeClr val="tx1"/>
              </a:solidFill>
              <a:latin typeface="Arial" panose="020B0604020202020204" pitchFamily="34" charset="0"/>
            </a:endParaRPr>
          </a:p>
        </p:txBody>
      </p:sp>
      <p:sp>
        <p:nvSpPr>
          <p:cNvPr id="47122" name="Text Box 18">
            <a:extLst>
              <a:ext uri="{FF2B5EF4-FFF2-40B4-BE49-F238E27FC236}">
                <a16:creationId xmlns:a16="http://schemas.microsoft.com/office/drawing/2014/main" id="{32C364EE-1DB0-4A60-BCE8-17DA12EF6880}"/>
              </a:ext>
            </a:extLst>
          </p:cNvPr>
          <p:cNvSpPr txBox="1">
            <a:spLocks noChangeArrowheads="1"/>
          </p:cNvSpPr>
          <p:nvPr/>
        </p:nvSpPr>
        <p:spPr bwMode="auto">
          <a:xfrm>
            <a:off x="4800600" y="3351213"/>
            <a:ext cx="69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a:solidFill>
                  <a:schemeClr val="tx1"/>
                </a:solidFill>
                <a:latin typeface="Arial" panose="020B0604020202020204" pitchFamily="34" charset="0"/>
              </a:rPr>
              <a:t>Na</a:t>
            </a:r>
            <a:r>
              <a:rPr lang="en-GB" altLang="en-US" baseline="30000">
                <a:solidFill>
                  <a:schemeClr val="tx1"/>
                </a:solidFill>
                <a:latin typeface="Arial" panose="020B0604020202020204" pitchFamily="34" charset="0"/>
              </a:rPr>
              <a:t>+</a:t>
            </a:r>
            <a:endParaRPr lang="en-US" altLang="en-US" baseline="30000">
              <a:solidFill>
                <a:schemeClr val="tx1"/>
              </a:solidFill>
              <a:latin typeface="Arial" panose="020B0604020202020204" pitchFamily="34" charset="0"/>
            </a:endParaRPr>
          </a:p>
        </p:txBody>
      </p:sp>
      <p:sp>
        <p:nvSpPr>
          <p:cNvPr id="47123" name="Text Box 19">
            <a:extLst>
              <a:ext uri="{FF2B5EF4-FFF2-40B4-BE49-F238E27FC236}">
                <a16:creationId xmlns:a16="http://schemas.microsoft.com/office/drawing/2014/main" id="{2EB68DD5-2228-4C6A-BE5B-DBAEDBBF6752}"/>
              </a:ext>
            </a:extLst>
          </p:cNvPr>
          <p:cNvSpPr txBox="1">
            <a:spLocks noChangeArrowheads="1"/>
          </p:cNvSpPr>
          <p:nvPr/>
        </p:nvSpPr>
        <p:spPr bwMode="auto">
          <a:xfrm>
            <a:off x="6858000" y="3352800"/>
            <a:ext cx="69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a:solidFill>
                  <a:schemeClr val="tx1"/>
                </a:solidFill>
                <a:latin typeface="Arial" panose="020B0604020202020204" pitchFamily="34" charset="0"/>
              </a:rPr>
              <a:t>Na</a:t>
            </a:r>
            <a:r>
              <a:rPr lang="en-GB" altLang="en-US" baseline="30000">
                <a:solidFill>
                  <a:schemeClr val="tx1"/>
                </a:solidFill>
                <a:latin typeface="Arial" panose="020B0604020202020204" pitchFamily="34" charset="0"/>
              </a:rPr>
              <a:t>+</a:t>
            </a:r>
            <a:endParaRPr lang="en-US" altLang="en-US" baseline="30000">
              <a:solidFill>
                <a:schemeClr val="tx1"/>
              </a:solidFill>
              <a:latin typeface="Arial" panose="020B0604020202020204" pitchFamily="34" charset="0"/>
            </a:endParaRPr>
          </a:p>
        </p:txBody>
      </p:sp>
      <p:sp>
        <p:nvSpPr>
          <p:cNvPr id="47124" name="Text Box 20">
            <a:extLst>
              <a:ext uri="{FF2B5EF4-FFF2-40B4-BE49-F238E27FC236}">
                <a16:creationId xmlns:a16="http://schemas.microsoft.com/office/drawing/2014/main" id="{D07F8686-4E51-4B1C-A721-69611D16AE19}"/>
              </a:ext>
            </a:extLst>
          </p:cNvPr>
          <p:cNvSpPr txBox="1">
            <a:spLocks noChangeArrowheads="1"/>
          </p:cNvSpPr>
          <p:nvPr/>
        </p:nvSpPr>
        <p:spPr bwMode="auto">
          <a:xfrm>
            <a:off x="6705600" y="2971800"/>
            <a:ext cx="1042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a:solidFill>
                  <a:schemeClr val="tx1"/>
                </a:solidFill>
                <a:latin typeface="Arial" panose="020B0604020202020204" pitchFamily="34" charset="0"/>
              </a:rPr>
              <a:t>HCO</a:t>
            </a:r>
            <a:r>
              <a:rPr lang="en-GB" altLang="en-US" baseline="-25000">
                <a:solidFill>
                  <a:schemeClr val="tx1"/>
                </a:solidFill>
                <a:latin typeface="Arial" panose="020B0604020202020204" pitchFamily="34" charset="0"/>
              </a:rPr>
              <a:t>3</a:t>
            </a:r>
            <a:r>
              <a:rPr lang="en-GB" altLang="en-US" baseline="30000">
                <a:solidFill>
                  <a:schemeClr val="tx1"/>
                </a:solidFill>
                <a:latin typeface="Arial" panose="020B0604020202020204" pitchFamily="34" charset="0"/>
              </a:rPr>
              <a:t>-</a:t>
            </a:r>
            <a:endParaRPr lang="en-US" altLang="en-US" baseline="30000">
              <a:solidFill>
                <a:schemeClr val="tx1"/>
              </a:solidFill>
              <a:latin typeface="Arial" panose="020B0604020202020204" pitchFamily="34" charset="0"/>
            </a:endParaRPr>
          </a:p>
        </p:txBody>
      </p:sp>
      <p:sp>
        <p:nvSpPr>
          <p:cNvPr id="47125" name="Text Box 21">
            <a:extLst>
              <a:ext uri="{FF2B5EF4-FFF2-40B4-BE49-F238E27FC236}">
                <a16:creationId xmlns:a16="http://schemas.microsoft.com/office/drawing/2014/main" id="{E23CEA5E-5472-4DF0-9EBA-BE8527033586}"/>
              </a:ext>
            </a:extLst>
          </p:cNvPr>
          <p:cNvSpPr txBox="1">
            <a:spLocks noChangeArrowheads="1"/>
          </p:cNvSpPr>
          <p:nvPr/>
        </p:nvSpPr>
        <p:spPr bwMode="auto">
          <a:xfrm>
            <a:off x="7416800" y="4876800"/>
            <a:ext cx="541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a:solidFill>
                  <a:schemeClr val="tx1"/>
                </a:solidFill>
                <a:latin typeface="Arial" panose="020B0604020202020204" pitchFamily="34" charset="0"/>
              </a:rPr>
              <a:t>Cl</a:t>
            </a:r>
            <a:r>
              <a:rPr lang="en-GB" altLang="en-US" baseline="30000">
                <a:solidFill>
                  <a:schemeClr val="tx1"/>
                </a:solidFill>
                <a:latin typeface="Arial" panose="020B0604020202020204" pitchFamily="34" charset="0"/>
              </a:rPr>
              <a:t>-</a:t>
            </a:r>
            <a:endParaRPr lang="en-US" altLang="en-US" baseline="30000">
              <a:solidFill>
                <a:schemeClr val="tx1"/>
              </a:solidFill>
              <a:latin typeface="Arial" panose="020B0604020202020204" pitchFamily="34" charset="0"/>
            </a:endParaRPr>
          </a:p>
        </p:txBody>
      </p:sp>
      <p:sp>
        <p:nvSpPr>
          <p:cNvPr id="47126" name="Text Box 22">
            <a:extLst>
              <a:ext uri="{FF2B5EF4-FFF2-40B4-BE49-F238E27FC236}">
                <a16:creationId xmlns:a16="http://schemas.microsoft.com/office/drawing/2014/main" id="{323CB435-C787-4A00-8827-0201BF216E8B}"/>
              </a:ext>
            </a:extLst>
          </p:cNvPr>
          <p:cNvSpPr txBox="1">
            <a:spLocks noChangeArrowheads="1"/>
          </p:cNvSpPr>
          <p:nvPr/>
        </p:nvSpPr>
        <p:spPr bwMode="auto">
          <a:xfrm>
            <a:off x="4724400" y="1624013"/>
            <a:ext cx="14462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2200">
                <a:solidFill>
                  <a:schemeClr val="tx1"/>
                </a:solidFill>
              </a:rPr>
              <a:t>Na</a:t>
            </a:r>
            <a:r>
              <a:rPr lang="en-GB" altLang="en-US" sz="2200" baseline="30000">
                <a:solidFill>
                  <a:schemeClr val="tx1"/>
                </a:solidFill>
              </a:rPr>
              <a:t>+</a:t>
            </a:r>
            <a:r>
              <a:rPr lang="en-GB" altLang="en-US" sz="2200">
                <a:solidFill>
                  <a:schemeClr val="tx1"/>
                </a:solidFill>
              </a:rPr>
              <a:t> - Ca</a:t>
            </a:r>
            <a:r>
              <a:rPr lang="en-GB" altLang="en-US" sz="2200" baseline="30000">
                <a:solidFill>
                  <a:schemeClr val="tx1"/>
                </a:solidFill>
              </a:rPr>
              <a:t>++</a:t>
            </a:r>
            <a:r>
              <a:rPr lang="en-GB" altLang="en-US" sz="2200">
                <a:solidFill>
                  <a:schemeClr val="tx1"/>
                </a:solidFill>
              </a:rPr>
              <a:t> </a:t>
            </a:r>
          </a:p>
          <a:p>
            <a:pPr eaLnBrk="1" hangingPunct="1"/>
            <a:r>
              <a:rPr lang="en-GB" altLang="en-US" sz="2200">
                <a:solidFill>
                  <a:schemeClr val="tx1"/>
                </a:solidFill>
              </a:rPr>
              <a:t>exchanger</a:t>
            </a:r>
            <a:endParaRPr lang="en-US" altLang="en-US" sz="2200">
              <a:solidFill>
                <a:schemeClr val="tx1"/>
              </a:solidFill>
            </a:endParaRPr>
          </a:p>
        </p:txBody>
      </p:sp>
      <p:sp>
        <p:nvSpPr>
          <p:cNvPr id="47127" name="Text Box 23">
            <a:extLst>
              <a:ext uri="{FF2B5EF4-FFF2-40B4-BE49-F238E27FC236}">
                <a16:creationId xmlns:a16="http://schemas.microsoft.com/office/drawing/2014/main" id="{9DD99ECD-67D6-49F4-A8F8-7192D10D94E9}"/>
              </a:ext>
            </a:extLst>
          </p:cNvPr>
          <p:cNvSpPr txBox="1">
            <a:spLocks noChangeArrowheads="1"/>
          </p:cNvSpPr>
          <p:nvPr/>
        </p:nvSpPr>
        <p:spPr bwMode="auto">
          <a:xfrm>
            <a:off x="6564313" y="1624013"/>
            <a:ext cx="21637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GB" altLang="en-US" sz="2200">
                <a:solidFill>
                  <a:schemeClr val="tx1"/>
                </a:solidFill>
              </a:rPr>
              <a:t>Bicarbonate - Cl</a:t>
            </a:r>
            <a:r>
              <a:rPr lang="en-GB" altLang="en-US" sz="2200" baseline="38000">
                <a:solidFill>
                  <a:schemeClr val="tx1"/>
                </a:solidFill>
              </a:rPr>
              <a:t>-</a:t>
            </a:r>
            <a:r>
              <a:rPr lang="en-GB" altLang="en-US" sz="2200">
                <a:solidFill>
                  <a:schemeClr val="tx1"/>
                </a:solidFill>
              </a:rPr>
              <a:t> </a:t>
            </a:r>
          </a:p>
          <a:p>
            <a:pPr algn="ctr" eaLnBrk="1" hangingPunct="1"/>
            <a:r>
              <a:rPr lang="en-GB" altLang="en-US" sz="2200">
                <a:solidFill>
                  <a:schemeClr val="tx1"/>
                </a:solidFill>
              </a:rPr>
              <a:t>exchanger</a:t>
            </a:r>
            <a:endParaRPr lang="en-US" altLang="en-US" sz="220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5EFE03B5-6E82-44C9-8028-157F6C5CB869}"/>
              </a:ext>
            </a:extLst>
          </p:cNvPr>
          <p:cNvSpPr>
            <a:spLocks noChangeArrowheads="1"/>
          </p:cNvSpPr>
          <p:nvPr/>
        </p:nvSpPr>
        <p:spPr bwMode="auto">
          <a:xfrm>
            <a:off x="758825" y="1676400"/>
            <a:ext cx="7620000" cy="2438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8131" name="Rectangle 3">
            <a:extLst>
              <a:ext uri="{FF2B5EF4-FFF2-40B4-BE49-F238E27FC236}">
                <a16:creationId xmlns:a16="http://schemas.microsoft.com/office/drawing/2014/main" id="{2BADC0B9-D9C1-43CB-AC6F-A00C73274EAA}"/>
              </a:ext>
            </a:extLst>
          </p:cNvPr>
          <p:cNvSpPr>
            <a:spLocks noGrp="1" noChangeArrowheads="1"/>
          </p:cNvSpPr>
          <p:nvPr>
            <p:ph type="title"/>
          </p:nvPr>
        </p:nvSpPr>
        <p:spPr>
          <a:xfrm>
            <a:off x="381000" y="685800"/>
            <a:ext cx="7467600" cy="838200"/>
          </a:xfrm>
        </p:spPr>
        <p:txBody>
          <a:bodyPr/>
          <a:lstStyle/>
          <a:p>
            <a:pPr algn="l" eaLnBrk="1" hangingPunct="1"/>
            <a:r>
              <a:rPr lang="en-GB" altLang="en-US" sz="3200" b="1"/>
              <a:t>Ionic Concentrations </a:t>
            </a:r>
          </a:p>
        </p:txBody>
      </p:sp>
      <p:sp>
        <p:nvSpPr>
          <p:cNvPr id="48132" name="Rectangle 4">
            <a:extLst>
              <a:ext uri="{FF2B5EF4-FFF2-40B4-BE49-F238E27FC236}">
                <a16:creationId xmlns:a16="http://schemas.microsoft.com/office/drawing/2014/main" id="{C1854454-DA8C-46D0-A15B-1D47C39BAB5D}"/>
              </a:ext>
            </a:extLst>
          </p:cNvPr>
          <p:cNvSpPr>
            <a:spLocks noGrp="1" noChangeArrowheads="1"/>
          </p:cNvSpPr>
          <p:nvPr>
            <p:ph type="body" sz="half" idx="2"/>
          </p:nvPr>
        </p:nvSpPr>
        <p:spPr>
          <a:xfrm>
            <a:off x="533400" y="4419600"/>
            <a:ext cx="8229600" cy="1676400"/>
          </a:xfrm>
        </p:spPr>
        <p:txBody>
          <a:bodyPr/>
          <a:lstStyle/>
          <a:p>
            <a:pPr eaLnBrk="1" hangingPunct="1"/>
            <a:r>
              <a:rPr lang="en-GB" altLang="en-US" sz="2800" dirty="0"/>
              <a:t>Approximate intracellular and extracellular concentrations of a number of important ion species for a “typical mammalian neuron”.</a:t>
            </a:r>
            <a:br>
              <a:rPr lang="en-GB" altLang="en-US" sz="2800" dirty="0"/>
            </a:br>
            <a:r>
              <a:rPr lang="en-GB" altLang="en-US" sz="2800" dirty="0"/>
              <a:t>(You don’t have to remember the exact values)</a:t>
            </a:r>
          </a:p>
        </p:txBody>
      </p:sp>
      <p:sp>
        <p:nvSpPr>
          <p:cNvPr id="48133" name="Rectangle 5">
            <a:extLst>
              <a:ext uri="{FF2B5EF4-FFF2-40B4-BE49-F238E27FC236}">
                <a16:creationId xmlns:a16="http://schemas.microsoft.com/office/drawing/2014/main" id="{C3D284A4-33F1-4705-8116-14256704B3EF}"/>
              </a:ext>
            </a:extLst>
          </p:cNvPr>
          <p:cNvSpPr>
            <a:spLocks noChangeArrowheads="1"/>
          </p:cNvSpPr>
          <p:nvPr/>
        </p:nvSpPr>
        <p:spPr bwMode="auto">
          <a:xfrm>
            <a:off x="982663" y="1771650"/>
            <a:ext cx="582612"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b="1" i="1">
                <a:solidFill>
                  <a:srgbClr val="000000"/>
                </a:solidFill>
              </a:rPr>
              <a:t>Ion</a:t>
            </a:r>
            <a:endParaRPr lang="en-GB" altLang="en-US">
              <a:solidFill>
                <a:schemeClr val="tx1"/>
              </a:solidFill>
            </a:endParaRPr>
          </a:p>
        </p:txBody>
      </p:sp>
      <p:sp>
        <p:nvSpPr>
          <p:cNvPr id="48134" name="Rectangle 6">
            <a:extLst>
              <a:ext uri="{FF2B5EF4-FFF2-40B4-BE49-F238E27FC236}">
                <a16:creationId xmlns:a16="http://schemas.microsoft.com/office/drawing/2014/main" id="{144E1AF5-4075-4319-B4D6-B902965CB6DB}"/>
              </a:ext>
            </a:extLst>
          </p:cNvPr>
          <p:cNvSpPr>
            <a:spLocks noChangeArrowheads="1"/>
          </p:cNvSpPr>
          <p:nvPr/>
        </p:nvSpPr>
        <p:spPr bwMode="auto">
          <a:xfrm>
            <a:off x="1436688" y="1771650"/>
            <a:ext cx="20637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b="1" i="1">
                <a:solidFill>
                  <a:srgbClr val="000000"/>
                </a:solidFill>
              </a:rPr>
              <a:t> </a:t>
            </a:r>
            <a:endParaRPr lang="en-GB" altLang="en-US">
              <a:solidFill>
                <a:schemeClr val="tx1"/>
              </a:solidFill>
            </a:endParaRPr>
          </a:p>
        </p:txBody>
      </p:sp>
      <p:sp>
        <p:nvSpPr>
          <p:cNvPr id="48135" name="Rectangle 7">
            <a:extLst>
              <a:ext uri="{FF2B5EF4-FFF2-40B4-BE49-F238E27FC236}">
                <a16:creationId xmlns:a16="http://schemas.microsoft.com/office/drawing/2014/main" id="{FB9D61A6-7994-4CFF-8843-B0E8BE9039DE}"/>
              </a:ext>
            </a:extLst>
          </p:cNvPr>
          <p:cNvSpPr>
            <a:spLocks noChangeArrowheads="1"/>
          </p:cNvSpPr>
          <p:nvPr/>
        </p:nvSpPr>
        <p:spPr bwMode="auto">
          <a:xfrm>
            <a:off x="3475038" y="1771650"/>
            <a:ext cx="1968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b="1" i="1">
                <a:solidFill>
                  <a:srgbClr val="000000"/>
                </a:solidFill>
              </a:rPr>
              <a:t>Conc. In (mM)</a:t>
            </a:r>
            <a:endParaRPr lang="en-GB" altLang="en-US">
              <a:solidFill>
                <a:schemeClr val="tx1"/>
              </a:solidFill>
            </a:endParaRPr>
          </a:p>
        </p:txBody>
      </p:sp>
      <p:sp>
        <p:nvSpPr>
          <p:cNvPr id="48136" name="Rectangle 8">
            <a:extLst>
              <a:ext uri="{FF2B5EF4-FFF2-40B4-BE49-F238E27FC236}">
                <a16:creationId xmlns:a16="http://schemas.microsoft.com/office/drawing/2014/main" id="{DB94BF2F-B846-41EF-B2A5-36407BEE50DF}"/>
              </a:ext>
            </a:extLst>
          </p:cNvPr>
          <p:cNvSpPr>
            <a:spLocks noChangeArrowheads="1"/>
          </p:cNvSpPr>
          <p:nvPr/>
        </p:nvSpPr>
        <p:spPr bwMode="auto">
          <a:xfrm>
            <a:off x="5422900" y="1771650"/>
            <a:ext cx="20637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b="1" i="1">
                <a:solidFill>
                  <a:srgbClr val="000000"/>
                </a:solidFill>
              </a:rPr>
              <a:t> </a:t>
            </a:r>
            <a:endParaRPr lang="en-GB" altLang="en-US">
              <a:solidFill>
                <a:schemeClr val="tx1"/>
              </a:solidFill>
            </a:endParaRPr>
          </a:p>
        </p:txBody>
      </p:sp>
      <p:sp>
        <p:nvSpPr>
          <p:cNvPr id="48137" name="Rectangle 9">
            <a:extLst>
              <a:ext uri="{FF2B5EF4-FFF2-40B4-BE49-F238E27FC236}">
                <a16:creationId xmlns:a16="http://schemas.microsoft.com/office/drawing/2014/main" id="{A9D577AD-1223-4ADE-8F89-198926525443}"/>
              </a:ext>
            </a:extLst>
          </p:cNvPr>
          <p:cNvSpPr>
            <a:spLocks noChangeArrowheads="1"/>
          </p:cNvSpPr>
          <p:nvPr/>
        </p:nvSpPr>
        <p:spPr bwMode="auto">
          <a:xfrm>
            <a:off x="5827713" y="1771650"/>
            <a:ext cx="2162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b="1" i="1">
                <a:solidFill>
                  <a:srgbClr val="000000"/>
                </a:solidFill>
              </a:rPr>
              <a:t>Conc. Out (mM)</a:t>
            </a:r>
            <a:endParaRPr lang="en-GB" altLang="en-US">
              <a:solidFill>
                <a:schemeClr val="tx1"/>
              </a:solidFill>
            </a:endParaRPr>
          </a:p>
        </p:txBody>
      </p:sp>
      <p:sp>
        <p:nvSpPr>
          <p:cNvPr id="48138" name="Rectangle 10">
            <a:extLst>
              <a:ext uri="{FF2B5EF4-FFF2-40B4-BE49-F238E27FC236}">
                <a16:creationId xmlns:a16="http://schemas.microsoft.com/office/drawing/2014/main" id="{425B5935-DCA5-44D4-A116-CCFC71A0446A}"/>
              </a:ext>
            </a:extLst>
          </p:cNvPr>
          <p:cNvSpPr>
            <a:spLocks noChangeArrowheads="1"/>
          </p:cNvSpPr>
          <p:nvPr/>
        </p:nvSpPr>
        <p:spPr bwMode="auto">
          <a:xfrm>
            <a:off x="7967663" y="1771650"/>
            <a:ext cx="20637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b="1" i="1">
                <a:solidFill>
                  <a:srgbClr val="000000"/>
                </a:solidFill>
              </a:rPr>
              <a:t> </a:t>
            </a:r>
            <a:endParaRPr lang="en-GB" altLang="en-US">
              <a:solidFill>
                <a:schemeClr val="tx1"/>
              </a:solidFill>
            </a:endParaRPr>
          </a:p>
        </p:txBody>
      </p:sp>
      <p:sp>
        <p:nvSpPr>
          <p:cNvPr id="48139" name="Rectangle 11">
            <a:extLst>
              <a:ext uri="{FF2B5EF4-FFF2-40B4-BE49-F238E27FC236}">
                <a16:creationId xmlns:a16="http://schemas.microsoft.com/office/drawing/2014/main" id="{72564C8B-1BA6-40FF-8B6E-ACA154720A6D}"/>
              </a:ext>
            </a:extLst>
          </p:cNvPr>
          <p:cNvSpPr>
            <a:spLocks noChangeArrowheads="1"/>
          </p:cNvSpPr>
          <p:nvPr/>
        </p:nvSpPr>
        <p:spPr bwMode="auto">
          <a:xfrm>
            <a:off x="835025" y="1752600"/>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40" name="Rectangle 12">
            <a:extLst>
              <a:ext uri="{FF2B5EF4-FFF2-40B4-BE49-F238E27FC236}">
                <a16:creationId xmlns:a16="http://schemas.microsoft.com/office/drawing/2014/main" id="{68F64271-DFD4-4A32-8CF3-94A06ED89C28}"/>
              </a:ext>
            </a:extLst>
          </p:cNvPr>
          <p:cNvSpPr>
            <a:spLocks noChangeArrowheads="1"/>
          </p:cNvSpPr>
          <p:nvPr/>
        </p:nvSpPr>
        <p:spPr bwMode="auto">
          <a:xfrm>
            <a:off x="835025" y="1752600"/>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41" name="Rectangle 13">
            <a:extLst>
              <a:ext uri="{FF2B5EF4-FFF2-40B4-BE49-F238E27FC236}">
                <a16:creationId xmlns:a16="http://schemas.microsoft.com/office/drawing/2014/main" id="{43E410E6-8496-4516-801E-A31326515839}"/>
              </a:ext>
            </a:extLst>
          </p:cNvPr>
          <p:cNvSpPr>
            <a:spLocks noChangeArrowheads="1"/>
          </p:cNvSpPr>
          <p:nvPr/>
        </p:nvSpPr>
        <p:spPr bwMode="auto">
          <a:xfrm>
            <a:off x="847725" y="1752600"/>
            <a:ext cx="2481263"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42" name="Rectangle 14">
            <a:extLst>
              <a:ext uri="{FF2B5EF4-FFF2-40B4-BE49-F238E27FC236}">
                <a16:creationId xmlns:a16="http://schemas.microsoft.com/office/drawing/2014/main" id="{25A927D3-B78C-40B2-9D8F-45631DD6191E}"/>
              </a:ext>
            </a:extLst>
          </p:cNvPr>
          <p:cNvSpPr>
            <a:spLocks noChangeArrowheads="1"/>
          </p:cNvSpPr>
          <p:nvPr/>
        </p:nvSpPr>
        <p:spPr bwMode="auto">
          <a:xfrm>
            <a:off x="3328988" y="1752600"/>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43" name="Rectangle 15">
            <a:extLst>
              <a:ext uri="{FF2B5EF4-FFF2-40B4-BE49-F238E27FC236}">
                <a16:creationId xmlns:a16="http://schemas.microsoft.com/office/drawing/2014/main" id="{94C29093-4E1D-4CDB-AF5C-4C48850A51BA}"/>
              </a:ext>
            </a:extLst>
          </p:cNvPr>
          <p:cNvSpPr>
            <a:spLocks noChangeArrowheads="1"/>
          </p:cNvSpPr>
          <p:nvPr/>
        </p:nvSpPr>
        <p:spPr bwMode="auto">
          <a:xfrm>
            <a:off x="3341688" y="1752600"/>
            <a:ext cx="233838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44" name="Rectangle 16">
            <a:extLst>
              <a:ext uri="{FF2B5EF4-FFF2-40B4-BE49-F238E27FC236}">
                <a16:creationId xmlns:a16="http://schemas.microsoft.com/office/drawing/2014/main" id="{A9A85472-9CC2-4195-8F6D-0A4367F6B390}"/>
              </a:ext>
            </a:extLst>
          </p:cNvPr>
          <p:cNvSpPr>
            <a:spLocks noChangeArrowheads="1"/>
          </p:cNvSpPr>
          <p:nvPr/>
        </p:nvSpPr>
        <p:spPr bwMode="auto">
          <a:xfrm>
            <a:off x="5680075" y="1752600"/>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45" name="Rectangle 17">
            <a:extLst>
              <a:ext uri="{FF2B5EF4-FFF2-40B4-BE49-F238E27FC236}">
                <a16:creationId xmlns:a16="http://schemas.microsoft.com/office/drawing/2014/main" id="{E7D1BC1D-482A-445D-BF7A-AE0E3FF65AE9}"/>
              </a:ext>
            </a:extLst>
          </p:cNvPr>
          <p:cNvSpPr>
            <a:spLocks noChangeArrowheads="1"/>
          </p:cNvSpPr>
          <p:nvPr/>
        </p:nvSpPr>
        <p:spPr bwMode="auto">
          <a:xfrm>
            <a:off x="5692775" y="1752600"/>
            <a:ext cx="25749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46" name="Rectangle 18">
            <a:extLst>
              <a:ext uri="{FF2B5EF4-FFF2-40B4-BE49-F238E27FC236}">
                <a16:creationId xmlns:a16="http://schemas.microsoft.com/office/drawing/2014/main" id="{F2BACB4E-A1B4-4914-83F3-152931CD052B}"/>
              </a:ext>
            </a:extLst>
          </p:cNvPr>
          <p:cNvSpPr>
            <a:spLocks noChangeArrowheads="1"/>
          </p:cNvSpPr>
          <p:nvPr/>
        </p:nvSpPr>
        <p:spPr bwMode="auto">
          <a:xfrm>
            <a:off x="8267700" y="1752600"/>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47" name="Rectangle 19">
            <a:extLst>
              <a:ext uri="{FF2B5EF4-FFF2-40B4-BE49-F238E27FC236}">
                <a16:creationId xmlns:a16="http://schemas.microsoft.com/office/drawing/2014/main" id="{AC7D388B-A6F2-4B4E-9819-D0D4786690AC}"/>
              </a:ext>
            </a:extLst>
          </p:cNvPr>
          <p:cNvSpPr>
            <a:spLocks noChangeArrowheads="1"/>
          </p:cNvSpPr>
          <p:nvPr/>
        </p:nvSpPr>
        <p:spPr bwMode="auto">
          <a:xfrm>
            <a:off x="8267700" y="1752600"/>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48" name="Rectangle 20">
            <a:extLst>
              <a:ext uri="{FF2B5EF4-FFF2-40B4-BE49-F238E27FC236}">
                <a16:creationId xmlns:a16="http://schemas.microsoft.com/office/drawing/2014/main" id="{20EC0631-71A9-458E-ADF5-ACBDB3A0DEB1}"/>
              </a:ext>
            </a:extLst>
          </p:cNvPr>
          <p:cNvSpPr>
            <a:spLocks noChangeArrowheads="1"/>
          </p:cNvSpPr>
          <p:nvPr/>
        </p:nvSpPr>
        <p:spPr bwMode="auto">
          <a:xfrm>
            <a:off x="835025" y="1765300"/>
            <a:ext cx="12700" cy="363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49" name="Rectangle 21">
            <a:extLst>
              <a:ext uri="{FF2B5EF4-FFF2-40B4-BE49-F238E27FC236}">
                <a16:creationId xmlns:a16="http://schemas.microsoft.com/office/drawing/2014/main" id="{DF8ED6BE-FC99-4AC2-B8EA-0D78D7E4791E}"/>
              </a:ext>
            </a:extLst>
          </p:cNvPr>
          <p:cNvSpPr>
            <a:spLocks noChangeArrowheads="1"/>
          </p:cNvSpPr>
          <p:nvPr/>
        </p:nvSpPr>
        <p:spPr bwMode="auto">
          <a:xfrm>
            <a:off x="3328988" y="1765300"/>
            <a:ext cx="12700" cy="363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50" name="Rectangle 22">
            <a:extLst>
              <a:ext uri="{FF2B5EF4-FFF2-40B4-BE49-F238E27FC236}">
                <a16:creationId xmlns:a16="http://schemas.microsoft.com/office/drawing/2014/main" id="{397A69F7-CB1C-4467-90C7-8DBFCE460E8F}"/>
              </a:ext>
            </a:extLst>
          </p:cNvPr>
          <p:cNvSpPr>
            <a:spLocks noChangeArrowheads="1"/>
          </p:cNvSpPr>
          <p:nvPr/>
        </p:nvSpPr>
        <p:spPr bwMode="auto">
          <a:xfrm>
            <a:off x="5680075" y="1765300"/>
            <a:ext cx="12700" cy="363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51" name="Rectangle 23">
            <a:extLst>
              <a:ext uri="{FF2B5EF4-FFF2-40B4-BE49-F238E27FC236}">
                <a16:creationId xmlns:a16="http://schemas.microsoft.com/office/drawing/2014/main" id="{5B013D52-29DA-4545-B1BD-7A641BE04E6B}"/>
              </a:ext>
            </a:extLst>
          </p:cNvPr>
          <p:cNvSpPr>
            <a:spLocks noChangeArrowheads="1"/>
          </p:cNvSpPr>
          <p:nvPr/>
        </p:nvSpPr>
        <p:spPr bwMode="auto">
          <a:xfrm>
            <a:off x="8267700" y="1765300"/>
            <a:ext cx="12700" cy="363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52" name="Rectangle 24">
            <a:extLst>
              <a:ext uri="{FF2B5EF4-FFF2-40B4-BE49-F238E27FC236}">
                <a16:creationId xmlns:a16="http://schemas.microsoft.com/office/drawing/2014/main" id="{A41CF1E9-A95E-41A8-961B-2A057B3C4323}"/>
              </a:ext>
            </a:extLst>
          </p:cNvPr>
          <p:cNvSpPr>
            <a:spLocks noChangeArrowheads="1"/>
          </p:cNvSpPr>
          <p:nvPr/>
        </p:nvSpPr>
        <p:spPr bwMode="auto">
          <a:xfrm>
            <a:off x="982663" y="2141538"/>
            <a:ext cx="492125"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Na</a:t>
            </a:r>
            <a:endParaRPr lang="en-GB" altLang="en-US">
              <a:solidFill>
                <a:schemeClr val="tx1"/>
              </a:solidFill>
            </a:endParaRPr>
          </a:p>
        </p:txBody>
      </p:sp>
      <p:sp>
        <p:nvSpPr>
          <p:cNvPr id="48153" name="Rectangle 25">
            <a:extLst>
              <a:ext uri="{FF2B5EF4-FFF2-40B4-BE49-F238E27FC236}">
                <a16:creationId xmlns:a16="http://schemas.microsoft.com/office/drawing/2014/main" id="{CA65C92C-749B-4780-97B9-75A418C9015B}"/>
              </a:ext>
            </a:extLst>
          </p:cNvPr>
          <p:cNvSpPr>
            <a:spLocks noChangeArrowheads="1"/>
          </p:cNvSpPr>
          <p:nvPr/>
        </p:nvSpPr>
        <p:spPr bwMode="auto">
          <a:xfrm>
            <a:off x="1346200" y="2141538"/>
            <a:ext cx="304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a:t>
            </a:r>
            <a:endParaRPr lang="en-GB" altLang="en-US">
              <a:solidFill>
                <a:schemeClr val="tx1"/>
              </a:solidFill>
            </a:endParaRPr>
          </a:p>
        </p:txBody>
      </p:sp>
      <p:sp>
        <p:nvSpPr>
          <p:cNvPr id="48154" name="Rectangle 26">
            <a:extLst>
              <a:ext uri="{FF2B5EF4-FFF2-40B4-BE49-F238E27FC236}">
                <a16:creationId xmlns:a16="http://schemas.microsoft.com/office/drawing/2014/main" id="{4579BEDE-D0EB-40AA-9A6E-F3C987C46A25}"/>
              </a:ext>
            </a:extLst>
          </p:cNvPr>
          <p:cNvSpPr>
            <a:spLocks noChangeArrowheads="1"/>
          </p:cNvSpPr>
          <p:nvPr/>
        </p:nvSpPr>
        <p:spPr bwMode="auto">
          <a:xfrm>
            <a:off x="1522413" y="2141538"/>
            <a:ext cx="2032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 </a:t>
            </a:r>
            <a:endParaRPr lang="en-GB" altLang="en-US">
              <a:solidFill>
                <a:schemeClr val="tx1"/>
              </a:solidFill>
            </a:endParaRPr>
          </a:p>
        </p:txBody>
      </p:sp>
      <p:sp>
        <p:nvSpPr>
          <p:cNvPr id="48155" name="Rectangle 27">
            <a:extLst>
              <a:ext uri="{FF2B5EF4-FFF2-40B4-BE49-F238E27FC236}">
                <a16:creationId xmlns:a16="http://schemas.microsoft.com/office/drawing/2014/main" id="{2B2918B5-DFEE-4BA3-91E1-CBC68A89FCF5}"/>
              </a:ext>
            </a:extLst>
          </p:cNvPr>
          <p:cNvSpPr>
            <a:spLocks noChangeArrowheads="1"/>
          </p:cNvSpPr>
          <p:nvPr/>
        </p:nvSpPr>
        <p:spPr bwMode="auto">
          <a:xfrm>
            <a:off x="3475038" y="2141538"/>
            <a:ext cx="4397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18</a:t>
            </a:r>
            <a:endParaRPr lang="en-GB" altLang="en-US">
              <a:solidFill>
                <a:schemeClr val="tx1"/>
              </a:solidFill>
            </a:endParaRPr>
          </a:p>
        </p:txBody>
      </p:sp>
      <p:sp>
        <p:nvSpPr>
          <p:cNvPr id="48156" name="Rectangle 28">
            <a:extLst>
              <a:ext uri="{FF2B5EF4-FFF2-40B4-BE49-F238E27FC236}">
                <a16:creationId xmlns:a16="http://schemas.microsoft.com/office/drawing/2014/main" id="{F42A67A2-BCD0-4703-AAC2-25B76BA621D1}"/>
              </a:ext>
            </a:extLst>
          </p:cNvPr>
          <p:cNvSpPr>
            <a:spLocks noChangeArrowheads="1"/>
          </p:cNvSpPr>
          <p:nvPr/>
        </p:nvSpPr>
        <p:spPr bwMode="auto">
          <a:xfrm>
            <a:off x="3789363" y="2141538"/>
            <a:ext cx="2032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 </a:t>
            </a:r>
            <a:endParaRPr lang="en-GB" altLang="en-US">
              <a:solidFill>
                <a:schemeClr val="tx1"/>
              </a:solidFill>
            </a:endParaRPr>
          </a:p>
        </p:txBody>
      </p:sp>
      <p:sp>
        <p:nvSpPr>
          <p:cNvPr id="48157" name="Rectangle 29">
            <a:extLst>
              <a:ext uri="{FF2B5EF4-FFF2-40B4-BE49-F238E27FC236}">
                <a16:creationId xmlns:a16="http://schemas.microsoft.com/office/drawing/2014/main" id="{A80B52D8-0B65-4437-80FF-49FD6AB2D66A}"/>
              </a:ext>
            </a:extLst>
          </p:cNvPr>
          <p:cNvSpPr>
            <a:spLocks noChangeArrowheads="1"/>
          </p:cNvSpPr>
          <p:nvPr/>
        </p:nvSpPr>
        <p:spPr bwMode="auto">
          <a:xfrm>
            <a:off x="5827713" y="2141538"/>
            <a:ext cx="595312"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150</a:t>
            </a:r>
            <a:endParaRPr lang="en-GB" altLang="en-US">
              <a:solidFill>
                <a:schemeClr val="tx1"/>
              </a:solidFill>
            </a:endParaRPr>
          </a:p>
        </p:txBody>
      </p:sp>
      <p:sp>
        <p:nvSpPr>
          <p:cNvPr id="48158" name="Rectangle 30">
            <a:extLst>
              <a:ext uri="{FF2B5EF4-FFF2-40B4-BE49-F238E27FC236}">
                <a16:creationId xmlns:a16="http://schemas.microsoft.com/office/drawing/2014/main" id="{CDD6FE1D-E128-405A-A9A1-D1F8856A6AE0}"/>
              </a:ext>
            </a:extLst>
          </p:cNvPr>
          <p:cNvSpPr>
            <a:spLocks noChangeArrowheads="1"/>
          </p:cNvSpPr>
          <p:nvPr/>
        </p:nvSpPr>
        <p:spPr bwMode="auto">
          <a:xfrm>
            <a:off x="6299200" y="2141538"/>
            <a:ext cx="2032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 </a:t>
            </a:r>
            <a:endParaRPr lang="en-GB" altLang="en-US">
              <a:solidFill>
                <a:schemeClr val="tx1"/>
              </a:solidFill>
            </a:endParaRPr>
          </a:p>
        </p:txBody>
      </p:sp>
      <p:sp>
        <p:nvSpPr>
          <p:cNvPr id="48159" name="Rectangle 31">
            <a:extLst>
              <a:ext uri="{FF2B5EF4-FFF2-40B4-BE49-F238E27FC236}">
                <a16:creationId xmlns:a16="http://schemas.microsoft.com/office/drawing/2014/main" id="{AFB06A68-470F-42C6-80A7-52D58456AE2E}"/>
              </a:ext>
            </a:extLst>
          </p:cNvPr>
          <p:cNvSpPr>
            <a:spLocks noChangeArrowheads="1"/>
          </p:cNvSpPr>
          <p:nvPr/>
        </p:nvSpPr>
        <p:spPr bwMode="auto">
          <a:xfrm>
            <a:off x="835025" y="2128838"/>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60" name="Rectangle 32">
            <a:extLst>
              <a:ext uri="{FF2B5EF4-FFF2-40B4-BE49-F238E27FC236}">
                <a16:creationId xmlns:a16="http://schemas.microsoft.com/office/drawing/2014/main" id="{9E423D74-EB69-4014-B1CC-627A80E7E4A7}"/>
              </a:ext>
            </a:extLst>
          </p:cNvPr>
          <p:cNvSpPr>
            <a:spLocks noChangeArrowheads="1"/>
          </p:cNvSpPr>
          <p:nvPr/>
        </p:nvSpPr>
        <p:spPr bwMode="auto">
          <a:xfrm>
            <a:off x="847725" y="2128838"/>
            <a:ext cx="2481263"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61" name="Rectangle 33">
            <a:extLst>
              <a:ext uri="{FF2B5EF4-FFF2-40B4-BE49-F238E27FC236}">
                <a16:creationId xmlns:a16="http://schemas.microsoft.com/office/drawing/2014/main" id="{89A5C7A0-61AA-4703-BD7C-5767A9CE2C1B}"/>
              </a:ext>
            </a:extLst>
          </p:cNvPr>
          <p:cNvSpPr>
            <a:spLocks noChangeArrowheads="1"/>
          </p:cNvSpPr>
          <p:nvPr/>
        </p:nvSpPr>
        <p:spPr bwMode="auto">
          <a:xfrm>
            <a:off x="3328988" y="2128838"/>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62" name="Rectangle 34">
            <a:extLst>
              <a:ext uri="{FF2B5EF4-FFF2-40B4-BE49-F238E27FC236}">
                <a16:creationId xmlns:a16="http://schemas.microsoft.com/office/drawing/2014/main" id="{78EF6EC9-7046-4E2B-88FC-6AC2A8DC1573}"/>
              </a:ext>
            </a:extLst>
          </p:cNvPr>
          <p:cNvSpPr>
            <a:spLocks noChangeArrowheads="1"/>
          </p:cNvSpPr>
          <p:nvPr/>
        </p:nvSpPr>
        <p:spPr bwMode="auto">
          <a:xfrm>
            <a:off x="3341688" y="2128838"/>
            <a:ext cx="233838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63" name="Rectangle 35">
            <a:extLst>
              <a:ext uri="{FF2B5EF4-FFF2-40B4-BE49-F238E27FC236}">
                <a16:creationId xmlns:a16="http://schemas.microsoft.com/office/drawing/2014/main" id="{846EE38B-135C-4BF9-869C-1FB20F2F41CB}"/>
              </a:ext>
            </a:extLst>
          </p:cNvPr>
          <p:cNvSpPr>
            <a:spLocks noChangeArrowheads="1"/>
          </p:cNvSpPr>
          <p:nvPr/>
        </p:nvSpPr>
        <p:spPr bwMode="auto">
          <a:xfrm>
            <a:off x="5680075" y="2128838"/>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64" name="Rectangle 36">
            <a:extLst>
              <a:ext uri="{FF2B5EF4-FFF2-40B4-BE49-F238E27FC236}">
                <a16:creationId xmlns:a16="http://schemas.microsoft.com/office/drawing/2014/main" id="{7C60B17C-3152-4026-929E-6EFBEAD5684D}"/>
              </a:ext>
            </a:extLst>
          </p:cNvPr>
          <p:cNvSpPr>
            <a:spLocks noChangeArrowheads="1"/>
          </p:cNvSpPr>
          <p:nvPr/>
        </p:nvSpPr>
        <p:spPr bwMode="auto">
          <a:xfrm>
            <a:off x="5692775" y="2128838"/>
            <a:ext cx="25749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65" name="Rectangle 37">
            <a:extLst>
              <a:ext uri="{FF2B5EF4-FFF2-40B4-BE49-F238E27FC236}">
                <a16:creationId xmlns:a16="http://schemas.microsoft.com/office/drawing/2014/main" id="{505A8926-13E0-46D4-8253-DE4552F8F355}"/>
              </a:ext>
            </a:extLst>
          </p:cNvPr>
          <p:cNvSpPr>
            <a:spLocks noChangeArrowheads="1"/>
          </p:cNvSpPr>
          <p:nvPr/>
        </p:nvSpPr>
        <p:spPr bwMode="auto">
          <a:xfrm>
            <a:off x="8267700" y="2128838"/>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66" name="Rectangle 38">
            <a:extLst>
              <a:ext uri="{FF2B5EF4-FFF2-40B4-BE49-F238E27FC236}">
                <a16:creationId xmlns:a16="http://schemas.microsoft.com/office/drawing/2014/main" id="{9AD485CF-4FA2-4EFA-A616-8E5F9874DCDE}"/>
              </a:ext>
            </a:extLst>
          </p:cNvPr>
          <p:cNvSpPr>
            <a:spLocks noChangeArrowheads="1"/>
          </p:cNvSpPr>
          <p:nvPr/>
        </p:nvSpPr>
        <p:spPr bwMode="auto">
          <a:xfrm>
            <a:off x="835025" y="2141538"/>
            <a:ext cx="12700" cy="365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67" name="Rectangle 39">
            <a:extLst>
              <a:ext uri="{FF2B5EF4-FFF2-40B4-BE49-F238E27FC236}">
                <a16:creationId xmlns:a16="http://schemas.microsoft.com/office/drawing/2014/main" id="{06A8FF53-856C-47EB-A437-90660100C800}"/>
              </a:ext>
            </a:extLst>
          </p:cNvPr>
          <p:cNvSpPr>
            <a:spLocks noChangeArrowheads="1"/>
          </p:cNvSpPr>
          <p:nvPr/>
        </p:nvSpPr>
        <p:spPr bwMode="auto">
          <a:xfrm>
            <a:off x="3328988" y="2141538"/>
            <a:ext cx="12700" cy="365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68" name="Rectangle 40">
            <a:extLst>
              <a:ext uri="{FF2B5EF4-FFF2-40B4-BE49-F238E27FC236}">
                <a16:creationId xmlns:a16="http://schemas.microsoft.com/office/drawing/2014/main" id="{901DEFAE-97BB-4649-8CD3-39E3ABC8D48A}"/>
              </a:ext>
            </a:extLst>
          </p:cNvPr>
          <p:cNvSpPr>
            <a:spLocks noChangeArrowheads="1"/>
          </p:cNvSpPr>
          <p:nvPr/>
        </p:nvSpPr>
        <p:spPr bwMode="auto">
          <a:xfrm>
            <a:off x="5680075" y="2141538"/>
            <a:ext cx="12700" cy="365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69" name="Rectangle 41">
            <a:extLst>
              <a:ext uri="{FF2B5EF4-FFF2-40B4-BE49-F238E27FC236}">
                <a16:creationId xmlns:a16="http://schemas.microsoft.com/office/drawing/2014/main" id="{8AACF5F8-E7A2-4484-B46D-85ECEAFA37CD}"/>
              </a:ext>
            </a:extLst>
          </p:cNvPr>
          <p:cNvSpPr>
            <a:spLocks noChangeArrowheads="1"/>
          </p:cNvSpPr>
          <p:nvPr/>
        </p:nvSpPr>
        <p:spPr bwMode="auto">
          <a:xfrm>
            <a:off x="8267700" y="2141538"/>
            <a:ext cx="12700" cy="365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70" name="Rectangle 42">
            <a:extLst>
              <a:ext uri="{FF2B5EF4-FFF2-40B4-BE49-F238E27FC236}">
                <a16:creationId xmlns:a16="http://schemas.microsoft.com/office/drawing/2014/main" id="{D016B115-91A8-40EB-A131-87D48A38739C}"/>
              </a:ext>
            </a:extLst>
          </p:cNvPr>
          <p:cNvSpPr>
            <a:spLocks noChangeArrowheads="1"/>
          </p:cNvSpPr>
          <p:nvPr/>
        </p:nvSpPr>
        <p:spPr bwMode="auto">
          <a:xfrm>
            <a:off x="982663" y="2519363"/>
            <a:ext cx="3000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Cl</a:t>
            </a:r>
            <a:endParaRPr lang="en-GB" altLang="en-US">
              <a:solidFill>
                <a:schemeClr val="tx1"/>
              </a:solidFill>
            </a:endParaRPr>
          </a:p>
        </p:txBody>
      </p:sp>
      <p:sp>
        <p:nvSpPr>
          <p:cNvPr id="48171" name="Rectangle 43">
            <a:extLst>
              <a:ext uri="{FF2B5EF4-FFF2-40B4-BE49-F238E27FC236}">
                <a16:creationId xmlns:a16="http://schemas.microsoft.com/office/drawing/2014/main" id="{9BC7DB3F-50AE-49E2-B22A-38E12518DF1C}"/>
              </a:ext>
            </a:extLst>
          </p:cNvPr>
          <p:cNvSpPr>
            <a:spLocks noChangeArrowheads="1"/>
          </p:cNvSpPr>
          <p:nvPr/>
        </p:nvSpPr>
        <p:spPr bwMode="auto">
          <a:xfrm>
            <a:off x="1281113" y="2519363"/>
            <a:ext cx="2286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a:t>
            </a:r>
            <a:endParaRPr lang="en-GB" altLang="en-US">
              <a:solidFill>
                <a:schemeClr val="tx1"/>
              </a:solidFill>
            </a:endParaRPr>
          </a:p>
        </p:txBody>
      </p:sp>
      <p:sp>
        <p:nvSpPr>
          <p:cNvPr id="48172" name="Rectangle 44">
            <a:extLst>
              <a:ext uri="{FF2B5EF4-FFF2-40B4-BE49-F238E27FC236}">
                <a16:creationId xmlns:a16="http://schemas.microsoft.com/office/drawing/2014/main" id="{7FB6B51D-9918-483B-8E05-3C761B9420BE}"/>
              </a:ext>
            </a:extLst>
          </p:cNvPr>
          <p:cNvSpPr>
            <a:spLocks noChangeArrowheads="1"/>
          </p:cNvSpPr>
          <p:nvPr/>
        </p:nvSpPr>
        <p:spPr bwMode="auto">
          <a:xfrm>
            <a:off x="1384300" y="2519363"/>
            <a:ext cx="2032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 </a:t>
            </a:r>
            <a:endParaRPr lang="en-GB" altLang="en-US">
              <a:solidFill>
                <a:schemeClr val="tx1"/>
              </a:solidFill>
            </a:endParaRPr>
          </a:p>
        </p:txBody>
      </p:sp>
      <p:sp>
        <p:nvSpPr>
          <p:cNvPr id="48173" name="Rectangle 45">
            <a:extLst>
              <a:ext uri="{FF2B5EF4-FFF2-40B4-BE49-F238E27FC236}">
                <a16:creationId xmlns:a16="http://schemas.microsoft.com/office/drawing/2014/main" id="{A86DE0E2-335B-4192-8198-99A1D5821A78}"/>
              </a:ext>
            </a:extLst>
          </p:cNvPr>
          <p:cNvSpPr>
            <a:spLocks noChangeArrowheads="1"/>
          </p:cNvSpPr>
          <p:nvPr/>
        </p:nvSpPr>
        <p:spPr bwMode="auto">
          <a:xfrm>
            <a:off x="3475038" y="2519363"/>
            <a:ext cx="282575"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7</a:t>
            </a:r>
            <a:endParaRPr lang="en-GB" altLang="en-US">
              <a:solidFill>
                <a:schemeClr val="tx1"/>
              </a:solidFill>
            </a:endParaRPr>
          </a:p>
        </p:txBody>
      </p:sp>
      <p:sp>
        <p:nvSpPr>
          <p:cNvPr id="48174" name="Rectangle 46">
            <a:extLst>
              <a:ext uri="{FF2B5EF4-FFF2-40B4-BE49-F238E27FC236}">
                <a16:creationId xmlns:a16="http://schemas.microsoft.com/office/drawing/2014/main" id="{94F2E5B3-277B-4903-8BB6-D03C5798D31E}"/>
              </a:ext>
            </a:extLst>
          </p:cNvPr>
          <p:cNvSpPr>
            <a:spLocks noChangeArrowheads="1"/>
          </p:cNvSpPr>
          <p:nvPr/>
        </p:nvSpPr>
        <p:spPr bwMode="auto">
          <a:xfrm>
            <a:off x="3632200" y="2519363"/>
            <a:ext cx="2032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 </a:t>
            </a:r>
            <a:endParaRPr lang="en-GB" altLang="en-US">
              <a:solidFill>
                <a:schemeClr val="tx1"/>
              </a:solidFill>
            </a:endParaRPr>
          </a:p>
        </p:txBody>
      </p:sp>
      <p:sp>
        <p:nvSpPr>
          <p:cNvPr id="48175" name="Rectangle 47">
            <a:extLst>
              <a:ext uri="{FF2B5EF4-FFF2-40B4-BE49-F238E27FC236}">
                <a16:creationId xmlns:a16="http://schemas.microsoft.com/office/drawing/2014/main" id="{CAC96E67-A036-46C5-9B48-0DE521C8B94D}"/>
              </a:ext>
            </a:extLst>
          </p:cNvPr>
          <p:cNvSpPr>
            <a:spLocks noChangeArrowheads="1"/>
          </p:cNvSpPr>
          <p:nvPr/>
        </p:nvSpPr>
        <p:spPr bwMode="auto">
          <a:xfrm>
            <a:off x="5827713" y="2519363"/>
            <a:ext cx="595312"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120</a:t>
            </a:r>
            <a:endParaRPr lang="en-GB" altLang="en-US">
              <a:solidFill>
                <a:schemeClr val="tx1"/>
              </a:solidFill>
            </a:endParaRPr>
          </a:p>
        </p:txBody>
      </p:sp>
      <p:sp>
        <p:nvSpPr>
          <p:cNvPr id="48176" name="Rectangle 48">
            <a:extLst>
              <a:ext uri="{FF2B5EF4-FFF2-40B4-BE49-F238E27FC236}">
                <a16:creationId xmlns:a16="http://schemas.microsoft.com/office/drawing/2014/main" id="{0838A82A-32FD-4501-935B-A554691A393D}"/>
              </a:ext>
            </a:extLst>
          </p:cNvPr>
          <p:cNvSpPr>
            <a:spLocks noChangeArrowheads="1"/>
          </p:cNvSpPr>
          <p:nvPr/>
        </p:nvSpPr>
        <p:spPr bwMode="auto">
          <a:xfrm>
            <a:off x="6299200" y="2519363"/>
            <a:ext cx="2032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 </a:t>
            </a:r>
            <a:endParaRPr lang="en-GB" altLang="en-US">
              <a:solidFill>
                <a:schemeClr val="tx1"/>
              </a:solidFill>
            </a:endParaRPr>
          </a:p>
        </p:txBody>
      </p:sp>
      <p:sp>
        <p:nvSpPr>
          <p:cNvPr id="48177" name="Rectangle 49">
            <a:extLst>
              <a:ext uri="{FF2B5EF4-FFF2-40B4-BE49-F238E27FC236}">
                <a16:creationId xmlns:a16="http://schemas.microsoft.com/office/drawing/2014/main" id="{FDD7A270-5509-4FBC-8974-DB83A19C78F6}"/>
              </a:ext>
            </a:extLst>
          </p:cNvPr>
          <p:cNvSpPr>
            <a:spLocks noChangeArrowheads="1"/>
          </p:cNvSpPr>
          <p:nvPr/>
        </p:nvSpPr>
        <p:spPr bwMode="auto">
          <a:xfrm>
            <a:off x="835025" y="2506663"/>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78" name="Rectangle 50">
            <a:extLst>
              <a:ext uri="{FF2B5EF4-FFF2-40B4-BE49-F238E27FC236}">
                <a16:creationId xmlns:a16="http://schemas.microsoft.com/office/drawing/2014/main" id="{027787E5-143B-4D96-8825-2CF85A8D5498}"/>
              </a:ext>
            </a:extLst>
          </p:cNvPr>
          <p:cNvSpPr>
            <a:spLocks noChangeArrowheads="1"/>
          </p:cNvSpPr>
          <p:nvPr/>
        </p:nvSpPr>
        <p:spPr bwMode="auto">
          <a:xfrm>
            <a:off x="847725" y="2506663"/>
            <a:ext cx="2481263"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79" name="Rectangle 51">
            <a:extLst>
              <a:ext uri="{FF2B5EF4-FFF2-40B4-BE49-F238E27FC236}">
                <a16:creationId xmlns:a16="http://schemas.microsoft.com/office/drawing/2014/main" id="{F90BD6D6-68FC-4599-8B2D-69D2B5A4DBA3}"/>
              </a:ext>
            </a:extLst>
          </p:cNvPr>
          <p:cNvSpPr>
            <a:spLocks noChangeArrowheads="1"/>
          </p:cNvSpPr>
          <p:nvPr/>
        </p:nvSpPr>
        <p:spPr bwMode="auto">
          <a:xfrm>
            <a:off x="3328988" y="2506663"/>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80" name="Rectangle 52">
            <a:extLst>
              <a:ext uri="{FF2B5EF4-FFF2-40B4-BE49-F238E27FC236}">
                <a16:creationId xmlns:a16="http://schemas.microsoft.com/office/drawing/2014/main" id="{D11A2DC6-F6F2-4C28-83D4-F77B5C9C17BC}"/>
              </a:ext>
            </a:extLst>
          </p:cNvPr>
          <p:cNvSpPr>
            <a:spLocks noChangeArrowheads="1"/>
          </p:cNvSpPr>
          <p:nvPr/>
        </p:nvSpPr>
        <p:spPr bwMode="auto">
          <a:xfrm>
            <a:off x="3341688" y="2506663"/>
            <a:ext cx="233838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81" name="Rectangle 53">
            <a:extLst>
              <a:ext uri="{FF2B5EF4-FFF2-40B4-BE49-F238E27FC236}">
                <a16:creationId xmlns:a16="http://schemas.microsoft.com/office/drawing/2014/main" id="{3BE38082-33D3-4FCC-A00A-5C1C59885A8C}"/>
              </a:ext>
            </a:extLst>
          </p:cNvPr>
          <p:cNvSpPr>
            <a:spLocks noChangeArrowheads="1"/>
          </p:cNvSpPr>
          <p:nvPr/>
        </p:nvSpPr>
        <p:spPr bwMode="auto">
          <a:xfrm>
            <a:off x="5680075" y="2506663"/>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82" name="Rectangle 54">
            <a:extLst>
              <a:ext uri="{FF2B5EF4-FFF2-40B4-BE49-F238E27FC236}">
                <a16:creationId xmlns:a16="http://schemas.microsoft.com/office/drawing/2014/main" id="{43634E51-7E16-4650-96CA-D42F540E10DA}"/>
              </a:ext>
            </a:extLst>
          </p:cNvPr>
          <p:cNvSpPr>
            <a:spLocks noChangeArrowheads="1"/>
          </p:cNvSpPr>
          <p:nvPr/>
        </p:nvSpPr>
        <p:spPr bwMode="auto">
          <a:xfrm>
            <a:off x="5692775" y="2506663"/>
            <a:ext cx="25749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83" name="Rectangle 55">
            <a:extLst>
              <a:ext uri="{FF2B5EF4-FFF2-40B4-BE49-F238E27FC236}">
                <a16:creationId xmlns:a16="http://schemas.microsoft.com/office/drawing/2014/main" id="{677B3B96-020A-44BD-8870-8A12AD7B474E}"/>
              </a:ext>
            </a:extLst>
          </p:cNvPr>
          <p:cNvSpPr>
            <a:spLocks noChangeArrowheads="1"/>
          </p:cNvSpPr>
          <p:nvPr/>
        </p:nvSpPr>
        <p:spPr bwMode="auto">
          <a:xfrm>
            <a:off x="8267700" y="2506663"/>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84" name="Rectangle 56">
            <a:extLst>
              <a:ext uri="{FF2B5EF4-FFF2-40B4-BE49-F238E27FC236}">
                <a16:creationId xmlns:a16="http://schemas.microsoft.com/office/drawing/2014/main" id="{B2FE3722-2DAD-4B67-AC7C-9B8162EABFF6}"/>
              </a:ext>
            </a:extLst>
          </p:cNvPr>
          <p:cNvSpPr>
            <a:spLocks noChangeArrowheads="1"/>
          </p:cNvSpPr>
          <p:nvPr/>
        </p:nvSpPr>
        <p:spPr bwMode="auto">
          <a:xfrm>
            <a:off x="835025" y="2519363"/>
            <a:ext cx="12700" cy="363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85" name="Rectangle 57">
            <a:extLst>
              <a:ext uri="{FF2B5EF4-FFF2-40B4-BE49-F238E27FC236}">
                <a16:creationId xmlns:a16="http://schemas.microsoft.com/office/drawing/2014/main" id="{B658A376-8296-4555-B202-C2ACA4F87E9E}"/>
              </a:ext>
            </a:extLst>
          </p:cNvPr>
          <p:cNvSpPr>
            <a:spLocks noChangeArrowheads="1"/>
          </p:cNvSpPr>
          <p:nvPr/>
        </p:nvSpPr>
        <p:spPr bwMode="auto">
          <a:xfrm>
            <a:off x="3328988" y="2519363"/>
            <a:ext cx="12700" cy="363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86" name="Rectangle 58">
            <a:extLst>
              <a:ext uri="{FF2B5EF4-FFF2-40B4-BE49-F238E27FC236}">
                <a16:creationId xmlns:a16="http://schemas.microsoft.com/office/drawing/2014/main" id="{6B5A78E9-254C-46C6-8703-8E5FD22C23CE}"/>
              </a:ext>
            </a:extLst>
          </p:cNvPr>
          <p:cNvSpPr>
            <a:spLocks noChangeArrowheads="1"/>
          </p:cNvSpPr>
          <p:nvPr/>
        </p:nvSpPr>
        <p:spPr bwMode="auto">
          <a:xfrm>
            <a:off x="5680075" y="2519363"/>
            <a:ext cx="12700" cy="363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87" name="Rectangle 59">
            <a:extLst>
              <a:ext uri="{FF2B5EF4-FFF2-40B4-BE49-F238E27FC236}">
                <a16:creationId xmlns:a16="http://schemas.microsoft.com/office/drawing/2014/main" id="{F140DE11-83FB-47C7-B69F-9ADB2103479E}"/>
              </a:ext>
            </a:extLst>
          </p:cNvPr>
          <p:cNvSpPr>
            <a:spLocks noChangeArrowheads="1"/>
          </p:cNvSpPr>
          <p:nvPr/>
        </p:nvSpPr>
        <p:spPr bwMode="auto">
          <a:xfrm>
            <a:off x="8267700" y="2519363"/>
            <a:ext cx="12700" cy="363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88" name="Rectangle 60">
            <a:extLst>
              <a:ext uri="{FF2B5EF4-FFF2-40B4-BE49-F238E27FC236}">
                <a16:creationId xmlns:a16="http://schemas.microsoft.com/office/drawing/2014/main" id="{C58033EA-79B1-4F5E-82CF-9B91B0DE73B9}"/>
              </a:ext>
            </a:extLst>
          </p:cNvPr>
          <p:cNvSpPr>
            <a:spLocks noChangeArrowheads="1"/>
          </p:cNvSpPr>
          <p:nvPr/>
        </p:nvSpPr>
        <p:spPr bwMode="auto">
          <a:xfrm>
            <a:off x="982663" y="2895600"/>
            <a:ext cx="47307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Ca</a:t>
            </a:r>
            <a:endParaRPr lang="en-GB" altLang="en-US">
              <a:solidFill>
                <a:schemeClr val="tx1"/>
              </a:solidFill>
            </a:endParaRPr>
          </a:p>
        </p:txBody>
      </p:sp>
      <p:sp>
        <p:nvSpPr>
          <p:cNvPr id="48189" name="Rectangle 61">
            <a:extLst>
              <a:ext uri="{FF2B5EF4-FFF2-40B4-BE49-F238E27FC236}">
                <a16:creationId xmlns:a16="http://schemas.microsoft.com/office/drawing/2014/main" id="{EA809885-9989-4C27-9020-22156CF4B236}"/>
              </a:ext>
            </a:extLst>
          </p:cNvPr>
          <p:cNvSpPr>
            <a:spLocks noChangeArrowheads="1"/>
          </p:cNvSpPr>
          <p:nvPr/>
        </p:nvSpPr>
        <p:spPr bwMode="auto">
          <a:xfrm>
            <a:off x="1330325" y="2895600"/>
            <a:ext cx="47942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a:t>
            </a:r>
            <a:endParaRPr lang="en-GB" altLang="en-US">
              <a:solidFill>
                <a:schemeClr val="tx1"/>
              </a:solidFill>
            </a:endParaRPr>
          </a:p>
        </p:txBody>
      </p:sp>
      <p:sp>
        <p:nvSpPr>
          <p:cNvPr id="48190" name="Rectangle 62">
            <a:extLst>
              <a:ext uri="{FF2B5EF4-FFF2-40B4-BE49-F238E27FC236}">
                <a16:creationId xmlns:a16="http://schemas.microsoft.com/office/drawing/2014/main" id="{4037B9E5-DCA6-432B-91C8-9F0326E1EE63}"/>
              </a:ext>
            </a:extLst>
          </p:cNvPr>
          <p:cNvSpPr>
            <a:spLocks noChangeArrowheads="1"/>
          </p:cNvSpPr>
          <p:nvPr/>
        </p:nvSpPr>
        <p:spPr bwMode="auto">
          <a:xfrm>
            <a:off x="1681163" y="2895600"/>
            <a:ext cx="2032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 </a:t>
            </a:r>
            <a:endParaRPr lang="en-GB" altLang="en-US">
              <a:solidFill>
                <a:schemeClr val="tx1"/>
              </a:solidFill>
            </a:endParaRPr>
          </a:p>
        </p:txBody>
      </p:sp>
      <p:sp>
        <p:nvSpPr>
          <p:cNvPr id="48191" name="Rectangle 63">
            <a:extLst>
              <a:ext uri="{FF2B5EF4-FFF2-40B4-BE49-F238E27FC236}">
                <a16:creationId xmlns:a16="http://schemas.microsoft.com/office/drawing/2014/main" id="{BF3D40C6-4785-4E7B-B038-9B6EB38CBB5C}"/>
              </a:ext>
            </a:extLst>
          </p:cNvPr>
          <p:cNvSpPr>
            <a:spLocks noChangeArrowheads="1"/>
          </p:cNvSpPr>
          <p:nvPr/>
        </p:nvSpPr>
        <p:spPr bwMode="auto">
          <a:xfrm>
            <a:off x="3475038" y="2895600"/>
            <a:ext cx="1147762"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0.00001</a:t>
            </a:r>
            <a:endParaRPr lang="en-GB" altLang="en-US">
              <a:solidFill>
                <a:schemeClr val="tx1"/>
              </a:solidFill>
            </a:endParaRPr>
          </a:p>
        </p:txBody>
      </p:sp>
      <p:sp>
        <p:nvSpPr>
          <p:cNvPr id="48192" name="Rectangle 64">
            <a:extLst>
              <a:ext uri="{FF2B5EF4-FFF2-40B4-BE49-F238E27FC236}">
                <a16:creationId xmlns:a16="http://schemas.microsoft.com/office/drawing/2014/main" id="{EE8EB5F4-B33A-4748-9FE0-704119A5FBAB}"/>
              </a:ext>
            </a:extLst>
          </p:cNvPr>
          <p:cNvSpPr>
            <a:spLocks noChangeArrowheads="1"/>
          </p:cNvSpPr>
          <p:nvPr/>
        </p:nvSpPr>
        <p:spPr bwMode="auto">
          <a:xfrm>
            <a:off x="4495800" y="2895600"/>
            <a:ext cx="2032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 </a:t>
            </a:r>
            <a:endParaRPr lang="en-GB" altLang="en-US">
              <a:solidFill>
                <a:schemeClr val="tx1"/>
              </a:solidFill>
            </a:endParaRPr>
          </a:p>
        </p:txBody>
      </p:sp>
      <p:sp>
        <p:nvSpPr>
          <p:cNvPr id="48193" name="Rectangle 65">
            <a:extLst>
              <a:ext uri="{FF2B5EF4-FFF2-40B4-BE49-F238E27FC236}">
                <a16:creationId xmlns:a16="http://schemas.microsoft.com/office/drawing/2014/main" id="{D84B1058-8E44-4800-BE02-4FD629FAC814}"/>
              </a:ext>
            </a:extLst>
          </p:cNvPr>
          <p:cNvSpPr>
            <a:spLocks noChangeArrowheads="1"/>
          </p:cNvSpPr>
          <p:nvPr/>
        </p:nvSpPr>
        <p:spPr bwMode="auto">
          <a:xfrm>
            <a:off x="5827713" y="2895600"/>
            <a:ext cx="5207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1.2</a:t>
            </a:r>
            <a:endParaRPr lang="en-GB" altLang="en-US">
              <a:solidFill>
                <a:schemeClr val="tx1"/>
              </a:solidFill>
            </a:endParaRPr>
          </a:p>
        </p:txBody>
      </p:sp>
      <p:sp>
        <p:nvSpPr>
          <p:cNvPr id="48194" name="Rectangle 66">
            <a:extLst>
              <a:ext uri="{FF2B5EF4-FFF2-40B4-BE49-F238E27FC236}">
                <a16:creationId xmlns:a16="http://schemas.microsoft.com/office/drawing/2014/main" id="{9B8BF3D6-F97D-4E3B-B4A7-2396FFC5E1C2}"/>
              </a:ext>
            </a:extLst>
          </p:cNvPr>
          <p:cNvSpPr>
            <a:spLocks noChangeArrowheads="1"/>
          </p:cNvSpPr>
          <p:nvPr/>
        </p:nvSpPr>
        <p:spPr bwMode="auto">
          <a:xfrm>
            <a:off x="6219825" y="2895600"/>
            <a:ext cx="2032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 </a:t>
            </a:r>
            <a:endParaRPr lang="en-GB" altLang="en-US">
              <a:solidFill>
                <a:schemeClr val="tx1"/>
              </a:solidFill>
            </a:endParaRPr>
          </a:p>
        </p:txBody>
      </p:sp>
      <p:sp>
        <p:nvSpPr>
          <p:cNvPr id="48195" name="Rectangle 67">
            <a:extLst>
              <a:ext uri="{FF2B5EF4-FFF2-40B4-BE49-F238E27FC236}">
                <a16:creationId xmlns:a16="http://schemas.microsoft.com/office/drawing/2014/main" id="{19366536-A091-416D-948F-47CB06EB1610}"/>
              </a:ext>
            </a:extLst>
          </p:cNvPr>
          <p:cNvSpPr>
            <a:spLocks noChangeArrowheads="1"/>
          </p:cNvSpPr>
          <p:nvPr/>
        </p:nvSpPr>
        <p:spPr bwMode="auto">
          <a:xfrm>
            <a:off x="835025" y="2882900"/>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96" name="Rectangle 68">
            <a:extLst>
              <a:ext uri="{FF2B5EF4-FFF2-40B4-BE49-F238E27FC236}">
                <a16:creationId xmlns:a16="http://schemas.microsoft.com/office/drawing/2014/main" id="{2E4ACCD7-1F4C-4073-B6D2-2F4506FC8C3A}"/>
              </a:ext>
            </a:extLst>
          </p:cNvPr>
          <p:cNvSpPr>
            <a:spLocks noChangeArrowheads="1"/>
          </p:cNvSpPr>
          <p:nvPr/>
        </p:nvSpPr>
        <p:spPr bwMode="auto">
          <a:xfrm>
            <a:off x="847725" y="2882900"/>
            <a:ext cx="2481263"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97" name="Rectangle 69">
            <a:extLst>
              <a:ext uri="{FF2B5EF4-FFF2-40B4-BE49-F238E27FC236}">
                <a16:creationId xmlns:a16="http://schemas.microsoft.com/office/drawing/2014/main" id="{DFC145E7-5CC2-455D-8F62-1AB57B153185}"/>
              </a:ext>
            </a:extLst>
          </p:cNvPr>
          <p:cNvSpPr>
            <a:spLocks noChangeArrowheads="1"/>
          </p:cNvSpPr>
          <p:nvPr/>
        </p:nvSpPr>
        <p:spPr bwMode="auto">
          <a:xfrm>
            <a:off x="3328988" y="2882900"/>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98" name="Rectangle 70">
            <a:extLst>
              <a:ext uri="{FF2B5EF4-FFF2-40B4-BE49-F238E27FC236}">
                <a16:creationId xmlns:a16="http://schemas.microsoft.com/office/drawing/2014/main" id="{66EA53B9-BD4D-46C8-8EF7-ADF239AE4ED0}"/>
              </a:ext>
            </a:extLst>
          </p:cNvPr>
          <p:cNvSpPr>
            <a:spLocks noChangeArrowheads="1"/>
          </p:cNvSpPr>
          <p:nvPr/>
        </p:nvSpPr>
        <p:spPr bwMode="auto">
          <a:xfrm>
            <a:off x="3341688" y="2882900"/>
            <a:ext cx="233838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99" name="Rectangle 71">
            <a:extLst>
              <a:ext uri="{FF2B5EF4-FFF2-40B4-BE49-F238E27FC236}">
                <a16:creationId xmlns:a16="http://schemas.microsoft.com/office/drawing/2014/main" id="{950E507C-A10F-4FBE-B37A-3D24A339BBA8}"/>
              </a:ext>
            </a:extLst>
          </p:cNvPr>
          <p:cNvSpPr>
            <a:spLocks noChangeArrowheads="1"/>
          </p:cNvSpPr>
          <p:nvPr/>
        </p:nvSpPr>
        <p:spPr bwMode="auto">
          <a:xfrm>
            <a:off x="5680075" y="2882900"/>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00" name="Rectangle 72">
            <a:extLst>
              <a:ext uri="{FF2B5EF4-FFF2-40B4-BE49-F238E27FC236}">
                <a16:creationId xmlns:a16="http://schemas.microsoft.com/office/drawing/2014/main" id="{67B29A67-E9DE-4E51-AFC0-986B1453D9D2}"/>
              </a:ext>
            </a:extLst>
          </p:cNvPr>
          <p:cNvSpPr>
            <a:spLocks noChangeArrowheads="1"/>
          </p:cNvSpPr>
          <p:nvPr/>
        </p:nvSpPr>
        <p:spPr bwMode="auto">
          <a:xfrm>
            <a:off x="5692775" y="2882900"/>
            <a:ext cx="25749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01" name="Rectangle 73">
            <a:extLst>
              <a:ext uri="{FF2B5EF4-FFF2-40B4-BE49-F238E27FC236}">
                <a16:creationId xmlns:a16="http://schemas.microsoft.com/office/drawing/2014/main" id="{87A8D5CD-A962-4529-845F-74068E049851}"/>
              </a:ext>
            </a:extLst>
          </p:cNvPr>
          <p:cNvSpPr>
            <a:spLocks noChangeArrowheads="1"/>
          </p:cNvSpPr>
          <p:nvPr/>
        </p:nvSpPr>
        <p:spPr bwMode="auto">
          <a:xfrm>
            <a:off x="8267700" y="2882900"/>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02" name="Rectangle 74">
            <a:extLst>
              <a:ext uri="{FF2B5EF4-FFF2-40B4-BE49-F238E27FC236}">
                <a16:creationId xmlns:a16="http://schemas.microsoft.com/office/drawing/2014/main" id="{F828133A-9D08-4BA8-8DD8-201EBCEC6D6E}"/>
              </a:ext>
            </a:extLst>
          </p:cNvPr>
          <p:cNvSpPr>
            <a:spLocks noChangeArrowheads="1"/>
          </p:cNvSpPr>
          <p:nvPr/>
        </p:nvSpPr>
        <p:spPr bwMode="auto">
          <a:xfrm>
            <a:off x="835025" y="2895600"/>
            <a:ext cx="12700" cy="3667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03" name="Rectangle 75">
            <a:extLst>
              <a:ext uri="{FF2B5EF4-FFF2-40B4-BE49-F238E27FC236}">
                <a16:creationId xmlns:a16="http://schemas.microsoft.com/office/drawing/2014/main" id="{1F481300-671B-428A-A7DC-B2308B81F256}"/>
              </a:ext>
            </a:extLst>
          </p:cNvPr>
          <p:cNvSpPr>
            <a:spLocks noChangeArrowheads="1"/>
          </p:cNvSpPr>
          <p:nvPr/>
        </p:nvSpPr>
        <p:spPr bwMode="auto">
          <a:xfrm>
            <a:off x="3328988" y="2895600"/>
            <a:ext cx="12700" cy="3667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04" name="Rectangle 76">
            <a:extLst>
              <a:ext uri="{FF2B5EF4-FFF2-40B4-BE49-F238E27FC236}">
                <a16:creationId xmlns:a16="http://schemas.microsoft.com/office/drawing/2014/main" id="{154321AE-DB9E-428E-9379-7C46EA3651E8}"/>
              </a:ext>
            </a:extLst>
          </p:cNvPr>
          <p:cNvSpPr>
            <a:spLocks noChangeArrowheads="1"/>
          </p:cNvSpPr>
          <p:nvPr/>
        </p:nvSpPr>
        <p:spPr bwMode="auto">
          <a:xfrm>
            <a:off x="5680075" y="2895600"/>
            <a:ext cx="12700" cy="3667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05" name="Rectangle 77">
            <a:extLst>
              <a:ext uri="{FF2B5EF4-FFF2-40B4-BE49-F238E27FC236}">
                <a16:creationId xmlns:a16="http://schemas.microsoft.com/office/drawing/2014/main" id="{B0D89B4F-6B1D-423A-9542-D6BFE8CBDB5A}"/>
              </a:ext>
            </a:extLst>
          </p:cNvPr>
          <p:cNvSpPr>
            <a:spLocks noChangeArrowheads="1"/>
          </p:cNvSpPr>
          <p:nvPr/>
        </p:nvSpPr>
        <p:spPr bwMode="auto">
          <a:xfrm>
            <a:off x="8267700" y="2895600"/>
            <a:ext cx="12700" cy="3667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06" name="Rectangle 78">
            <a:extLst>
              <a:ext uri="{FF2B5EF4-FFF2-40B4-BE49-F238E27FC236}">
                <a16:creationId xmlns:a16="http://schemas.microsoft.com/office/drawing/2014/main" id="{503D05C3-752E-4FCA-A1A2-0FEC5F9BB361}"/>
              </a:ext>
            </a:extLst>
          </p:cNvPr>
          <p:cNvSpPr>
            <a:spLocks noChangeArrowheads="1"/>
          </p:cNvSpPr>
          <p:nvPr/>
        </p:nvSpPr>
        <p:spPr bwMode="auto">
          <a:xfrm>
            <a:off x="982663" y="3275013"/>
            <a:ext cx="8461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GB" altLang="en-US" sz="2500">
                <a:solidFill>
                  <a:srgbClr val="000000"/>
                </a:solidFill>
              </a:rPr>
              <a:t>K+</a:t>
            </a:r>
            <a:endParaRPr lang="en-GB" altLang="en-US">
              <a:solidFill>
                <a:schemeClr val="tx1"/>
              </a:solidFill>
            </a:endParaRPr>
          </a:p>
        </p:txBody>
      </p:sp>
      <p:sp>
        <p:nvSpPr>
          <p:cNvPr id="48207" name="Rectangle 79">
            <a:extLst>
              <a:ext uri="{FF2B5EF4-FFF2-40B4-BE49-F238E27FC236}">
                <a16:creationId xmlns:a16="http://schemas.microsoft.com/office/drawing/2014/main" id="{54A6A133-1990-43C0-8EB4-528336D213EE}"/>
              </a:ext>
            </a:extLst>
          </p:cNvPr>
          <p:cNvSpPr>
            <a:spLocks noChangeArrowheads="1"/>
          </p:cNvSpPr>
          <p:nvPr/>
        </p:nvSpPr>
        <p:spPr bwMode="auto">
          <a:xfrm>
            <a:off x="1311275" y="3275013"/>
            <a:ext cx="2032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 </a:t>
            </a:r>
            <a:endParaRPr lang="en-GB" altLang="en-US">
              <a:solidFill>
                <a:schemeClr val="tx1"/>
              </a:solidFill>
            </a:endParaRPr>
          </a:p>
        </p:txBody>
      </p:sp>
      <p:sp>
        <p:nvSpPr>
          <p:cNvPr id="48208" name="Rectangle 80">
            <a:extLst>
              <a:ext uri="{FF2B5EF4-FFF2-40B4-BE49-F238E27FC236}">
                <a16:creationId xmlns:a16="http://schemas.microsoft.com/office/drawing/2014/main" id="{209A6E04-8DF4-4075-8C13-DD80BEF6841C}"/>
              </a:ext>
            </a:extLst>
          </p:cNvPr>
          <p:cNvSpPr>
            <a:spLocks noChangeArrowheads="1"/>
          </p:cNvSpPr>
          <p:nvPr/>
        </p:nvSpPr>
        <p:spPr bwMode="auto">
          <a:xfrm>
            <a:off x="3475038" y="3275013"/>
            <a:ext cx="595312"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135</a:t>
            </a:r>
            <a:endParaRPr lang="en-GB" altLang="en-US">
              <a:solidFill>
                <a:schemeClr val="tx1"/>
              </a:solidFill>
            </a:endParaRPr>
          </a:p>
        </p:txBody>
      </p:sp>
      <p:sp>
        <p:nvSpPr>
          <p:cNvPr id="48209" name="Rectangle 81">
            <a:extLst>
              <a:ext uri="{FF2B5EF4-FFF2-40B4-BE49-F238E27FC236}">
                <a16:creationId xmlns:a16="http://schemas.microsoft.com/office/drawing/2014/main" id="{64433447-60FB-418F-BFD9-0CBD1DC094F4}"/>
              </a:ext>
            </a:extLst>
          </p:cNvPr>
          <p:cNvSpPr>
            <a:spLocks noChangeArrowheads="1"/>
          </p:cNvSpPr>
          <p:nvPr/>
        </p:nvSpPr>
        <p:spPr bwMode="auto">
          <a:xfrm>
            <a:off x="3946525" y="3275013"/>
            <a:ext cx="2032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 </a:t>
            </a:r>
            <a:endParaRPr lang="en-GB" altLang="en-US">
              <a:solidFill>
                <a:schemeClr val="tx1"/>
              </a:solidFill>
            </a:endParaRPr>
          </a:p>
        </p:txBody>
      </p:sp>
      <p:sp>
        <p:nvSpPr>
          <p:cNvPr id="48210" name="Rectangle 82">
            <a:extLst>
              <a:ext uri="{FF2B5EF4-FFF2-40B4-BE49-F238E27FC236}">
                <a16:creationId xmlns:a16="http://schemas.microsoft.com/office/drawing/2014/main" id="{54719996-81F3-4803-9E75-02B1553C54CA}"/>
              </a:ext>
            </a:extLst>
          </p:cNvPr>
          <p:cNvSpPr>
            <a:spLocks noChangeArrowheads="1"/>
          </p:cNvSpPr>
          <p:nvPr/>
        </p:nvSpPr>
        <p:spPr bwMode="auto">
          <a:xfrm>
            <a:off x="5827713" y="3275013"/>
            <a:ext cx="282575"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5</a:t>
            </a:r>
            <a:endParaRPr lang="en-GB" altLang="en-US">
              <a:solidFill>
                <a:schemeClr val="tx1"/>
              </a:solidFill>
            </a:endParaRPr>
          </a:p>
        </p:txBody>
      </p:sp>
      <p:sp>
        <p:nvSpPr>
          <p:cNvPr id="48211" name="Rectangle 83">
            <a:extLst>
              <a:ext uri="{FF2B5EF4-FFF2-40B4-BE49-F238E27FC236}">
                <a16:creationId xmlns:a16="http://schemas.microsoft.com/office/drawing/2014/main" id="{5979BE6B-9DFF-430A-BEFE-504BF540BB05}"/>
              </a:ext>
            </a:extLst>
          </p:cNvPr>
          <p:cNvSpPr>
            <a:spLocks noChangeArrowheads="1"/>
          </p:cNvSpPr>
          <p:nvPr/>
        </p:nvSpPr>
        <p:spPr bwMode="auto">
          <a:xfrm>
            <a:off x="5984875" y="3275013"/>
            <a:ext cx="2032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 </a:t>
            </a:r>
            <a:endParaRPr lang="en-GB" altLang="en-US">
              <a:solidFill>
                <a:schemeClr val="tx1"/>
              </a:solidFill>
            </a:endParaRPr>
          </a:p>
        </p:txBody>
      </p:sp>
      <p:sp>
        <p:nvSpPr>
          <p:cNvPr id="48212" name="Rectangle 84">
            <a:extLst>
              <a:ext uri="{FF2B5EF4-FFF2-40B4-BE49-F238E27FC236}">
                <a16:creationId xmlns:a16="http://schemas.microsoft.com/office/drawing/2014/main" id="{194B88AE-F8D5-41BA-B13B-BB40DC0E045F}"/>
              </a:ext>
            </a:extLst>
          </p:cNvPr>
          <p:cNvSpPr>
            <a:spLocks noChangeArrowheads="1"/>
          </p:cNvSpPr>
          <p:nvPr/>
        </p:nvSpPr>
        <p:spPr bwMode="auto">
          <a:xfrm>
            <a:off x="835025" y="3262313"/>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13" name="Rectangle 85">
            <a:extLst>
              <a:ext uri="{FF2B5EF4-FFF2-40B4-BE49-F238E27FC236}">
                <a16:creationId xmlns:a16="http://schemas.microsoft.com/office/drawing/2014/main" id="{74012C5A-5E99-4E76-8CE0-C6EFE8048AC6}"/>
              </a:ext>
            </a:extLst>
          </p:cNvPr>
          <p:cNvSpPr>
            <a:spLocks noChangeArrowheads="1"/>
          </p:cNvSpPr>
          <p:nvPr/>
        </p:nvSpPr>
        <p:spPr bwMode="auto">
          <a:xfrm>
            <a:off x="847725" y="3262313"/>
            <a:ext cx="2481263"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14" name="Rectangle 86">
            <a:extLst>
              <a:ext uri="{FF2B5EF4-FFF2-40B4-BE49-F238E27FC236}">
                <a16:creationId xmlns:a16="http://schemas.microsoft.com/office/drawing/2014/main" id="{09DF5E73-7CFA-4ED5-A0D8-35E4916A7BBE}"/>
              </a:ext>
            </a:extLst>
          </p:cNvPr>
          <p:cNvSpPr>
            <a:spLocks noChangeArrowheads="1"/>
          </p:cNvSpPr>
          <p:nvPr/>
        </p:nvSpPr>
        <p:spPr bwMode="auto">
          <a:xfrm>
            <a:off x="3328988" y="3262313"/>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15" name="Rectangle 87">
            <a:extLst>
              <a:ext uri="{FF2B5EF4-FFF2-40B4-BE49-F238E27FC236}">
                <a16:creationId xmlns:a16="http://schemas.microsoft.com/office/drawing/2014/main" id="{E926027E-CF3D-4343-A00A-C96BC516539A}"/>
              </a:ext>
            </a:extLst>
          </p:cNvPr>
          <p:cNvSpPr>
            <a:spLocks noChangeArrowheads="1"/>
          </p:cNvSpPr>
          <p:nvPr/>
        </p:nvSpPr>
        <p:spPr bwMode="auto">
          <a:xfrm>
            <a:off x="3341688" y="3262313"/>
            <a:ext cx="233838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16" name="Rectangle 88">
            <a:extLst>
              <a:ext uri="{FF2B5EF4-FFF2-40B4-BE49-F238E27FC236}">
                <a16:creationId xmlns:a16="http://schemas.microsoft.com/office/drawing/2014/main" id="{09A02C2B-D1DD-45DE-9DAC-B01D3ABEF85B}"/>
              </a:ext>
            </a:extLst>
          </p:cNvPr>
          <p:cNvSpPr>
            <a:spLocks noChangeArrowheads="1"/>
          </p:cNvSpPr>
          <p:nvPr/>
        </p:nvSpPr>
        <p:spPr bwMode="auto">
          <a:xfrm>
            <a:off x="5680075" y="3262313"/>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17" name="Rectangle 89">
            <a:extLst>
              <a:ext uri="{FF2B5EF4-FFF2-40B4-BE49-F238E27FC236}">
                <a16:creationId xmlns:a16="http://schemas.microsoft.com/office/drawing/2014/main" id="{14F8779F-39E2-4ED9-9E73-D595616BA5BF}"/>
              </a:ext>
            </a:extLst>
          </p:cNvPr>
          <p:cNvSpPr>
            <a:spLocks noChangeArrowheads="1"/>
          </p:cNvSpPr>
          <p:nvPr/>
        </p:nvSpPr>
        <p:spPr bwMode="auto">
          <a:xfrm>
            <a:off x="5692775" y="3262313"/>
            <a:ext cx="25749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18" name="Rectangle 90">
            <a:extLst>
              <a:ext uri="{FF2B5EF4-FFF2-40B4-BE49-F238E27FC236}">
                <a16:creationId xmlns:a16="http://schemas.microsoft.com/office/drawing/2014/main" id="{DFFA3C4A-4490-4CE3-98DE-89563DF037C7}"/>
              </a:ext>
            </a:extLst>
          </p:cNvPr>
          <p:cNvSpPr>
            <a:spLocks noChangeArrowheads="1"/>
          </p:cNvSpPr>
          <p:nvPr/>
        </p:nvSpPr>
        <p:spPr bwMode="auto">
          <a:xfrm>
            <a:off x="8267700" y="3262313"/>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19" name="Rectangle 91">
            <a:extLst>
              <a:ext uri="{FF2B5EF4-FFF2-40B4-BE49-F238E27FC236}">
                <a16:creationId xmlns:a16="http://schemas.microsoft.com/office/drawing/2014/main" id="{D6092CE6-2D03-49F4-89D2-DE37523BD09A}"/>
              </a:ext>
            </a:extLst>
          </p:cNvPr>
          <p:cNvSpPr>
            <a:spLocks noChangeArrowheads="1"/>
          </p:cNvSpPr>
          <p:nvPr/>
        </p:nvSpPr>
        <p:spPr bwMode="auto">
          <a:xfrm>
            <a:off x="835025" y="3275013"/>
            <a:ext cx="12700" cy="363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20" name="Rectangle 92">
            <a:extLst>
              <a:ext uri="{FF2B5EF4-FFF2-40B4-BE49-F238E27FC236}">
                <a16:creationId xmlns:a16="http://schemas.microsoft.com/office/drawing/2014/main" id="{250EE197-B13C-4656-90FC-349E40D27AEA}"/>
              </a:ext>
            </a:extLst>
          </p:cNvPr>
          <p:cNvSpPr>
            <a:spLocks noChangeArrowheads="1"/>
          </p:cNvSpPr>
          <p:nvPr/>
        </p:nvSpPr>
        <p:spPr bwMode="auto">
          <a:xfrm>
            <a:off x="3328988" y="3275013"/>
            <a:ext cx="12700" cy="363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21" name="Rectangle 93">
            <a:extLst>
              <a:ext uri="{FF2B5EF4-FFF2-40B4-BE49-F238E27FC236}">
                <a16:creationId xmlns:a16="http://schemas.microsoft.com/office/drawing/2014/main" id="{1E6E1159-F2B1-425B-B5EB-4BA2AB4A7116}"/>
              </a:ext>
            </a:extLst>
          </p:cNvPr>
          <p:cNvSpPr>
            <a:spLocks noChangeArrowheads="1"/>
          </p:cNvSpPr>
          <p:nvPr/>
        </p:nvSpPr>
        <p:spPr bwMode="auto">
          <a:xfrm>
            <a:off x="5680075" y="3275013"/>
            <a:ext cx="12700" cy="363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22" name="Rectangle 94">
            <a:extLst>
              <a:ext uri="{FF2B5EF4-FFF2-40B4-BE49-F238E27FC236}">
                <a16:creationId xmlns:a16="http://schemas.microsoft.com/office/drawing/2014/main" id="{B6FA564F-61C2-4290-A361-58BFF820C89F}"/>
              </a:ext>
            </a:extLst>
          </p:cNvPr>
          <p:cNvSpPr>
            <a:spLocks noChangeArrowheads="1"/>
          </p:cNvSpPr>
          <p:nvPr/>
        </p:nvSpPr>
        <p:spPr bwMode="auto">
          <a:xfrm>
            <a:off x="8267700" y="3275013"/>
            <a:ext cx="12700" cy="363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23" name="Rectangle 95">
            <a:extLst>
              <a:ext uri="{FF2B5EF4-FFF2-40B4-BE49-F238E27FC236}">
                <a16:creationId xmlns:a16="http://schemas.microsoft.com/office/drawing/2014/main" id="{3C6C3D71-664C-4B22-A0B6-CFD52181B4BE}"/>
              </a:ext>
            </a:extLst>
          </p:cNvPr>
          <p:cNvSpPr>
            <a:spLocks noChangeArrowheads="1"/>
          </p:cNvSpPr>
          <p:nvPr/>
        </p:nvSpPr>
        <p:spPr bwMode="auto">
          <a:xfrm>
            <a:off x="982663" y="3651250"/>
            <a:ext cx="1970087"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organic anions</a:t>
            </a:r>
            <a:endParaRPr lang="en-GB" altLang="en-US">
              <a:solidFill>
                <a:schemeClr val="tx1"/>
              </a:solidFill>
            </a:endParaRPr>
          </a:p>
        </p:txBody>
      </p:sp>
      <p:sp>
        <p:nvSpPr>
          <p:cNvPr id="48224" name="Rectangle 96">
            <a:extLst>
              <a:ext uri="{FF2B5EF4-FFF2-40B4-BE49-F238E27FC236}">
                <a16:creationId xmlns:a16="http://schemas.microsoft.com/office/drawing/2014/main" id="{699F35D5-B884-4A37-B437-5B48BFE4E51B}"/>
              </a:ext>
            </a:extLst>
          </p:cNvPr>
          <p:cNvSpPr>
            <a:spLocks noChangeArrowheads="1"/>
          </p:cNvSpPr>
          <p:nvPr/>
        </p:nvSpPr>
        <p:spPr bwMode="auto">
          <a:xfrm>
            <a:off x="2814638" y="3651250"/>
            <a:ext cx="2032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 </a:t>
            </a:r>
            <a:endParaRPr lang="en-GB" altLang="en-US">
              <a:solidFill>
                <a:schemeClr val="tx1"/>
              </a:solidFill>
            </a:endParaRPr>
          </a:p>
        </p:txBody>
      </p:sp>
      <p:sp>
        <p:nvSpPr>
          <p:cNvPr id="48225" name="Rectangle 97">
            <a:extLst>
              <a:ext uri="{FF2B5EF4-FFF2-40B4-BE49-F238E27FC236}">
                <a16:creationId xmlns:a16="http://schemas.microsoft.com/office/drawing/2014/main" id="{5A2BD379-CCE6-4B2A-856B-259BE0696555}"/>
              </a:ext>
            </a:extLst>
          </p:cNvPr>
          <p:cNvSpPr>
            <a:spLocks noChangeArrowheads="1"/>
          </p:cNvSpPr>
          <p:nvPr/>
        </p:nvSpPr>
        <p:spPr bwMode="auto">
          <a:xfrm>
            <a:off x="3475038" y="3651250"/>
            <a:ext cx="439737"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74</a:t>
            </a:r>
            <a:endParaRPr lang="en-GB" altLang="en-US">
              <a:solidFill>
                <a:schemeClr val="tx1"/>
              </a:solidFill>
            </a:endParaRPr>
          </a:p>
        </p:txBody>
      </p:sp>
      <p:sp>
        <p:nvSpPr>
          <p:cNvPr id="48226" name="Rectangle 98">
            <a:extLst>
              <a:ext uri="{FF2B5EF4-FFF2-40B4-BE49-F238E27FC236}">
                <a16:creationId xmlns:a16="http://schemas.microsoft.com/office/drawing/2014/main" id="{6321445B-2A41-4C07-B039-DFE061F076EF}"/>
              </a:ext>
            </a:extLst>
          </p:cNvPr>
          <p:cNvSpPr>
            <a:spLocks noChangeArrowheads="1"/>
          </p:cNvSpPr>
          <p:nvPr/>
        </p:nvSpPr>
        <p:spPr bwMode="auto">
          <a:xfrm>
            <a:off x="3789363" y="3651250"/>
            <a:ext cx="2032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 </a:t>
            </a:r>
            <a:endParaRPr lang="en-GB" altLang="en-US">
              <a:solidFill>
                <a:schemeClr val="tx1"/>
              </a:solidFill>
            </a:endParaRPr>
          </a:p>
        </p:txBody>
      </p:sp>
      <p:sp>
        <p:nvSpPr>
          <p:cNvPr id="48227" name="Rectangle 99">
            <a:extLst>
              <a:ext uri="{FF2B5EF4-FFF2-40B4-BE49-F238E27FC236}">
                <a16:creationId xmlns:a16="http://schemas.microsoft.com/office/drawing/2014/main" id="{9F5CA9D0-3A5E-48EA-9F85-6DC03C4B2BE1}"/>
              </a:ext>
            </a:extLst>
          </p:cNvPr>
          <p:cNvSpPr>
            <a:spLocks noChangeArrowheads="1"/>
          </p:cNvSpPr>
          <p:nvPr/>
        </p:nvSpPr>
        <p:spPr bwMode="auto">
          <a:xfrm>
            <a:off x="5827713" y="3651250"/>
            <a:ext cx="439737"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13</a:t>
            </a:r>
            <a:endParaRPr lang="en-GB" altLang="en-US">
              <a:solidFill>
                <a:schemeClr val="tx1"/>
              </a:solidFill>
            </a:endParaRPr>
          </a:p>
        </p:txBody>
      </p:sp>
      <p:sp>
        <p:nvSpPr>
          <p:cNvPr id="48228" name="Rectangle 100">
            <a:extLst>
              <a:ext uri="{FF2B5EF4-FFF2-40B4-BE49-F238E27FC236}">
                <a16:creationId xmlns:a16="http://schemas.microsoft.com/office/drawing/2014/main" id="{120DEF3F-60BD-4362-9C44-F0DFBA8EB809}"/>
              </a:ext>
            </a:extLst>
          </p:cNvPr>
          <p:cNvSpPr>
            <a:spLocks noChangeArrowheads="1"/>
          </p:cNvSpPr>
          <p:nvPr/>
        </p:nvSpPr>
        <p:spPr bwMode="auto">
          <a:xfrm>
            <a:off x="6142038" y="3651250"/>
            <a:ext cx="2032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 </a:t>
            </a:r>
            <a:endParaRPr lang="en-GB" altLang="en-US">
              <a:solidFill>
                <a:schemeClr val="tx1"/>
              </a:solidFill>
            </a:endParaRPr>
          </a:p>
        </p:txBody>
      </p:sp>
      <p:sp>
        <p:nvSpPr>
          <p:cNvPr id="48229" name="Rectangle 101">
            <a:extLst>
              <a:ext uri="{FF2B5EF4-FFF2-40B4-BE49-F238E27FC236}">
                <a16:creationId xmlns:a16="http://schemas.microsoft.com/office/drawing/2014/main" id="{E3858D51-1C99-4BD3-80E3-29A63988EEF3}"/>
              </a:ext>
            </a:extLst>
          </p:cNvPr>
          <p:cNvSpPr>
            <a:spLocks noChangeArrowheads="1"/>
          </p:cNvSpPr>
          <p:nvPr/>
        </p:nvSpPr>
        <p:spPr bwMode="auto">
          <a:xfrm>
            <a:off x="835025" y="3638550"/>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30" name="Rectangle 102">
            <a:extLst>
              <a:ext uri="{FF2B5EF4-FFF2-40B4-BE49-F238E27FC236}">
                <a16:creationId xmlns:a16="http://schemas.microsoft.com/office/drawing/2014/main" id="{5180D316-8926-43BF-B681-ADCB42975A5A}"/>
              </a:ext>
            </a:extLst>
          </p:cNvPr>
          <p:cNvSpPr>
            <a:spLocks noChangeArrowheads="1"/>
          </p:cNvSpPr>
          <p:nvPr/>
        </p:nvSpPr>
        <p:spPr bwMode="auto">
          <a:xfrm>
            <a:off x="847725" y="3638550"/>
            <a:ext cx="2481263"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31" name="Rectangle 103">
            <a:extLst>
              <a:ext uri="{FF2B5EF4-FFF2-40B4-BE49-F238E27FC236}">
                <a16:creationId xmlns:a16="http://schemas.microsoft.com/office/drawing/2014/main" id="{09FA5ED1-06B6-4186-9C84-BAC604573B2F}"/>
              </a:ext>
            </a:extLst>
          </p:cNvPr>
          <p:cNvSpPr>
            <a:spLocks noChangeArrowheads="1"/>
          </p:cNvSpPr>
          <p:nvPr/>
        </p:nvSpPr>
        <p:spPr bwMode="auto">
          <a:xfrm>
            <a:off x="3328988" y="3638550"/>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32" name="Rectangle 104">
            <a:extLst>
              <a:ext uri="{FF2B5EF4-FFF2-40B4-BE49-F238E27FC236}">
                <a16:creationId xmlns:a16="http://schemas.microsoft.com/office/drawing/2014/main" id="{2C893B0B-3503-4745-9028-952AB802E2E2}"/>
              </a:ext>
            </a:extLst>
          </p:cNvPr>
          <p:cNvSpPr>
            <a:spLocks noChangeArrowheads="1"/>
          </p:cNvSpPr>
          <p:nvPr/>
        </p:nvSpPr>
        <p:spPr bwMode="auto">
          <a:xfrm>
            <a:off x="3341688" y="3638550"/>
            <a:ext cx="233838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33" name="Rectangle 105">
            <a:extLst>
              <a:ext uri="{FF2B5EF4-FFF2-40B4-BE49-F238E27FC236}">
                <a16:creationId xmlns:a16="http://schemas.microsoft.com/office/drawing/2014/main" id="{6417C08F-ECC1-46EE-9EFF-C7E832683EE6}"/>
              </a:ext>
            </a:extLst>
          </p:cNvPr>
          <p:cNvSpPr>
            <a:spLocks noChangeArrowheads="1"/>
          </p:cNvSpPr>
          <p:nvPr/>
        </p:nvSpPr>
        <p:spPr bwMode="auto">
          <a:xfrm>
            <a:off x="5680075" y="3638550"/>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34" name="Rectangle 106">
            <a:extLst>
              <a:ext uri="{FF2B5EF4-FFF2-40B4-BE49-F238E27FC236}">
                <a16:creationId xmlns:a16="http://schemas.microsoft.com/office/drawing/2014/main" id="{85279CEB-F3F2-480D-BB4A-28A323CCB9F3}"/>
              </a:ext>
            </a:extLst>
          </p:cNvPr>
          <p:cNvSpPr>
            <a:spLocks noChangeArrowheads="1"/>
          </p:cNvSpPr>
          <p:nvPr/>
        </p:nvSpPr>
        <p:spPr bwMode="auto">
          <a:xfrm>
            <a:off x="5692775" y="3638550"/>
            <a:ext cx="25749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35" name="Rectangle 107">
            <a:extLst>
              <a:ext uri="{FF2B5EF4-FFF2-40B4-BE49-F238E27FC236}">
                <a16:creationId xmlns:a16="http://schemas.microsoft.com/office/drawing/2014/main" id="{466B700A-2031-4A66-A328-6E3C1BA6C94D}"/>
              </a:ext>
            </a:extLst>
          </p:cNvPr>
          <p:cNvSpPr>
            <a:spLocks noChangeArrowheads="1"/>
          </p:cNvSpPr>
          <p:nvPr/>
        </p:nvSpPr>
        <p:spPr bwMode="auto">
          <a:xfrm>
            <a:off x="8267700" y="3638550"/>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36" name="Rectangle 108">
            <a:extLst>
              <a:ext uri="{FF2B5EF4-FFF2-40B4-BE49-F238E27FC236}">
                <a16:creationId xmlns:a16="http://schemas.microsoft.com/office/drawing/2014/main" id="{413539CE-82A6-424D-BCB6-500A3CEF07FD}"/>
              </a:ext>
            </a:extLst>
          </p:cNvPr>
          <p:cNvSpPr>
            <a:spLocks noChangeArrowheads="1"/>
          </p:cNvSpPr>
          <p:nvPr/>
        </p:nvSpPr>
        <p:spPr bwMode="auto">
          <a:xfrm>
            <a:off x="835025" y="3651250"/>
            <a:ext cx="12700" cy="365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37" name="Rectangle 109">
            <a:extLst>
              <a:ext uri="{FF2B5EF4-FFF2-40B4-BE49-F238E27FC236}">
                <a16:creationId xmlns:a16="http://schemas.microsoft.com/office/drawing/2014/main" id="{B25D77CB-129D-4B4B-BD00-F65B65AC039C}"/>
              </a:ext>
            </a:extLst>
          </p:cNvPr>
          <p:cNvSpPr>
            <a:spLocks noChangeArrowheads="1"/>
          </p:cNvSpPr>
          <p:nvPr/>
        </p:nvSpPr>
        <p:spPr bwMode="auto">
          <a:xfrm>
            <a:off x="835025" y="4016375"/>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38" name="Rectangle 110">
            <a:extLst>
              <a:ext uri="{FF2B5EF4-FFF2-40B4-BE49-F238E27FC236}">
                <a16:creationId xmlns:a16="http://schemas.microsoft.com/office/drawing/2014/main" id="{803E59E8-9037-483F-B513-B0FFCDA4D73C}"/>
              </a:ext>
            </a:extLst>
          </p:cNvPr>
          <p:cNvSpPr>
            <a:spLocks noChangeArrowheads="1"/>
          </p:cNvSpPr>
          <p:nvPr/>
        </p:nvSpPr>
        <p:spPr bwMode="auto">
          <a:xfrm>
            <a:off x="835025" y="4016375"/>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39" name="Rectangle 111">
            <a:extLst>
              <a:ext uri="{FF2B5EF4-FFF2-40B4-BE49-F238E27FC236}">
                <a16:creationId xmlns:a16="http://schemas.microsoft.com/office/drawing/2014/main" id="{0B468415-D7EF-441C-B9AC-99F970E4071D}"/>
              </a:ext>
            </a:extLst>
          </p:cNvPr>
          <p:cNvSpPr>
            <a:spLocks noChangeArrowheads="1"/>
          </p:cNvSpPr>
          <p:nvPr/>
        </p:nvSpPr>
        <p:spPr bwMode="auto">
          <a:xfrm>
            <a:off x="847725" y="4016375"/>
            <a:ext cx="2481263"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40" name="Rectangle 112">
            <a:extLst>
              <a:ext uri="{FF2B5EF4-FFF2-40B4-BE49-F238E27FC236}">
                <a16:creationId xmlns:a16="http://schemas.microsoft.com/office/drawing/2014/main" id="{1D32064F-6854-400A-8842-F4F1B8AFD43C}"/>
              </a:ext>
            </a:extLst>
          </p:cNvPr>
          <p:cNvSpPr>
            <a:spLocks noChangeArrowheads="1"/>
          </p:cNvSpPr>
          <p:nvPr/>
        </p:nvSpPr>
        <p:spPr bwMode="auto">
          <a:xfrm>
            <a:off x="3328988" y="3651250"/>
            <a:ext cx="12700" cy="365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41" name="Rectangle 113">
            <a:extLst>
              <a:ext uri="{FF2B5EF4-FFF2-40B4-BE49-F238E27FC236}">
                <a16:creationId xmlns:a16="http://schemas.microsoft.com/office/drawing/2014/main" id="{2524F436-1F5A-465B-A8B3-C3198CE14684}"/>
              </a:ext>
            </a:extLst>
          </p:cNvPr>
          <p:cNvSpPr>
            <a:spLocks noChangeArrowheads="1"/>
          </p:cNvSpPr>
          <p:nvPr/>
        </p:nvSpPr>
        <p:spPr bwMode="auto">
          <a:xfrm>
            <a:off x="3328988" y="4016375"/>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42" name="Rectangle 114">
            <a:extLst>
              <a:ext uri="{FF2B5EF4-FFF2-40B4-BE49-F238E27FC236}">
                <a16:creationId xmlns:a16="http://schemas.microsoft.com/office/drawing/2014/main" id="{A6BA1463-95FB-4FD2-A404-05AD77729308}"/>
              </a:ext>
            </a:extLst>
          </p:cNvPr>
          <p:cNvSpPr>
            <a:spLocks noChangeArrowheads="1"/>
          </p:cNvSpPr>
          <p:nvPr/>
        </p:nvSpPr>
        <p:spPr bwMode="auto">
          <a:xfrm>
            <a:off x="3341688" y="4016375"/>
            <a:ext cx="233838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43" name="Rectangle 115">
            <a:extLst>
              <a:ext uri="{FF2B5EF4-FFF2-40B4-BE49-F238E27FC236}">
                <a16:creationId xmlns:a16="http://schemas.microsoft.com/office/drawing/2014/main" id="{6E836368-1EBC-41B0-A19C-8A2A0B33AB5D}"/>
              </a:ext>
            </a:extLst>
          </p:cNvPr>
          <p:cNvSpPr>
            <a:spLocks noChangeArrowheads="1"/>
          </p:cNvSpPr>
          <p:nvPr/>
        </p:nvSpPr>
        <p:spPr bwMode="auto">
          <a:xfrm>
            <a:off x="5680075" y="3651250"/>
            <a:ext cx="12700" cy="365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44" name="Rectangle 116">
            <a:extLst>
              <a:ext uri="{FF2B5EF4-FFF2-40B4-BE49-F238E27FC236}">
                <a16:creationId xmlns:a16="http://schemas.microsoft.com/office/drawing/2014/main" id="{EA56B09C-95EB-44D4-BE26-007974ED0BA8}"/>
              </a:ext>
            </a:extLst>
          </p:cNvPr>
          <p:cNvSpPr>
            <a:spLocks noChangeArrowheads="1"/>
          </p:cNvSpPr>
          <p:nvPr/>
        </p:nvSpPr>
        <p:spPr bwMode="auto">
          <a:xfrm>
            <a:off x="5680075" y="4016375"/>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45" name="Rectangle 117">
            <a:extLst>
              <a:ext uri="{FF2B5EF4-FFF2-40B4-BE49-F238E27FC236}">
                <a16:creationId xmlns:a16="http://schemas.microsoft.com/office/drawing/2014/main" id="{F0A9CAE0-07DF-41C0-B82E-DEEF05F700A0}"/>
              </a:ext>
            </a:extLst>
          </p:cNvPr>
          <p:cNvSpPr>
            <a:spLocks noChangeArrowheads="1"/>
          </p:cNvSpPr>
          <p:nvPr/>
        </p:nvSpPr>
        <p:spPr bwMode="auto">
          <a:xfrm>
            <a:off x="5692775" y="4016375"/>
            <a:ext cx="25749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46" name="Rectangle 118">
            <a:extLst>
              <a:ext uri="{FF2B5EF4-FFF2-40B4-BE49-F238E27FC236}">
                <a16:creationId xmlns:a16="http://schemas.microsoft.com/office/drawing/2014/main" id="{ED8F7BD9-3A7F-418E-8D58-625E1A36B5FD}"/>
              </a:ext>
            </a:extLst>
          </p:cNvPr>
          <p:cNvSpPr>
            <a:spLocks noChangeArrowheads="1"/>
          </p:cNvSpPr>
          <p:nvPr/>
        </p:nvSpPr>
        <p:spPr bwMode="auto">
          <a:xfrm>
            <a:off x="8267700" y="3651250"/>
            <a:ext cx="12700" cy="365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47" name="Rectangle 119">
            <a:extLst>
              <a:ext uri="{FF2B5EF4-FFF2-40B4-BE49-F238E27FC236}">
                <a16:creationId xmlns:a16="http://schemas.microsoft.com/office/drawing/2014/main" id="{8BA49458-D38A-412B-B49B-3EBBA75CC270}"/>
              </a:ext>
            </a:extLst>
          </p:cNvPr>
          <p:cNvSpPr>
            <a:spLocks noChangeArrowheads="1"/>
          </p:cNvSpPr>
          <p:nvPr/>
        </p:nvSpPr>
        <p:spPr bwMode="auto">
          <a:xfrm>
            <a:off x="8267700" y="4016375"/>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48" name="Rectangle 120">
            <a:extLst>
              <a:ext uri="{FF2B5EF4-FFF2-40B4-BE49-F238E27FC236}">
                <a16:creationId xmlns:a16="http://schemas.microsoft.com/office/drawing/2014/main" id="{DFD1D23A-5F06-4CEA-8ED1-28FAD7CF4481}"/>
              </a:ext>
            </a:extLst>
          </p:cNvPr>
          <p:cNvSpPr>
            <a:spLocks noChangeArrowheads="1"/>
          </p:cNvSpPr>
          <p:nvPr/>
        </p:nvSpPr>
        <p:spPr bwMode="auto">
          <a:xfrm>
            <a:off x="8267700" y="4016375"/>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49" name="Rectangle 121">
            <a:extLst>
              <a:ext uri="{FF2B5EF4-FFF2-40B4-BE49-F238E27FC236}">
                <a16:creationId xmlns:a16="http://schemas.microsoft.com/office/drawing/2014/main" id="{1EC25E4C-140C-42C6-9474-7C89D5548CFC}"/>
              </a:ext>
            </a:extLst>
          </p:cNvPr>
          <p:cNvSpPr>
            <a:spLocks noChangeArrowheads="1"/>
          </p:cNvSpPr>
          <p:nvPr/>
        </p:nvSpPr>
        <p:spPr bwMode="auto">
          <a:xfrm>
            <a:off x="982663" y="4029075"/>
            <a:ext cx="2032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500">
                <a:solidFill>
                  <a:srgbClr val="000000"/>
                </a:solidFill>
              </a:rPr>
              <a:t> </a:t>
            </a:r>
            <a:endParaRPr lang="en-GB" altLang="en-US">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77346C3-A5B9-4C55-AF1A-32CF55FA75FC}"/>
              </a:ext>
            </a:extLst>
          </p:cNvPr>
          <p:cNvSpPr>
            <a:spLocks noGrp="1" noChangeArrowheads="1"/>
          </p:cNvSpPr>
          <p:nvPr>
            <p:ph type="title"/>
          </p:nvPr>
        </p:nvSpPr>
        <p:spPr>
          <a:xfrm>
            <a:off x="457200" y="274638"/>
            <a:ext cx="8229600" cy="908050"/>
          </a:xfrm>
        </p:spPr>
        <p:txBody>
          <a:bodyPr/>
          <a:lstStyle/>
          <a:p>
            <a:pPr algn="l" eaLnBrk="1" hangingPunct="1"/>
            <a:r>
              <a:rPr lang="en-GB" altLang="en-US" sz="3600" b="1"/>
              <a:t>Remember This!</a:t>
            </a:r>
            <a:endParaRPr lang="en-US" altLang="en-US" sz="3600" b="1"/>
          </a:p>
        </p:txBody>
      </p:sp>
      <p:sp>
        <p:nvSpPr>
          <p:cNvPr id="49155" name="Rectangle 3">
            <a:extLst>
              <a:ext uri="{FF2B5EF4-FFF2-40B4-BE49-F238E27FC236}">
                <a16:creationId xmlns:a16="http://schemas.microsoft.com/office/drawing/2014/main" id="{EF906D1C-B5DD-443A-96D3-42ADE9791FD2}"/>
              </a:ext>
            </a:extLst>
          </p:cNvPr>
          <p:cNvSpPr>
            <a:spLocks noGrp="1" noChangeArrowheads="1"/>
          </p:cNvSpPr>
          <p:nvPr>
            <p:ph type="body" idx="1"/>
          </p:nvPr>
        </p:nvSpPr>
        <p:spPr>
          <a:xfrm>
            <a:off x="685800" y="1676400"/>
            <a:ext cx="7772400" cy="4419600"/>
          </a:xfrm>
        </p:spPr>
        <p:txBody>
          <a:bodyPr/>
          <a:lstStyle/>
          <a:p>
            <a:pPr eaLnBrk="1" hangingPunct="1"/>
            <a:r>
              <a:rPr lang="en-GB" altLang="en-US" b="1" dirty="0"/>
              <a:t>Na</a:t>
            </a:r>
            <a:r>
              <a:rPr lang="en-GB" altLang="en-US" b="1" baseline="38000" dirty="0"/>
              <a:t>+</a:t>
            </a:r>
            <a:r>
              <a:rPr lang="en-GB" altLang="en-US" dirty="0"/>
              <a:t> and </a:t>
            </a:r>
            <a:r>
              <a:rPr lang="en-GB" altLang="en-US" b="1" dirty="0"/>
              <a:t>Cl</a:t>
            </a:r>
            <a:r>
              <a:rPr lang="en-GB" altLang="en-US" b="1" baseline="38000" dirty="0"/>
              <a:t>-</a:t>
            </a:r>
            <a:r>
              <a:rPr lang="en-GB" altLang="en-US" dirty="0"/>
              <a:t> concentrations are </a:t>
            </a:r>
            <a:r>
              <a:rPr lang="en-GB" altLang="en-US" b="1" dirty="0"/>
              <a:t>higher outside</a:t>
            </a:r>
            <a:r>
              <a:rPr lang="en-GB" altLang="en-US" dirty="0"/>
              <a:t> the neuron than inside. </a:t>
            </a:r>
          </a:p>
          <a:p>
            <a:pPr eaLnBrk="1" hangingPunct="1"/>
            <a:r>
              <a:rPr lang="en-GB" altLang="en-US" b="1" dirty="0"/>
              <a:t>K</a:t>
            </a:r>
            <a:r>
              <a:rPr lang="en-GB" altLang="en-US" b="1" baseline="38000" dirty="0"/>
              <a:t>+</a:t>
            </a:r>
            <a:r>
              <a:rPr lang="en-GB" altLang="en-US" dirty="0"/>
              <a:t> and </a:t>
            </a:r>
            <a:r>
              <a:rPr lang="en-GB" altLang="en-US" b="1" dirty="0"/>
              <a:t>A</a:t>
            </a:r>
            <a:r>
              <a:rPr lang="en-GB" altLang="en-US" b="1" baseline="38000" dirty="0"/>
              <a:t>-</a:t>
            </a:r>
            <a:r>
              <a:rPr lang="en-GB" altLang="en-US" dirty="0"/>
              <a:t> concentration are </a:t>
            </a:r>
            <a:r>
              <a:rPr lang="en-GB" altLang="en-US" b="1" dirty="0"/>
              <a:t>higher inside</a:t>
            </a:r>
            <a:r>
              <a:rPr lang="en-GB" altLang="en-US" dirty="0"/>
              <a:t> than outside.</a:t>
            </a:r>
          </a:p>
          <a:p>
            <a:pPr eaLnBrk="1" hangingPunct="1"/>
            <a:r>
              <a:rPr lang="en-GB" altLang="en-US" dirty="0"/>
              <a:t>Neurons keep </a:t>
            </a:r>
            <a:r>
              <a:rPr lang="en-GB" altLang="en-US" b="1" dirty="0"/>
              <a:t>intracellular Ca</a:t>
            </a:r>
            <a:r>
              <a:rPr lang="en-GB" altLang="en-US" b="1" baseline="38000" dirty="0"/>
              <a:t>++</a:t>
            </a:r>
            <a:r>
              <a:rPr lang="en-GB" altLang="en-US" dirty="0"/>
              <a:t> concentrations </a:t>
            </a:r>
            <a:r>
              <a:rPr lang="en-GB" altLang="en-US" b="1" dirty="0"/>
              <a:t>very low</a:t>
            </a:r>
            <a:r>
              <a:rPr lang="en-GB" altLang="en-US" dirty="0"/>
              <a:t>.</a:t>
            </a:r>
          </a:p>
          <a:p>
            <a:pPr eaLnBrk="1" hangingPunct="1"/>
            <a:r>
              <a:rPr lang="en-GB" altLang="en-US" dirty="0"/>
              <a:t>Neurons are in </a:t>
            </a:r>
            <a:r>
              <a:rPr lang="en-GB" altLang="en-US" b="1" dirty="0"/>
              <a:t>electrochemical equilibrium</a:t>
            </a:r>
            <a:endParaRPr lang="en-US" altLang="en-US"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88F9D033-7C23-453F-86CA-8A19386824BE}"/>
              </a:ext>
            </a:extLst>
          </p:cNvPr>
          <p:cNvSpPr>
            <a:spLocks noGrp="1" noChangeArrowheads="1"/>
          </p:cNvSpPr>
          <p:nvPr>
            <p:ph type="body" sz="half" idx="2"/>
          </p:nvPr>
        </p:nvSpPr>
        <p:spPr>
          <a:xfrm>
            <a:off x="5076825" y="908050"/>
            <a:ext cx="3733800" cy="5686425"/>
          </a:xfrm>
          <a:solidFill>
            <a:srgbClr val="F3F1ED"/>
          </a:solidFill>
        </p:spPr>
        <p:txBody>
          <a:bodyPr/>
          <a:lstStyle/>
          <a:p>
            <a:pPr eaLnBrk="1" hangingPunct="1">
              <a:lnSpc>
                <a:spcPct val="80000"/>
              </a:lnSpc>
            </a:pPr>
            <a:endParaRPr lang="en-GB" altLang="en-US" sz="2400"/>
          </a:p>
          <a:p>
            <a:pPr eaLnBrk="1" hangingPunct="1">
              <a:lnSpc>
                <a:spcPct val="80000"/>
              </a:lnSpc>
            </a:pPr>
            <a:r>
              <a:rPr lang="en-GB" altLang="en-US" sz="2400"/>
              <a:t>All cells (not just neurons) display an electrical potential across their cell membranes.</a:t>
            </a:r>
          </a:p>
          <a:p>
            <a:pPr eaLnBrk="1" hangingPunct="1">
              <a:lnSpc>
                <a:spcPct val="80000"/>
              </a:lnSpc>
            </a:pPr>
            <a:r>
              <a:rPr lang="en-GB" altLang="en-US" sz="2400"/>
              <a:t>At rest, neurons display a ‘resting membrane potential’ of around -70 mV. </a:t>
            </a:r>
          </a:p>
          <a:p>
            <a:pPr eaLnBrk="1" hangingPunct="1">
              <a:lnSpc>
                <a:spcPct val="80000"/>
              </a:lnSpc>
            </a:pPr>
            <a:r>
              <a:rPr lang="en-GB" altLang="en-US" sz="2400"/>
              <a:t>Given that the membrane is only 10 nanometers (billionths of a meter) thick, the electric field strength in the membrane is ca 7 million volts / meter !</a:t>
            </a:r>
          </a:p>
        </p:txBody>
      </p:sp>
      <p:pic>
        <p:nvPicPr>
          <p:cNvPr id="50179" name="Picture 3" descr="~LWF0003">
            <a:extLst>
              <a:ext uri="{FF2B5EF4-FFF2-40B4-BE49-F238E27FC236}">
                <a16:creationId xmlns:a16="http://schemas.microsoft.com/office/drawing/2014/main" id="{16B20DC4-F28F-4F51-8262-3AE1DFAF23B6}"/>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468313" y="981075"/>
            <a:ext cx="4513262"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0" name="Rectangle 4">
            <a:extLst>
              <a:ext uri="{FF2B5EF4-FFF2-40B4-BE49-F238E27FC236}">
                <a16:creationId xmlns:a16="http://schemas.microsoft.com/office/drawing/2014/main" id="{28AFC781-527F-403D-A1EA-FD1C800C93E0}"/>
              </a:ext>
            </a:extLst>
          </p:cNvPr>
          <p:cNvSpPr>
            <a:spLocks noGrp="1" noChangeArrowheads="1"/>
          </p:cNvSpPr>
          <p:nvPr>
            <p:ph type="title"/>
          </p:nvPr>
        </p:nvSpPr>
        <p:spPr>
          <a:xfrm>
            <a:off x="395288" y="260350"/>
            <a:ext cx="5689600" cy="612775"/>
          </a:xfrm>
          <a:solidFill>
            <a:srgbClr val="F3F1ED"/>
          </a:solidFill>
          <a:ln>
            <a:solidFill>
              <a:schemeClr val="tx1"/>
            </a:solidFill>
            <a:miter lim="800000"/>
            <a:headEnd/>
            <a:tailEnd/>
          </a:ln>
        </p:spPr>
        <p:txBody>
          <a:bodyPr/>
          <a:lstStyle/>
          <a:p>
            <a:pPr eaLnBrk="1" hangingPunct="1"/>
            <a:r>
              <a:rPr lang="en-GB" altLang="en-US" sz="3200"/>
              <a:t>Resting Membrane Potentials</a:t>
            </a:r>
            <a:endParaRPr lang="en-GB" altLang="en-US" sz="4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33D43A8-F937-4A42-A5D9-F3A57888FE74}"/>
              </a:ext>
            </a:extLst>
          </p:cNvPr>
          <p:cNvSpPr>
            <a:spLocks noChangeArrowheads="1"/>
          </p:cNvSpPr>
          <p:nvPr/>
        </p:nvSpPr>
        <p:spPr bwMode="auto">
          <a:xfrm>
            <a:off x="1371600" y="3276600"/>
            <a:ext cx="7391400" cy="3124200"/>
          </a:xfrm>
          <a:prstGeom prst="rect">
            <a:avLst/>
          </a:prstGeom>
          <a:solidFill>
            <a:srgbClr val="F5F3E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51203" name="Rectangle 3">
            <a:extLst>
              <a:ext uri="{FF2B5EF4-FFF2-40B4-BE49-F238E27FC236}">
                <a16:creationId xmlns:a16="http://schemas.microsoft.com/office/drawing/2014/main" id="{4126F14A-438A-45FC-B434-85923590BBF4}"/>
              </a:ext>
            </a:extLst>
          </p:cNvPr>
          <p:cNvSpPr>
            <a:spLocks noGrp="1" noChangeArrowheads="1"/>
          </p:cNvSpPr>
          <p:nvPr>
            <p:ph type="title"/>
          </p:nvPr>
        </p:nvSpPr>
        <p:spPr>
          <a:xfrm>
            <a:off x="685800" y="457200"/>
            <a:ext cx="7467600" cy="838200"/>
          </a:xfrm>
        </p:spPr>
        <p:txBody>
          <a:bodyPr/>
          <a:lstStyle/>
          <a:p>
            <a:pPr algn="l" eaLnBrk="1" hangingPunct="1"/>
            <a:r>
              <a:rPr lang="en-GB" altLang="en-US" sz="3200" b="1"/>
              <a:t>Electrochemical Equilibrium</a:t>
            </a:r>
          </a:p>
        </p:txBody>
      </p:sp>
      <p:sp>
        <p:nvSpPr>
          <p:cNvPr id="51204" name="Rectangle 4">
            <a:extLst>
              <a:ext uri="{FF2B5EF4-FFF2-40B4-BE49-F238E27FC236}">
                <a16:creationId xmlns:a16="http://schemas.microsoft.com/office/drawing/2014/main" id="{942F6EA6-98C4-4123-B34B-5B2C889B4576}"/>
              </a:ext>
            </a:extLst>
          </p:cNvPr>
          <p:cNvSpPr>
            <a:spLocks noGrp="1" noChangeArrowheads="1"/>
          </p:cNvSpPr>
          <p:nvPr>
            <p:ph type="body" sz="half" idx="2"/>
          </p:nvPr>
        </p:nvSpPr>
        <p:spPr>
          <a:xfrm>
            <a:off x="762000" y="1295400"/>
            <a:ext cx="8229600" cy="2057400"/>
          </a:xfrm>
        </p:spPr>
        <p:txBody>
          <a:bodyPr/>
          <a:lstStyle/>
          <a:p>
            <a:pPr eaLnBrk="1" hangingPunct="1"/>
            <a:r>
              <a:rPr lang="en-GB" altLang="en-US" sz="2400"/>
              <a:t>Ions diffuse through selective channels in a membrane.</a:t>
            </a:r>
          </a:p>
          <a:p>
            <a:pPr eaLnBrk="1" hangingPunct="1"/>
            <a:r>
              <a:rPr lang="en-GB" altLang="en-US" sz="2400"/>
              <a:t>Their partners of opposite charge are left behind.</a:t>
            </a:r>
          </a:p>
          <a:p>
            <a:pPr eaLnBrk="1" hangingPunct="1"/>
            <a:r>
              <a:rPr lang="en-GB" altLang="en-US" sz="2400"/>
              <a:t>An electrical gradient is set up across the membrane.</a:t>
            </a:r>
          </a:p>
          <a:p>
            <a:pPr eaLnBrk="1" hangingPunct="1"/>
            <a:r>
              <a:rPr lang="en-GB" altLang="en-US" sz="2400"/>
              <a:t>Further diffusion is opposed by the electrical gradient.</a:t>
            </a:r>
          </a:p>
        </p:txBody>
      </p:sp>
      <p:pic>
        <p:nvPicPr>
          <p:cNvPr id="51205" name="Picture 5" descr="selective-1">
            <a:extLst>
              <a:ext uri="{FF2B5EF4-FFF2-40B4-BE49-F238E27FC236}">
                <a16:creationId xmlns:a16="http://schemas.microsoft.com/office/drawing/2014/main" id="{D5697C17-5019-46A4-BA89-F299364F4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938" y="3344863"/>
            <a:ext cx="2390775" cy="29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6" descr="selective-2">
            <a:extLst>
              <a:ext uri="{FF2B5EF4-FFF2-40B4-BE49-F238E27FC236}">
                <a16:creationId xmlns:a16="http://schemas.microsoft.com/office/drawing/2014/main" id="{00B09401-68EE-42FD-9B10-46A9B349D216}"/>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962400" y="3581400"/>
            <a:ext cx="2359025"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7" name="Picture 7" descr="selective-3">
            <a:extLst>
              <a:ext uri="{FF2B5EF4-FFF2-40B4-BE49-F238E27FC236}">
                <a16:creationId xmlns:a16="http://schemas.microsoft.com/office/drawing/2014/main" id="{A2645807-2EC6-43E5-A246-0F0226FB7E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5713" y="3533775"/>
            <a:ext cx="228758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AACA5B0-9BE4-453F-B47B-6DD6026260B7}"/>
              </a:ext>
            </a:extLst>
          </p:cNvPr>
          <p:cNvSpPr>
            <a:spLocks noGrp="1" noChangeArrowheads="1"/>
          </p:cNvSpPr>
          <p:nvPr>
            <p:ph type="title"/>
          </p:nvPr>
        </p:nvSpPr>
        <p:spPr>
          <a:xfrm>
            <a:off x="457200" y="274638"/>
            <a:ext cx="8229600" cy="603250"/>
          </a:xfrm>
        </p:spPr>
        <p:txBody>
          <a:bodyPr/>
          <a:lstStyle/>
          <a:p>
            <a:pPr algn="l" eaLnBrk="1" hangingPunct="1"/>
            <a:r>
              <a:rPr lang="en-GB" altLang="en-US" sz="3200" b="1"/>
              <a:t>Gradients, Concentrations and </a:t>
            </a:r>
            <a:r>
              <a:rPr lang="en-GB" altLang="en-US" sz="2800" b="1"/>
              <a:t>Charge</a:t>
            </a:r>
          </a:p>
        </p:txBody>
      </p:sp>
      <p:sp>
        <p:nvSpPr>
          <p:cNvPr id="52227" name="Rectangle 3">
            <a:extLst>
              <a:ext uri="{FF2B5EF4-FFF2-40B4-BE49-F238E27FC236}">
                <a16:creationId xmlns:a16="http://schemas.microsoft.com/office/drawing/2014/main" id="{89FAED03-24BB-4E6B-87A6-046FA222E23E}"/>
              </a:ext>
            </a:extLst>
          </p:cNvPr>
          <p:cNvSpPr>
            <a:spLocks noGrp="1" noChangeArrowheads="1"/>
          </p:cNvSpPr>
          <p:nvPr>
            <p:ph type="body" sz="half" idx="2"/>
          </p:nvPr>
        </p:nvSpPr>
        <p:spPr>
          <a:xfrm>
            <a:off x="3962400" y="1773238"/>
            <a:ext cx="4495800" cy="4248150"/>
          </a:xfrm>
        </p:spPr>
        <p:txBody>
          <a:bodyPr/>
          <a:lstStyle/>
          <a:p>
            <a:pPr eaLnBrk="1" hangingPunct="1">
              <a:lnSpc>
                <a:spcPct val="90000"/>
              </a:lnSpc>
            </a:pPr>
            <a:r>
              <a:rPr lang="en-GB" altLang="en-US" sz="2000"/>
              <a:t>Electrostatic forces are strong.</a:t>
            </a:r>
          </a:p>
          <a:p>
            <a:pPr eaLnBrk="1" hangingPunct="1">
              <a:lnSpc>
                <a:spcPct val="90000"/>
              </a:lnSpc>
            </a:pPr>
            <a:r>
              <a:rPr lang="en-GB" altLang="en-US" sz="2000"/>
              <a:t>Hence, a redistribution of a modest number of ions can give rise to sizeable potentials (voltages).</a:t>
            </a:r>
          </a:p>
          <a:p>
            <a:pPr eaLnBrk="1" hangingPunct="1">
              <a:lnSpc>
                <a:spcPct val="90000"/>
              </a:lnSpc>
            </a:pPr>
            <a:r>
              <a:rPr lang="en-GB" altLang="en-US" sz="2000"/>
              <a:t>The amount of charge (number of ions) that needs to be moved to set up a particular voltage depends on the </a:t>
            </a:r>
            <a:r>
              <a:rPr lang="en-GB" altLang="en-US" sz="2000" i="1"/>
              <a:t>membrane capacitance. </a:t>
            </a:r>
            <a:r>
              <a:rPr lang="en-GB" altLang="en-US" sz="2000"/>
              <a:t>C=Q/V    =&gt;     V=Q/C.</a:t>
            </a:r>
          </a:p>
          <a:p>
            <a:pPr eaLnBrk="1" hangingPunct="1">
              <a:lnSpc>
                <a:spcPct val="90000"/>
              </a:lnSpc>
            </a:pPr>
            <a:r>
              <a:rPr lang="en-GB" altLang="en-US" sz="2000"/>
              <a:t>Electrochemical equilibrium is reached after only tiny changes in relative ion concentrations.</a:t>
            </a:r>
          </a:p>
          <a:p>
            <a:pPr eaLnBrk="1" hangingPunct="1">
              <a:lnSpc>
                <a:spcPct val="90000"/>
              </a:lnSpc>
              <a:buFontTx/>
              <a:buNone/>
            </a:pPr>
            <a:endParaRPr lang="en-GB" altLang="en-US" sz="2000"/>
          </a:p>
        </p:txBody>
      </p:sp>
      <p:pic>
        <p:nvPicPr>
          <p:cNvPr id="52228" name="Picture 4">
            <a:extLst>
              <a:ext uri="{FF2B5EF4-FFF2-40B4-BE49-F238E27FC236}">
                <a16:creationId xmlns:a16="http://schemas.microsoft.com/office/drawing/2014/main" id="{3CB27D69-C6FB-452C-A5BB-16B3363D61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36004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1E566F23-EB27-4922-9F7E-BBABE419B0BD}"/>
              </a:ext>
            </a:extLst>
          </p:cNvPr>
          <p:cNvSpPr>
            <a:spLocks noGrp="1" noChangeArrowheads="1"/>
          </p:cNvSpPr>
          <p:nvPr>
            <p:ph type="title"/>
          </p:nvPr>
        </p:nvSpPr>
        <p:spPr>
          <a:xfrm>
            <a:off x="381000" y="215900"/>
            <a:ext cx="7772400" cy="1143000"/>
          </a:xfrm>
        </p:spPr>
        <p:txBody>
          <a:bodyPr/>
          <a:lstStyle/>
          <a:p>
            <a:pPr algn="l" eaLnBrk="1" hangingPunct="1"/>
            <a:r>
              <a:rPr lang="en-GB" altLang="en-US" sz="3200" b="1"/>
              <a:t>The Nernst Equation</a:t>
            </a:r>
          </a:p>
        </p:txBody>
      </p:sp>
      <p:sp>
        <p:nvSpPr>
          <p:cNvPr id="53251" name="Rectangle 3">
            <a:extLst>
              <a:ext uri="{FF2B5EF4-FFF2-40B4-BE49-F238E27FC236}">
                <a16:creationId xmlns:a16="http://schemas.microsoft.com/office/drawing/2014/main" id="{AB096A0A-2B87-48A7-A3DD-874FA131429F}"/>
              </a:ext>
            </a:extLst>
          </p:cNvPr>
          <p:cNvSpPr>
            <a:spLocks noGrp="1" noChangeArrowheads="1"/>
          </p:cNvSpPr>
          <p:nvPr>
            <p:ph type="body" sz="half" idx="2"/>
          </p:nvPr>
        </p:nvSpPr>
        <p:spPr>
          <a:xfrm>
            <a:off x="4114800" y="2209800"/>
            <a:ext cx="5105400" cy="4114800"/>
          </a:xfrm>
        </p:spPr>
        <p:txBody>
          <a:bodyPr/>
          <a:lstStyle/>
          <a:p>
            <a:pPr eaLnBrk="1" hangingPunct="1">
              <a:lnSpc>
                <a:spcPct val="90000"/>
              </a:lnSpc>
            </a:pPr>
            <a:r>
              <a:rPr lang="en-GB" altLang="en-US" sz="2800"/>
              <a:t>E : Voltage (mV)</a:t>
            </a:r>
          </a:p>
          <a:p>
            <a:pPr eaLnBrk="1" hangingPunct="1">
              <a:lnSpc>
                <a:spcPct val="90000"/>
              </a:lnSpc>
            </a:pPr>
            <a:r>
              <a:rPr lang="en-GB" altLang="en-US" sz="2800"/>
              <a:t>R : Gas Constant</a:t>
            </a:r>
          </a:p>
          <a:p>
            <a:pPr eaLnBrk="1" hangingPunct="1">
              <a:lnSpc>
                <a:spcPct val="90000"/>
              </a:lnSpc>
            </a:pPr>
            <a:r>
              <a:rPr lang="en-GB" altLang="en-US" sz="2800"/>
              <a:t>T : Temperature (</a:t>
            </a:r>
            <a:r>
              <a:rPr lang="en-US" altLang="en-US" sz="2800">
                <a:cs typeface="Tahoma" panose="020B0604030504040204" pitchFamily="34" charset="0"/>
              </a:rPr>
              <a:t>°</a:t>
            </a:r>
            <a:r>
              <a:rPr lang="en-GB" altLang="en-US" sz="2800"/>
              <a:t>K)</a:t>
            </a:r>
          </a:p>
          <a:p>
            <a:pPr eaLnBrk="1" hangingPunct="1">
              <a:lnSpc>
                <a:spcPct val="90000"/>
              </a:lnSpc>
            </a:pPr>
            <a:r>
              <a:rPr lang="en-GB" altLang="en-US" sz="2800"/>
              <a:t>F : Faraday’s Constant</a:t>
            </a:r>
          </a:p>
          <a:p>
            <a:pPr eaLnBrk="1" hangingPunct="1">
              <a:lnSpc>
                <a:spcPct val="90000"/>
              </a:lnSpc>
            </a:pPr>
            <a:r>
              <a:rPr lang="en-GB" altLang="en-US" sz="2800"/>
              <a:t>z : Number of Elementary Charges on each Ion</a:t>
            </a:r>
          </a:p>
          <a:p>
            <a:pPr eaLnBrk="1" hangingPunct="1">
              <a:lnSpc>
                <a:spcPct val="90000"/>
              </a:lnSpc>
            </a:pPr>
            <a:r>
              <a:rPr lang="en-GB" altLang="en-US" sz="2800"/>
              <a:t>C</a:t>
            </a:r>
            <a:r>
              <a:rPr lang="en-GB" altLang="en-US" sz="2800" baseline="-25000"/>
              <a:t>in</a:t>
            </a:r>
            <a:r>
              <a:rPr lang="en-GB" altLang="en-US" sz="2800"/>
              <a:t>, C</a:t>
            </a:r>
            <a:r>
              <a:rPr lang="en-GB" altLang="en-US" sz="2800" baseline="-25000"/>
              <a:t>out</a:t>
            </a:r>
            <a:r>
              <a:rPr lang="en-GB" altLang="en-US" sz="2800"/>
              <a:t>, []</a:t>
            </a:r>
            <a:r>
              <a:rPr lang="en-GB" altLang="en-US" sz="2800" baseline="-25000"/>
              <a:t>in</a:t>
            </a:r>
            <a:r>
              <a:rPr lang="en-GB" altLang="en-US" sz="2800"/>
              <a:t>, []</a:t>
            </a:r>
            <a:r>
              <a:rPr lang="en-GB" altLang="en-US" sz="2800" baseline="-25000"/>
              <a:t>out</a:t>
            </a:r>
            <a:r>
              <a:rPr lang="en-GB" altLang="en-US" sz="2800"/>
              <a:t> : Concentrations inside or outside the cell (mM)</a:t>
            </a:r>
            <a:endParaRPr lang="en-US" altLang="en-US" sz="2800"/>
          </a:p>
        </p:txBody>
      </p:sp>
      <p:sp>
        <p:nvSpPr>
          <p:cNvPr id="53252" name="Rectangle 4">
            <a:extLst>
              <a:ext uri="{FF2B5EF4-FFF2-40B4-BE49-F238E27FC236}">
                <a16:creationId xmlns:a16="http://schemas.microsoft.com/office/drawing/2014/main" id="{0D7B59F0-0C8B-4768-AF3C-BC2A6343BB63}"/>
              </a:ext>
            </a:extLst>
          </p:cNvPr>
          <p:cNvSpPr>
            <a:spLocks noChangeArrowheads="1"/>
          </p:cNvSpPr>
          <p:nvPr/>
        </p:nvSpPr>
        <p:spPr bwMode="auto">
          <a:xfrm>
            <a:off x="401955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Clr>
                <a:srgbClr val="000000"/>
              </a:buClr>
              <a:buSzPct val="100000"/>
              <a:buFont typeface="Times New Roman" panose="02020603050405020304" pitchFamily="18" charset="0"/>
              <a:buNone/>
            </a:pPr>
            <a:endParaRPr lang="en-US" altLang="en-US"/>
          </a:p>
        </p:txBody>
      </p:sp>
      <p:graphicFrame>
        <p:nvGraphicFramePr>
          <p:cNvPr id="53253" name="Object 5">
            <a:extLst>
              <a:ext uri="{FF2B5EF4-FFF2-40B4-BE49-F238E27FC236}">
                <a16:creationId xmlns:a16="http://schemas.microsoft.com/office/drawing/2014/main" id="{0917E998-75B6-490D-A30F-C87C0A695691}"/>
              </a:ext>
            </a:extLst>
          </p:cNvPr>
          <p:cNvGraphicFramePr>
            <a:graphicFrameLocks noChangeAspect="1"/>
          </p:cNvGraphicFramePr>
          <p:nvPr/>
        </p:nvGraphicFramePr>
        <p:xfrm>
          <a:off x="381000" y="2286000"/>
          <a:ext cx="2743200" cy="1225550"/>
        </p:xfrm>
        <a:graphic>
          <a:graphicData uri="http://schemas.openxmlformats.org/presentationml/2006/ole">
            <mc:AlternateContent xmlns:mc="http://schemas.openxmlformats.org/markup-compatibility/2006">
              <mc:Choice xmlns:v="urn:schemas-microsoft-com:vml" Requires="v">
                <p:oleObj spid="_x0000_s53311" name="Equation" r:id="rId3" imgW="1079032" imgH="482391" progId="Equation.3">
                  <p:embed/>
                </p:oleObj>
              </mc:Choice>
              <mc:Fallback>
                <p:oleObj name="Equation" r:id="rId3" imgW="1079032" imgH="482391"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86000"/>
                        <a:ext cx="27432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4" name="Rectangle 6">
            <a:extLst>
              <a:ext uri="{FF2B5EF4-FFF2-40B4-BE49-F238E27FC236}">
                <a16:creationId xmlns:a16="http://schemas.microsoft.com/office/drawing/2014/main" id="{5E4D7567-518B-491E-ADEC-D7E78DB70A5B}"/>
              </a:ext>
            </a:extLst>
          </p:cNvPr>
          <p:cNvSpPr>
            <a:spLocks noChangeArrowheads="1"/>
          </p:cNvSpPr>
          <p:nvPr/>
        </p:nvSpPr>
        <p:spPr bwMode="auto">
          <a:xfrm>
            <a:off x="379095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Clr>
                <a:srgbClr val="000000"/>
              </a:buClr>
              <a:buSzPct val="100000"/>
              <a:buFont typeface="Times New Roman" panose="02020603050405020304" pitchFamily="18" charset="0"/>
              <a:buNone/>
            </a:pPr>
            <a:endParaRPr lang="en-US" altLang="en-US"/>
          </a:p>
        </p:txBody>
      </p:sp>
      <p:graphicFrame>
        <p:nvGraphicFramePr>
          <p:cNvPr id="53255" name="Object 7">
            <a:extLst>
              <a:ext uri="{FF2B5EF4-FFF2-40B4-BE49-F238E27FC236}">
                <a16:creationId xmlns:a16="http://schemas.microsoft.com/office/drawing/2014/main" id="{941552C9-FDC7-44A7-8F25-044BF51AAC49}"/>
              </a:ext>
            </a:extLst>
          </p:cNvPr>
          <p:cNvGraphicFramePr>
            <a:graphicFrameLocks noChangeAspect="1"/>
          </p:cNvGraphicFramePr>
          <p:nvPr/>
        </p:nvGraphicFramePr>
        <p:xfrm>
          <a:off x="381000" y="3657600"/>
          <a:ext cx="3657600" cy="1185863"/>
        </p:xfrm>
        <a:graphic>
          <a:graphicData uri="http://schemas.openxmlformats.org/presentationml/2006/ole">
            <mc:AlternateContent xmlns:mc="http://schemas.openxmlformats.org/markup-compatibility/2006">
              <mc:Choice xmlns:v="urn:schemas-microsoft-com:vml" Requires="v">
                <p:oleObj spid="_x0000_s53312" name="Equation" r:id="rId5" imgW="1497950" imgH="482391" progId="Equation.3">
                  <p:embed/>
                </p:oleObj>
              </mc:Choice>
              <mc:Fallback>
                <p:oleObj name="Equation" r:id="rId5" imgW="1497950" imgH="482391"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657600"/>
                        <a:ext cx="365760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256" name="Object 8">
            <a:extLst>
              <a:ext uri="{FF2B5EF4-FFF2-40B4-BE49-F238E27FC236}">
                <a16:creationId xmlns:a16="http://schemas.microsoft.com/office/drawing/2014/main" id="{26946DBB-8913-4D73-98AB-9554265E5779}"/>
              </a:ext>
            </a:extLst>
          </p:cNvPr>
          <p:cNvGraphicFramePr>
            <a:graphicFrameLocks noChangeAspect="1"/>
          </p:cNvGraphicFramePr>
          <p:nvPr/>
        </p:nvGraphicFramePr>
        <p:xfrm>
          <a:off x="457200" y="4953000"/>
          <a:ext cx="2286000" cy="484188"/>
        </p:xfrm>
        <a:graphic>
          <a:graphicData uri="http://schemas.openxmlformats.org/presentationml/2006/ole">
            <mc:AlternateContent xmlns:mc="http://schemas.openxmlformats.org/markup-compatibility/2006">
              <mc:Choice xmlns:v="urn:schemas-microsoft-com:vml" Requires="v">
                <p:oleObj spid="_x0000_s53313" name="Equation" r:id="rId7" imgW="1028254" imgH="215806" progId="Equation.3">
                  <p:embed/>
                </p:oleObj>
              </mc:Choice>
              <mc:Fallback>
                <p:oleObj name="Equation" r:id="rId7" imgW="1028254" imgH="215806"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953000"/>
                        <a:ext cx="22860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57" name="Text Box 9">
            <a:extLst>
              <a:ext uri="{FF2B5EF4-FFF2-40B4-BE49-F238E27FC236}">
                <a16:creationId xmlns:a16="http://schemas.microsoft.com/office/drawing/2014/main" id="{0EEE371D-9F3A-4CFC-BD62-DA35CECDFB38}"/>
              </a:ext>
            </a:extLst>
          </p:cNvPr>
          <p:cNvSpPr txBox="1">
            <a:spLocks noChangeArrowheads="1"/>
          </p:cNvSpPr>
          <p:nvPr/>
        </p:nvSpPr>
        <p:spPr bwMode="auto">
          <a:xfrm>
            <a:off x="381000" y="1263650"/>
            <a:ext cx="73818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2800">
                <a:solidFill>
                  <a:schemeClr val="tx1"/>
                </a:solidFill>
              </a:rPr>
              <a:t>Predicts “equilibrium potential” (i.e. voltage large </a:t>
            </a:r>
            <a:br>
              <a:rPr lang="en-GB" altLang="en-US" sz="2800">
                <a:solidFill>
                  <a:schemeClr val="tx1"/>
                </a:solidFill>
              </a:rPr>
            </a:br>
            <a:r>
              <a:rPr lang="en-GB" altLang="en-US" sz="2800">
                <a:solidFill>
                  <a:schemeClr val="tx1"/>
                </a:solidFill>
              </a:rPr>
              <a:t>enough to stop net charge movement by diffusion)</a:t>
            </a:r>
          </a:p>
        </p:txBody>
      </p:sp>
      <p:graphicFrame>
        <p:nvGraphicFramePr>
          <p:cNvPr id="53258" name="Object 10">
            <a:extLst>
              <a:ext uri="{FF2B5EF4-FFF2-40B4-BE49-F238E27FC236}">
                <a16:creationId xmlns:a16="http://schemas.microsoft.com/office/drawing/2014/main" id="{56FCBBDA-8727-4582-9AB0-82B9E021ED3A}"/>
              </a:ext>
            </a:extLst>
          </p:cNvPr>
          <p:cNvGraphicFramePr>
            <a:graphicFrameLocks noChangeAspect="1"/>
          </p:cNvGraphicFramePr>
          <p:nvPr/>
        </p:nvGraphicFramePr>
        <p:xfrm>
          <a:off x="844550" y="5548313"/>
          <a:ext cx="1974850" cy="512762"/>
        </p:xfrm>
        <a:graphic>
          <a:graphicData uri="http://schemas.openxmlformats.org/presentationml/2006/ole">
            <mc:AlternateContent xmlns:mc="http://schemas.openxmlformats.org/markup-compatibility/2006">
              <mc:Choice xmlns:v="urn:schemas-microsoft-com:vml" Requires="v">
                <p:oleObj spid="_x0000_s53314" name="Equation" r:id="rId9" imgW="889000" imgH="228600" progId="Equation.3">
                  <p:embed/>
                </p:oleObj>
              </mc:Choice>
              <mc:Fallback>
                <p:oleObj name="Equation" r:id="rId9" imgW="889000" imgH="2286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4550" y="5548313"/>
                        <a:ext cx="1974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6F1B9190-EB70-41FE-8B59-98878CCB3A92}"/>
              </a:ext>
            </a:extLst>
          </p:cNvPr>
          <p:cNvSpPr>
            <a:spLocks noGrp="1" noChangeArrowheads="1"/>
          </p:cNvSpPr>
          <p:nvPr>
            <p:ph type="title"/>
          </p:nvPr>
        </p:nvSpPr>
        <p:spPr>
          <a:xfrm>
            <a:off x="457200" y="381000"/>
            <a:ext cx="7772400" cy="1143000"/>
          </a:xfrm>
        </p:spPr>
        <p:txBody>
          <a:bodyPr/>
          <a:lstStyle/>
          <a:p>
            <a:pPr algn="l" eaLnBrk="1" hangingPunct="1"/>
            <a:r>
              <a:rPr lang="en-GB" altLang="en-US" sz="3200" b="1"/>
              <a:t>The Goldman Equation</a:t>
            </a:r>
          </a:p>
        </p:txBody>
      </p:sp>
      <p:sp>
        <p:nvSpPr>
          <p:cNvPr id="54275" name="Rectangle 3">
            <a:extLst>
              <a:ext uri="{FF2B5EF4-FFF2-40B4-BE49-F238E27FC236}">
                <a16:creationId xmlns:a16="http://schemas.microsoft.com/office/drawing/2014/main" id="{F35DEC56-7807-4A07-B5C0-7CE03CFF665F}"/>
              </a:ext>
            </a:extLst>
          </p:cNvPr>
          <p:cNvSpPr>
            <a:spLocks noGrp="1" noChangeArrowheads="1"/>
          </p:cNvSpPr>
          <p:nvPr>
            <p:ph type="body" sz="half" idx="2"/>
          </p:nvPr>
        </p:nvSpPr>
        <p:spPr>
          <a:xfrm>
            <a:off x="381000" y="3581400"/>
            <a:ext cx="8305800" cy="1981200"/>
          </a:xfrm>
        </p:spPr>
        <p:txBody>
          <a:bodyPr/>
          <a:lstStyle/>
          <a:p>
            <a:pPr marL="0" indent="0" eaLnBrk="1" hangingPunct="1">
              <a:lnSpc>
                <a:spcPct val="90000"/>
              </a:lnSpc>
              <a:buFontTx/>
              <a:buNone/>
            </a:pPr>
            <a:r>
              <a:rPr lang="en-GB" altLang="en-US" sz="2400"/>
              <a:t>An extension of the Nernst Equation, which considers several Ion species, and “weights” the contribution of each ion by it’s respective </a:t>
            </a:r>
            <a:r>
              <a:rPr lang="en-GB" altLang="en-US" sz="2400" i="1"/>
              <a:t>permeability (P)</a:t>
            </a:r>
            <a:br>
              <a:rPr lang="en-GB" altLang="en-US" sz="2400" i="1"/>
            </a:br>
            <a:br>
              <a:rPr lang="en-GB" altLang="en-US" sz="2400" i="1"/>
            </a:br>
            <a:r>
              <a:rPr lang="en-GB" altLang="en-US" sz="2000"/>
              <a:t>(Note: whether the internal concentration appears in the numerator or the denominator depends on the sign of the charge of the ion)</a:t>
            </a:r>
          </a:p>
        </p:txBody>
      </p:sp>
      <p:sp>
        <p:nvSpPr>
          <p:cNvPr id="54276" name="Rectangle 4">
            <a:extLst>
              <a:ext uri="{FF2B5EF4-FFF2-40B4-BE49-F238E27FC236}">
                <a16:creationId xmlns:a16="http://schemas.microsoft.com/office/drawing/2014/main" id="{2B6F6302-544E-48F6-94E4-26B51A4C7449}"/>
              </a:ext>
            </a:extLst>
          </p:cNvPr>
          <p:cNvSpPr>
            <a:spLocks noChangeArrowheads="1"/>
          </p:cNvSpPr>
          <p:nvPr/>
        </p:nvSpPr>
        <p:spPr bwMode="auto">
          <a:xfrm>
            <a:off x="401955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Clr>
                <a:srgbClr val="000000"/>
              </a:buClr>
              <a:buSzPct val="100000"/>
              <a:buFont typeface="Times New Roman" panose="02020603050405020304" pitchFamily="18" charset="0"/>
              <a:buNone/>
            </a:pPr>
            <a:endParaRPr lang="en-US" altLang="en-US"/>
          </a:p>
        </p:txBody>
      </p:sp>
      <p:sp>
        <p:nvSpPr>
          <p:cNvPr id="54277" name="Rectangle 5">
            <a:extLst>
              <a:ext uri="{FF2B5EF4-FFF2-40B4-BE49-F238E27FC236}">
                <a16:creationId xmlns:a16="http://schemas.microsoft.com/office/drawing/2014/main" id="{851A5F99-B68C-45BC-9C3F-977A6546419A}"/>
              </a:ext>
            </a:extLst>
          </p:cNvPr>
          <p:cNvSpPr>
            <a:spLocks noChangeArrowheads="1"/>
          </p:cNvSpPr>
          <p:nvPr/>
        </p:nvSpPr>
        <p:spPr bwMode="auto">
          <a:xfrm>
            <a:off x="379095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Clr>
                <a:srgbClr val="000000"/>
              </a:buClr>
              <a:buSzPct val="100000"/>
              <a:buFont typeface="Times New Roman" panose="02020603050405020304" pitchFamily="18" charset="0"/>
              <a:buNone/>
            </a:pPr>
            <a:endParaRPr lang="en-US" altLang="en-US"/>
          </a:p>
        </p:txBody>
      </p:sp>
      <p:graphicFrame>
        <p:nvGraphicFramePr>
          <p:cNvPr id="54278" name="Object 6">
            <a:extLst>
              <a:ext uri="{FF2B5EF4-FFF2-40B4-BE49-F238E27FC236}">
                <a16:creationId xmlns:a16="http://schemas.microsoft.com/office/drawing/2014/main" id="{6E12295E-997C-44ED-882D-701C88867056}"/>
              </a:ext>
            </a:extLst>
          </p:cNvPr>
          <p:cNvGraphicFramePr>
            <a:graphicFrameLocks noChangeAspect="1"/>
          </p:cNvGraphicFramePr>
          <p:nvPr/>
        </p:nvGraphicFramePr>
        <p:xfrm>
          <a:off x="703263" y="1828800"/>
          <a:ext cx="7813675" cy="1195388"/>
        </p:xfrm>
        <a:graphic>
          <a:graphicData uri="http://schemas.openxmlformats.org/presentationml/2006/ole">
            <mc:AlternateContent xmlns:mc="http://schemas.openxmlformats.org/markup-compatibility/2006">
              <mc:Choice xmlns:v="urn:schemas-microsoft-com:vml" Requires="v">
                <p:oleObj spid="_x0000_s54292" name="Equation" r:id="rId3" imgW="3175000" imgH="482600" progId="Equation.3">
                  <p:embed/>
                </p:oleObj>
              </mc:Choice>
              <mc:Fallback>
                <p:oleObj name="Equation" r:id="rId3" imgW="3175000" imgH="4826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63" y="1828800"/>
                        <a:ext cx="781367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E21DA796-08A9-4463-B2E2-9B9F014CC2B8}"/>
              </a:ext>
            </a:extLst>
          </p:cNvPr>
          <p:cNvSpPr>
            <a:spLocks noGrp="1"/>
          </p:cNvSpPr>
          <p:nvPr>
            <p:ph type="title"/>
          </p:nvPr>
        </p:nvSpPr>
        <p:spPr/>
        <p:txBody>
          <a:bodyPr/>
          <a:lstStyle/>
          <a:p>
            <a:r>
              <a:rPr lang="en-US" altLang="en-US"/>
              <a:t>Important take-home message</a:t>
            </a:r>
          </a:p>
        </p:txBody>
      </p:sp>
      <p:sp>
        <p:nvSpPr>
          <p:cNvPr id="55299" name="Content Placeholder 2">
            <a:extLst>
              <a:ext uri="{FF2B5EF4-FFF2-40B4-BE49-F238E27FC236}">
                <a16:creationId xmlns:a16="http://schemas.microsoft.com/office/drawing/2014/main" id="{0624909B-790F-42A6-B024-4229F44D51B9}"/>
              </a:ext>
            </a:extLst>
          </p:cNvPr>
          <p:cNvSpPr>
            <a:spLocks noGrp="1"/>
          </p:cNvSpPr>
          <p:nvPr>
            <p:ph idx="1"/>
          </p:nvPr>
        </p:nvSpPr>
        <p:spPr>
          <a:xfrm>
            <a:off x="457200" y="1341438"/>
            <a:ext cx="8229600" cy="4525962"/>
          </a:xfrm>
        </p:spPr>
        <p:txBody>
          <a:bodyPr/>
          <a:lstStyle/>
          <a:p>
            <a:r>
              <a:rPr lang="en-US" altLang="en-US" sz="2800"/>
              <a:t>Nerve cells are said to be in “</a:t>
            </a:r>
            <a:r>
              <a:rPr lang="en-US" altLang="en-US" sz="2800" b="1" i="1"/>
              <a:t>electro-chemical equilibrium</a:t>
            </a:r>
            <a:r>
              <a:rPr lang="en-US" altLang="en-US" sz="2800" i="1"/>
              <a:t>”</a:t>
            </a:r>
            <a:r>
              <a:rPr lang="en-US" altLang="en-US" sz="2800"/>
              <a:t>: electrostatic forces may push charged ions one way, diffusion down a concentration gradient may push them the other way.</a:t>
            </a:r>
          </a:p>
          <a:p>
            <a:r>
              <a:rPr lang="en-US" altLang="en-US" sz="2800"/>
              <a:t>The voltage at which there is no net charge movement is called the </a:t>
            </a:r>
            <a:r>
              <a:rPr lang="en-US" altLang="en-US" sz="2800" b="1" i="1"/>
              <a:t>equilibrium potential</a:t>
            </a:r>
            <a:r>
              <a:rPr lang="en-US" altLang="en-US" sz="2800" i="1"/>
              <a:t>. </a:t>
            </a:r>
            <a:r>
              <a:rPr lang="en-US" altLang="en-US" sz="2800"/>
              <a:t>It can be calculated with the Nernst (or Goldman) equation. (You will not be expected to remember these equations or to apply them for this course, but you should have heard of them).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271FA5F3-C843-4610-B0FE-ADE1AC342C32}"/>
              </a:ext>
            </a:extLst>
          </p:cNvPr>
          <p:cNvSpPr>
            <a:spLocks noGrp="1"/>
          </p:cNvSpPr>
          <p:nvPr>
            <p:ph type="title"/>
          </p:nvPr>
        </p:nvSpPr>
        <p:spPr>
          <a:xfrm>
            <a:off x="457200" y="3213100"/>
            <a:ext cx="8229600" cy="1143000"/>
          </a:xfrm>
        </p:spPr>
        <p:txBody>
          <a:bodyPr/>
          <a:lstStyle/>
          <a:p>
            <a:pPr eaLnBrk="1" hangingPunct="1"/>
            <a:r>
              <a:rPr lang="en-GB" altLang="en-US"/>
              <a:t>Let’s take a short break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0C880F67-EDFE-46BD-9AB3-D2E92093734B}"/>
              </a:ext>
            </a:extLst>
          </p:cNvPr>
          <p:cNvSpPr>
            <a:spLocks noGrp="1" noChangeArrowheads="1"/>
          </p:cNvSpPr>
          <p:nvPr>
            <p:ph type="title"/>
          </p:nvPr>
        </p:nvSpPr>
        <p:spPr>
          <a:xfrm>
            <a:off x="3995738" y="506413"/>
            <a:ext cx="4692650" cy="911225"/>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Recipe for Neurons</a:t>
            </a:r>
          </a:p>
        </p:txBody>
      </p:sp>
      <p:sp>
        <p:nvSpPr>
          <p:cNvPr id="8195" name="Rectangle 2">
            <a:extLst>
              <a:ext uri="{FF2B5EF4-FFF2-40B4-BE49-F238E27FC236}">
                <a16:creationId xmlns:a16="http://schemas.microsoft.com/office/drawing/2014/main" id="{26C88E97-767F-4D75-9ED6-3F244CCF56DE}"/>
              </a:ext>
            </a:extLst>
          </p:cNvPr>
          <p:cNvSpPr>
            <a:spLocks noGrp="1" noChangeArrowheads="1"/>
          </p:cNvSpPr>
          <p:nvPr>
            <p:ph type="body" idx="1"/>
          </p:nvPr>
        </p:nvSpPr>
        <p:spPr>
          <a:xfrm>
            <a:off x="457200" y="1124744"/>
            <a:ext cx="3970784" cy="4122737"/>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i="1" dirty="0"/>
              <a:t>Ingredients:</a:t>
            </a:r>
          </a:p>
          <a:p>
            <a:pPr marL="341313" indent="-341313" eaLnBrk="1" hangingPunct="1">
              <a:buClr>
                <a:srgbClr val="545472"/>
              </a:buClr>
              <a:buSzPct val="90000"/>
              <a:buFontTx/>
              <a:buBlip>
                <a:blip r:embed="rId3"/>
              </a:buBlip>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b="1" dirty="0"/>
              <a:t>Water</a:t>
            </a:r>
            <a:r>
              <a:rPr lang="en-US" altLang="en-US" dirty="0"/>
              <a:t> (H</a:t>
            </a:r>
            <a:r>
              <a:rPr lang="en-US" altLang="en-US" baseline="-25000" dirty="0"/>
              <a:t>2</a:t>
            </a:r>
            <a:r>
              <a:rPr lang="en-US" altLang="en-US" dirty="0"/>
              <a:t>O)</a:t>
            </a:r>
          </a:p>
          <a:p>
            <a:pPr marL="341313" indent="-341313" eaLnBrk="1" hangingPunct="1">
              <a:buClr>
                <a:srgbClr val="545472"/>
              </a:buClr>
              <a:buSzPct val="90000"/>
              <a:buFontTx/>
              <a:buBlip>
                <a:blip r:embed="rId3"/>
              </a:buBlip>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b="1" dirty="0"/>
              <a:t>Salt</a:t>
            </a:r>
            <a:r>
              <a:rPr lang="en-US" altLang="en-US" dirty="0"/>
              <a:t> (NaCl)</a:t>
            </a:r>
          </a:p>
          <a:p>
            <a:pPr marL="341313" indent="-341313" eaLnBrk="1" hangingPunct="1">
              <a:buClr>
                <a:srgbClr val="545472"/>
              </a:buClr>
              <a:buSzPct val="90000"/>
              <a:buFontTx/>
              <a:buBlip>
                <a:blip r:embed="rId3"/>
              </a:buBlip>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b="1" dirty="0"/>
              <a:t>Fat</a:t>
            </a:r>
            <a:r>
              <a:rPr lang="en-US" altLang="en-US" dirty="0"/>
              <a:t> </a:t>
            </a:r>
            <a:r>
              <a:rPr lang="en-US" altLang="en-US"/>
              <a:t>(CH</a:t>
            </a:r>
            <a:r>
              <a:rPr lang="en-US" altLang="en-US" baseline="-25000"/>
              <a:t>3</a:t>
            </a:r>
            <a:r>
              <a:rPr lang="en-US" altLang="en-US"/>
              <a:t>C</a:t>
            </a:r>
            <a:r>
              <a:rPr lang="en-US" altLang="en-US" baseline="-25000"/>
              <a:t>N</a:t>
            </a:r>
            <a:r>
              <a:rPr lang="en-US" altLang="en-US"/>
              <a:t>H</a:t>
            </a:r>
            <a:r>
              <a:rPr lang="en-US" altLang="en-US" baseline="-25000"/>
              <a:t>2N</a:t>
            </a:r>
            <a:r>
              <a:rPr lang="en-US" altLang="en-US"/>
              <a:t>COOH</a:t>
            </a:r>
            <a:r>
              <a:rPr lang="en-US" altLang="en-US" dirty="0"/>
              <a:t>)</a:t>
            </a:r>
          </a:p>
          <a:p>
            <a:pPr marL="341313" indent="-341313" eaLnBrk="1" hangingPunct="1">
              <a:buClr>
                <a:srgbClr val="545472"/>
              </a:buClr>
              <a:buSzPct val="90000"/>
              <a:buFontTx/>
              <a:buBlip>
                <a:blip r:embed="rId3"/>
              </a:buBlip>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b="1" dirty="0"/>
              <a:t>Protein</a:t>
            </a:r>
            <a:r>
              <a:rPr lang="en-US" altLang="en-US" dirty="0"/>
              <a:t> (lots of C and H, some O and N, and a tiny bit of S)</a:t>
            </a:r>
          </a:p>
        </p:txBody>
      </p:sp>
      <p:pic>
        <p:nvPicPr>
          <p:cNvPr id="8196" name="Picture 4" descr="NeuronCellBodies_Gray629">
            <a:extLst>
              <a:ext uri="{FF2B5EF4-FFF2-40B4-BE49-F238E27FC236}">
                <a16:creationId xmlns:a16="http://schemas.microsoft.com/office/drawing/2014/main" id="{3698218C-72A1-47FA-8135-C262FFBA3D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9603" y="1844675"/>
            <a:ext cx="3652837"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589F531-8451-45AC-B2A4-9A66661EE7D2}"/>
              </a:ext>
            </a:extLst>
          </p:cNvPr>
          <p:cNvSpPr>
            <a:spLocks noGrp="1" noChangeArrowheads="1"/>
          </p:cNvSpPr>
          <p:nvPr>
            <p:ph type="title"/>
          </p:nvPr>
        </p:nvSpPr>
        <p:spPr>
          <a:xfrm>
            <a:off x="228600" y="692150"/>
            <a:ext cx="8610600" cy="762000"/>
          </a:xfrm>
        </p:spPr>
        <p:txBody>
          <a:bodyPr/>
          <a:lstStyle/>
          <a:p>
            <a:pPr algn="l" eaLnBrk="1" hangingPunct="1"/>
            <a:r>
              <a:rPr lang="en-GB" altLang="en-US" sz="3200" b="1"/>
              <a:t>From Resting Potentials to Electrical Signals </a:t>
            </a:r>
          </a:p>
        </p:txBody>
      </p:sp>
      <p:sp>
        <p:nvSpPr>
          <p:cNvPr id="57347" name="Rectangle 3">
            <a:extLst>
              <a:ext uri="{FF2B5EF4-FFF2-40B4-BE49-F238E27FC236}">
                <a16:creationId xmlns:a16="http://schemas.microsoft.com/office/drawing/2014/main" id="{4F1A1F66-D423-46F1-95BB-2A07B6ED1FD3}"/>
              </a:ext>
            </a:extLst>
          </p:cNvPr>
          <p:cNvSpPr>
            <a:spLocks noGrp="1" noChangeArrowheads="1"/>
          </p:cNvSpPr>
          <p:nvPr>
            <p:ph type="body" idx="1"/>
          </p:nvPr>
        </p:nvSpPr>
        <p:spPr>
          <a:xfrm>
            <a:off x="381000" y="1752600"/>
            <a:ext cx="8305800" cy="4572000"/>
          </a:xfrm>
        </p:spPr>
        <p:txBody>
          <a:bodyPr/>
          <a:lstStyle/>
          <a:p>
            <a:pPr eaLnBrk="1" hangingPunct="1"/>
            <a:r>
              <a:rPr lang="en-GB" altLang="en-US" sz="2400"/>
              <a:t>In addition to the resting (K+ leakage) channels, neurons can have a large variety of </a:t>
            </a:r>
            <a:r>
              <a:rPr lang="en-GB" altLang="en-US" sz="2400" b="1" i="1"/>
              <a:t>gated ion channels</a:t>
            </a:r>
            <a:r>
              <a:rPr lang="en-GB" altLang="en-US" sz="2400"/>
              <a:t> which will open transiently in the presence of certain stimuli or chemical signals. These gated channels may be permeable to Na+, Cl- or Ca++.</a:t>
            </a:r>
          </a:p>
          <a:p>
            <a:pPr eaLnBrk="1" hangingPunct="1"/>
            <a:r>
              <a:rPr lang="en-GB" altLang="en-US" sz="2400"/>
              <a:t>When these gated channels open, the voltage across the membrane will change to reflect the new permeabilities as predicted by the Goldman equation.</a:t>
            </a:r>
          </a:p>
          <a:p>
            <a:pPr eaLnBrk="1" hangingPunct="1"/>
            <a:r>
              <a:rPr lang="en-GB" altLang="en-US" sz="2400"/>
              <a:t>The </a:t>
            </a:r>
            <a:r>
              <a:rPr lang="en-GB" altLang="en-US" sz="2400" b="1" i="1"/>
              <a:t>presence of physical or chemical signals which are capable of opening the gated channels</a:t>
            </a:r>
            <a:r>
              <a:rPr lang="en-GB" altLang="en-US" sz="2400"/>
              <a:t> </a:t>
            </a:r>
            <a:r>
              <a:rPr lang="en-GB" altLang="en-US" sz="2400" b="1" i="1"/>
              <a:t>is thus “encoded” as a change in membrane potential</a:t>
            </a:r>
            <a:r>
              <a:rPr lang="en-GB" altLang="en-US" sz="240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84A8CCD7-2B18-444E-9814-4B23F07D893F}"/>
              </a:ext>
            </a:extLst>
          </p:cNvPr>
          <p:cNvSpPr>
            <a:spLocks noGrp="1" noChangeArrowheads="1"/>
          </p:cNvSpPr>
          <p:nvPr>
            <p:ph type="title"/>
          </p:nvPr>
        </p:nvSpPr>
        <p:spPr>
          <a:xfrm>
            <a:off x="457200" y="274638"/>
            <a:ext cx="8158163" cy="1143000"/>
          </a:xfrm>
        </p:spPr>
        <p:txBody>
          <a:bodyPr/>
          <a:lstStyle/>
          <a:p>
            <a:pPr eaLnBrk="1" hangingPunct="1"/>
            <a:r>
              <a:rPr lang="en-GB" altLang="en-US" sz="3600"/>
              <a:t>Passive Propagation of Electrical Signals</a:t>
            </a:r>
          </a:p>
        </p:txBody>
      </p:sp>
      <p:sp>
        <p:nvSpPr>
          <p:cNvPr id="58371" name="Rectangle 3">
            <a:extLst>
              <a:ext uri="{FF2B5EF4-FFF2-40B4-BE49-F238E27FC236}">
                <a16:creationId xmlns:a16="http://schemas.microsoft.com/office/drawing/2014/main" id="{C4409D3A-1A4F-47DF-9D92-40BABDED46F0}"/>
              </a:ext>
            </a:extLst>
          </p:cNvPr>
          <p:cNvSpPr>
            <a:spLocks noGrp="1" noChangeArrowheads="1"/>
          </p:cNvSpPr>
          <p:nvPr>
            <p:ph type="body" idx="1"/>
          </p:nvPr>
        </p:nvSpPr>
        <p:spPr>
          <a:xfrm>
            <a:off x="228600" y="3810000"/>
            <a:ext cx="8686800" cy="1295400"/>
          </a:xfrm>
        </p:spPr>
        <p:txBody>
          <a:bodyPr/>
          <a:lstStyle/>
          <a:p>
            <a:pPr eaLnBrk="1" hangingPunct="1">
              <a:lnSpc>
                <a:spcPct val="90000"/>
              </a:lnSpc>
            </a:pPr>
            <a:r>
              <a:rPr lang="en-GB" altLang="en-US" sz="2600"/>
              <a:t>Ions flow easily along, but not across membrane. (Membrane </a:t>
            </a:r>
            <a:r>
              <a:rPr lang="en-GB" altLang="en-US" sz="2600" b="1" i="1"/>
              <a:t>resistance</a:t>
            </a:r>
            <a:r>
              <a:rPr lang="en-GB" altLang="en-US" sz="2600"/>
              <a:t> is much higher, than that of intracellular and extracellular fluid).</a:t>
            </a:r>
          </a:p>
          <a:p>
            <a:pPr eaLnBrk="1" hangingPunct="1">
              <a:lnSpc>
                <a:spcPct val="90000"/>
              </a:lnSpc>
            </a:pPr>
            <a:r>
              <a:rPr lang="en-GB" altLang="en-US" sz="2600"/>
              <a:t>To change the potential on a distant patch of membrane, enough </a:t>
            </a:r>
            <a:r>
              <a:rPr lang="en-GB" altLang="en-US" sz="2600" b="1" i="1"/>
              <a:t>current</a:t>
            </a:r>
            <a:r>
              <a:rPr lang="en-GB" altLang="en-US" sz="2600" b="1"/>
              <a:t> </a:t>
            </a:r>
            <a:r>
              <a:rPr lang="en-GB" altLang="en-US" sz="2600"/>
              <a:t>has to flow to discharge the membrane </a:t>
            </a:r>
            <a:r>
              <a:rPr lang="en-GB" altLang="en-US" sz="2600" b="1" i="1"/>
              <a:t>capacitance</a:t>
            </a:r>
            <a:r>
              <a:rPr lang="en-GB" altLang="en-US" sz="2600" b="1"/>
              <a:t> </a:t>
            </a:r>
            <a:r>
              <a:rPr lang="en-GB" altLang="en-US" sz="2600"/>
              <a:t>at that point. </a:t>
            </a:r>
          </a:p>
          <a:p>
            <a:pPr eaLnBrk="1" hangingPunct="1">
              <a:lnSpc>
                <a:spcPct val="90000"/>
              </a:lnSpc>
            </a:pPr>
            <a:endParaRPr lang="en-GB" altLang="en-US" sz="2600"/>
          </a:p>
        </p:txBody>
      </p:sp>
      <p:pic>
        <p:nvPicPr>
          <p:cNvPr id="58372" name="Picture 4" descr="electrotonic1">
            <a:extLst>
              <a:ext uri="{FF2B5EF4-FFF2-40B4-BE49-F238E27FC236}">
                <a16:creationId xmlns:a16="http://schemas.microsoft.com/office/drawing/2014/main" id="{48FA7F2A-D78E-41DD-8589-5B277F8DE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371600"/>
            <a:ext cx="53340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F47DF01-1065-4EEF-B60B-87802AB8C816}"/>
              </a:ext>
            </a:extLst>
          </p:cNvPr>
          <p:cNvSpPr>
            <a:spLocks noGrp="1" noChangeArrowheads="1"/>
          </p:cNvSpPr>
          <p:nvPr>
            <p:ph type="title"/>
          </p:nvPr>
        </p:nvSpPr>
        <p:spPr/>
        <p:txBody>
          <a:bodyPr/>
          <a:lstStyle/>
          <a:p>
            <a:pPr eaLnBrk="1" hangingPunct="1"/>
            <a:r>
              <a:rPr lang="en-GB" altLang="en-US" sz="4000"/>
              <a:t>Limitations of Passive, Graded Signals </a:t>
            </a:r>
          </a:p>
        </p:txBody>
      </p:sp>
      <p:sp>
        <p:nvSpPr>
          <p:cNvPr id="60419" name="Rectangle 3">
            <a:extLst>
              <a:ext uri="{FF2B5EF4-FFF2-40B4-BE49-F238E27FC236}">
                <a16:creationId xmlns:a16="http://schemas.microsoft.com/office/drawing/2014/main" id="{3C67FDEB-2529-4439-A757-7CA185964DDD}"/>
              </a:ext>
            </a:extLst>
          </p:cNvPr>
          <p:cNvSpPr>
            <a:spLocks noGrp="1" noChangeArrowheads="1"/>
          </p:cNvSpPr>
          <p:nvPr>
            <p:ph type="body" idx="1"/>
          </p:nvPr>
        </p:nvSpPr>
        <p:spPr>
          <a:xfrm>
            <a:off x="5486400" y="1447800"/>
            <a:ext cx="3657600" cy="4648200"/>
          </a:xfrm>
        </p:spPr>
        <p:txBody>
          <a:bodyPr/>
          <a:lstStyle/>
          <a:p>
            <a:pPr eaLnBrk="1" hangingPunct="1">
              <a:lnSpc>
                <a:spcPct val="90000"/>
              </a:lnSpc>
            </a:pPr>
            <a:r>
              <a:rPr lang="en-GB" altLang="en-US" sz="2800" b="1" i="1"/>
              <a:t>Some of the current does leak through the membrane</a:t>
            </a:r>
            <a:r>
              <a:rPr lang="en-GB" altLang="en-US" sz="2800"/>
              <a:t>.</a:t>
            </a:r>
          </a:p>
          <a:p>
            <a:pPr eaLnBrk="1" hangingPunct="1">
              <a:lnSpc>
                <a:spcPct val="90000"/>
              </a:lnSpc>
            </a:pPr>
            <a:r>
              <a:rPr lang="en-GB" altLang="en-US" sz="2800"/>
              <a:t>Consequently passively conducted signals </a:t>
            </a:r>
            <a:r>
              <a:rPr lang="en-GB" altLang="en-US" sz="2800" b="1" i="1"/>
              <a:t>decay</a:t>
            </a:r>
            <a:r>
              <a:rPr lang="en-GB" altLang="en-US" sz="2800"/>
              <a:t> after relatively short distances (</a:t>
            </a:r>
            <a:r>
              <a:rPr lang="en-GB" altLang="en-US" sz="2800" b="1" i="1"/>
              <a:t>small space constant</a:t>
            </a:r>
            <a:r>
              <a:rPr lang="en-GB" altLang="en-US" sz="2800"/>
              <a:t>).</a:t>
            </a:r>
          </a:p>
          <a:p>
            <a:pPr eaLnBrk="1" hangingPunct="1">
              <a:lnSpc>
                <a:spcPct val="90000"/>
              </a:lnSpc>
              <a:buFontTx/>
              <a:buNone/>
            </a:pPr>
            <a:endParaRPr lang="en-GB" altLang="en-US" sz="2800"/>
          </a:p>
        </p:txBody>
      </p:sp>
      <p:pic>
        <p:nvPicPr>
          <p:cNvPr id="60420" name="Picture 4" descr="electrotonic">
            <a:extLst>
              <a:ext uri="{FF2B5EF4-FFF2-40B4-BE49-F238E27FC236}">
                <a16:creationId xmlns:a16="http://schemas.microsoft.com/office/drawing/2014/main" id="{40F05605-F09E-43E3-8643-A6B95E16B7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2413"/>
            <a:ext cx="5486400"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6ACDC659-1E77-4B6A-BE10-C8E4AEE85855}"/>
              </a:ext>
            </a:extLst>
          </p:cNvPr>
          <p:cNvSpPr>
            <a:spLocks noGrp="1" noChangeArrowheads="1"/>
          </p:cNvSpPr>
          <p:nvPr>
            <p:ph type="title"/>
          </p:nvPr>
        </p:nvSpPr>
        <p:spPr>
          <a:xfrm>
            <a:off x="395288" y="620713"/>
            <a:ext cx="7696200" cy="603250"/>
          </a:xfrm>
        </p:spPr>
        <p:txBody>
          <a:bodyPr/>
          <a:lstStyle/>
          <a:p>
            <a:pPr eaLnBrk="1" hangingPunct="1"/>
            <a:r>
              <a:rPr lang="en-GB" altLang="en-US"/>
              <a:t>Leakage</a:t>
            </a:r>
          </a:p>
        </p:txBody>
      </p:sp>
      <p:graphicFrame>
        <p:nvGraphicFramePr>
          <p:cNvPr id="62467" name="Object 3">
            <a:extLst>
              <a:ext uri="{FF2B5EF4-FFF2-40B4-BE49-F238E27FC236}">
                <a16:creationId xmlns:a16="http://schemas.microsoft.com/office/drawing/2014/main" id="{0890CC7D-8EB4-434C-8A59-75D36CAEE58D}"/>
              </a:ext>
            </a:extLst>
          </p:cNvPr>
          <p:cNvGraphicFramePr>
            <a:graphicFrameLocks noChangeAspect="1"/>
          </p:cNvGraphicFramePr>
          <p:nvPr/>
        </p:nvGraphicFramePr>
        <p:xfrm>
          <a:off x="4114800" y="3608388"/>
          <a:ext cx="1346200" cy="1919287"/>
        </p:xfrm>
        <a:graphic>
          <a:graphicData uri="http://schemas.openxmlformats.org/presentationml/2006/ole">
            <mc:AlternateContent xmlns:mc="http://schemas.openxmlformats.org/markup-compatibility/2006">
              <mc:Choice xmlns:v="urn:schemas-microsoft-com:vml" Requires="v">
                <p:oleObj spid="_x0000_s62501" name="Image" r:id="rId4" imgW="1346982" imgH="1918814" progId="Photoshop.Image.4">
                  <p:embed/>
                </p:oleObj>
              </mc:Choice>
              <mc:Fallback>
                <p:oleObj name="Image" r:id="rId4" imgW="1346982" imgH="1918814" progId="Photoshop.Image.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608388"/>
                        <a:ext cx="1346200" cy="191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2468" name="Picture 4">
            <a:extLst>
              <a:ext uri="{FF2B5EF4-FFF2-40B4-BE49-F238E27FC236}">
                <a16:creationId xmlns:a16="http://schemas.microsoft.com/office/drawing/2014/main" id="{274643A8-39E5-4648-958A-80171B77C7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1625" y="4446588"/>
            <a:ext cx="2516188"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9" name="Picture 5">
            <a:extLst>
              <a:ext uri="{FF2B5EF4-FFF2-40B4-BE49-F238E27FC236}">
                <a16:creationId xmlns:a16="http://schemas.microsoft.com/office/drawing/2014/main" id="{4453574A-E65A-4D79-B559-E6AD3B5206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8300" y="4446588"/>
            <a:ext cx="2516188"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70" name="Oval 6">
            <a:extLst>
              <a:ext uri="{FF2B5EF4-FFF2-40B4-BE49-F238E27FC236}">
                <a16:creationId xmlns:a16="http://schemas.microsoft.com/office/drawing/2014/main" id="{06682156-490C-47FC-B905-4D92D78048D2}"/>
              </a:ext>
            </a:extLst>
          </p:cNvPr>
          <p:cNvSpPr>
            <a:spLocks noChangeArrowheads="1"/>
          </p:cNvSpPr>
          <p:nvPr/>
        </p:nvSpPr>
        <p:spPr bwMode="auto">
          <a:xfrm>
            <a:off x="3657600" y="2693988"/>
            <a:ext cx="533400" cy="533400"/>
          </a:xfrm>
          <a:prstGeom prst="ellipse">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altLang="en-US" b="1">
                <a:solidFill>
                  <a:srgbClr val="990000"/>
                </a:solidFill>
                <a:latin typeface="Arial" panose="020B0604020202020204" pitchFamily="34" charset="0"/>
              </a:rPr>
              <a:t>K+</a:t>
            </a:r>
          </a:p>
        </p:txBody>
      </p:sp>
      <p:sp>
        <p:nvSpPr>
          <p:cNvPr id="62471" name="Oval 7">
            <a:extLst>
              <a:ext uri="{FF2B5EF4-FFF2-40B4-BE49-F238E27FC236}">
                <a16:creationId xmlns:a16="http://schemas.microsoft.com/office/drawing/2014/main" id="{A8C4F1BD-5B94-4066-8EBA-84866B7C5D60}"/>
              </a:ext>
            </a:extLst>
          </p:cNvPr>
          <p:cNvSpPr>
            <a:spLocks noChangeArrowheads="1"/>
          </p:cNvSpPr>
          <p:nvPr/>
        </p:nvSpPr>
        <p:spPr bwMode="auto">
          <a:xfrm>
            <a:off x="6553200" y="2541588"/>
            <a:ext cx="533400" cy="533400"/>
          </a:xfrm>
          <a:prstGeom prst="ellipse">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altLang="en-US" b="1">
                <a:solidFill>
                  <a:srgbClr val="990000"/>
                </a:solidFill>
                <a:latin typeface="Arial" panose="020B0604020202020204" pitchFamily="34" charset="0"/>
              </a:rPr>
              <a:t>K+</a:t>
            </a:r>
          </a:p>
        </p:txBody>
      </p:sp>
      <p:sp>
        <p:nvSpPr>
          <p:cNvPr id="62472" name="Oval 8">
            <a:extLst>
              <a:ext uri="{FF2B5EF4-FFF2-40B4-BE49-F238E27FC236}">
                <a16:creationId xmlns:a16="http://schemas.microsoft.com/office/drawing/2014/main" id="{914BB849-73BD-4B20-BB82-36EA8E219880}"/>
              </a:ext>
            </a:extLst>
          </p:cNvPr>
          <p:cNvSpPr>
            <a:spLocks noChangeArrowheads="1"/>
          </p:cNvSpPr>
          <p:nvPr/>
        </p:nvSpPr>
        <p:spPr bwMode="auto">
          <a:xfrm>
            <a:off x="6019800" y="4979988"/>
            <a:ext cx="533400" cy="533400"/>
          </a:xfrm>
          <a:prstGeom prst="ellipse">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altLang="en-US" b="1">
                <a:solidFill>
                  <a:srgbClr val="990000"/>
                </a:solidFill>
                <a:latin typeface="Arial" panose="020B0604020202020204" pitchFamily="34" charset="0"/>
              </a:rPr>
              <a:t>K+</a:t>
            </a:r>
          </a:p>
        </p:txBody>
      </p:sp>
      <p:sp>
        <p:nvSpPr>
          <p:cNvPr id="62473" name="Oval 9">
            <a:extLst>
              <a:ext uri="{FF2B5EF4-FFF2-40B4-BE49-F238E27FC236}">
                <a16:creationId xmlns:a16="http://schemas.microsoft.com/office/drawing/2014/main" id="{11D89AE5-79FD-421B-B9D8-2CA7053EB492}"/>
              </a:ext>
            </a:extLst>
          </p:cNvPr>
          <p:cNvSpPr>
            <a:spLocks noChangeArrowheads="1"/>
          </p:cNvSpPr>
          <p:nvPr/>
        </p:nvSpPr>
        <p:spPr bwMode="auto">
          <a:xfrm>
            <a:off x="2819400" y="5056188"/>
            <a:ext cx="533400" cy="533400"/>
          </a:xfrm>
          <a:prstGeom prst="ellipse">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altLang="en-US" b="1">
                <a:solidFill>
                  <a:srgbClr val="990000"/>
                </a:solidFill>
                <a:latin typeface="Arial" panose="020B0604020202020204" pitchFamily="34" charset="0"/>
              </a:rPr>
              <a:t>K+</a:t>
            </a:r>
          </a:p>
        </p:txBody>
      </p:sp>
      <p:sp>
        <p:nvSpPr>
          <p:cNvPr id="62474" name="Oval 10">
            <a:extLst>
              <a:ext uri="{FF2B5EF4-FFF2-40B4-BE49-F238E27FC236}">
                <a16:creationId xmlns:a16="http://schemas.microsoft.com/office/drawing/2014/main" id="{0D66AD1C-E607-4EE6-B424-BC0BC7AD26AC}"/>
              </a:ext>
            </a:extLst>
          </p:cNvPr>
          <p:cNvSpPr>
            <a:spLocks noChangeArrowheads="1"/>
          </p:cNvSpPr>
          <p:nvPr/>
        </p:nvSpPr>
        <p:spPr bwMode="auto">
          <a:xfrm>
            <a:off x="5410200" y="2693988"/>
            <a:ext cx="533400" cy="533400"/>
          </a:xfrm>
          <a:prstGeom prst="ellipse">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altLang="en-US" b="1">
                <a:solidFill>
                  <a:srgbClr val="990000"/>
                </a:solidFill>
                <a:latin typeface="Arial" panose="020B0604020202020204" pitchFamily="34" charset="0"/>
              </a:rPr>
              <a:t>K+</a:t>
            </a:r>
          </a:p>
        </p:txBody>
      </p:sp>
      <p:sp>
        <p:nvSpPr>
          <p:cNvPr id="62475" name="Oval 11">
            <a:extLst>
              <a:ext uri="{FF2B5EF4-FFF2-40B4-BE49-F238E27FC236}">
                <a16:creationId xmlns:a16="http://schemas.microsoft.com/office/drawing/2014/main" id="{E2955D25-6209-483E-83C7-FFA840403E97}"/>
              </a:ext>
            </a:extLst>
          </p:cNvPr>
          <p:cNvSpPr>
            <a:spLocks noChangeArrowheads="1"/>
          </p:cNvSpPr>
          <p:nvPr/>
        </p:nvSpPr>
        <p:spPr bwMode="auto">
          <a:xfrm>
            <a:off x="2590800" y="3608388"/>
            <a:ext cx="762000" cy="7620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altLang="en-US" b="1">
                <a:solidFill>
                  <a:schemeClr val="tx1"/>
                </a:solidFill>
                <a:latin typeface="Arial" panose="020B0604020202020204" pitchFamily="34" charset="0"/>
              </a:rPr>
              <a:t>A-</a:t>
            </a:r>
          </a:p>
        </p:txBody>
      </p:sp>
      <p:sp>
        <p:nvSpPr>
          <p:cNvPr id="62476" name="Oval 12">
            <a:extLst>
              <a:ext uri="{FF2B5EF4-FFF2-40B4-BE49-F238E27FC236}">
                <a16:creationId xmlns:a16="http://schemas.microsoft.com/office/drawing/2014/main" id="{768F23AB-7A43-4454-9EE0-AAE7D6489E42}"/>
              </a:ext>
            </a:extLst>
          </p:cNvPr>
          <p:cNvSpPr>
            <a:spLocks noChangeArrowheads="1"/>
          </p:cNvSpPr>
          <p:nvPr/>
        </p:nvSpPr>
        <p:spPr bwMode="auto">
          <a:xfrm>
            <a:off x="5867400" y="3608388"/>
            <a:ext cx="762000" cy="7620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altLang="en-US" b="1">
                <a:solidFill>
                  <a:schemeClr val="tx1"/>
                </a:solidFill>
                <a:latin typeface="Arial" panose="020B0604020202020204" pitchFamily="34" charset="0"/>
              </a:rPr>
              <a:t>A-</a:t>
            </a:r>
          </a:p>
        </p:txBody>
      </p:sp>
      <p:sp>
        <p:nvSpPr>
          <p:cNvPr id="62477" name="Oval 13">
            <a:extLst>
              <a:ext uri="{FF2B5EF4-FFF2-40B4-BE49-F238E27FC236}">
                <a16:creationId xmlns:a16="http://schemas.microsoft.com/office/drawing/2014/main" id="{F651F23D-8A22-4FFE-B159-6901A9490578}"/>
              </a:ext>
            </a:extLst>
          </p:cNvPr>
          <p:cNvSpPr>
            <a:spLocks noChangeArrowheads="1"/>
          </p:cNvSpPr>
          <p:nvPr/>
        </p:nvSpPr>
        <p:spPr bwMode="auto">
          <a:xfrm>
            <a:off x="6629400" y="1703388"/>
            <a:ext cx="762000" cy="7620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altLang="en-US" b="1">
                <a:solidFill>
                  <a:schemeClr val="tx1"/>
                </a:solidFill>
                <a:latin typeface="Arial" panose="020B0604020202020204" pitchFamily="34" charset="0"/>
              </a:rPr>
              <a:t>A-</a:t>
            </a:r>
          </a:p>
        </p:txBody>
      </p:sp>
      <p:sp>
        <p:nvSpPr>
          <p:cNvPr id="62478" name="Oval 14">
            <a:extLst>
              <a:ext uri="{FF2B5EF4-FFF2-40B4-BE49-F238E27FC236}">
                <a16:creationId xmlns:a16="http://schemas.microsoft.com/office/drawing/2014/main" id="{CE37904A-8B19-4E73-86B9-A58DEF253578}"/>
              </a:ext>
            </a:extLst>
          </p:cNvPr>
          <p:cNvSpPr>
            <a:spLocks noChangeArrowheads="1"/>
          </p:cNvSpPr>
          <p:nvPr/>
        </p:nvSpPr>
        <p:spPr bwMode="auto">
          <a:xfrm>
            <a:off x="7162800" y="3608388"/>
            <a:ext cx="762000" cy="7620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altLang="en-US" b="1">
                <a:solidFill>
                  <a:schemeClr val="tx1"/>
                </a:solidFill>
                <a:latin typeface="Arial" panose="020B0604020202020204" pitchFamily="34" charset="0"/>
              </a:rPr>
              <a:t>A-</a:t>
            </a:r>
          </a:p>
        </p:txBody>
      </p:sp>
      <p:sp>
        <p:nvSpPr>
          <p:cNvPr id="62479" name="Oval 15">
            <a:extLst>
              <a:ext uri="{FF2B5EF4-FFF2-40B4-BE49-F238E27FC236}">
                <a16:creationId xmlns:a16="http://schemas.microsoft.com/office/drawing/2014/main" id="{CCB17EFB-9826-4232-BF0A-59938DAD8FA4}"/>
              </a:ext>
            </a:extLst>
          </p:cNvPr>
          <p:cNvSpPr>
            <a:spLocks noChangeArrowheads="1"/>
          </p:cNvSpPr>
          <p:nvPr/>
        </p:nvSpPr>
        <p:spPr bwMode="auto">
          <a:xfrm>
            <a:off x="7315200" y="4979988"/>
            <a:ext cx="533400" cy="533400"/>
          </a:xfrm>
          <a:prstGeom prst="ellipse">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altLang="en-US" b="1">
                <a:solidFill>
                  <a:srgbClr val="990000"/>
                </a:solidFill>
                <a:latin typeface="Arial" panose="020B0604020202020204" pitchFamily="34" charset="0"/>
              </a:rPr>
              <a:t>K+</a:t>
            </a:r>
          </a:p>
        </p:txBody>
      </p:sp>
      <p:sp>
        <p:nvSpPr>
          <p:cNvPr id="62480" name="Oval 16">
            <a:extLst>
              <a:ext uri="{FF2B5EF4-FFF2-40B4-BE49-F238E27FC236}">
                <a16:creationId xmlns:a16="http://schemas.microsoft.com/office/drawing/2014/main" id="{5C6F86D5-5F09-44CA-810D-3E99E7AABE72}"/>
              </a:ext>
            </a:extLst>
          </p:cNvPr>
          <p:cNvSpPr>
            <a:spLocks noChangeArrowheads="1"/>
          </p:cNvSpPr>
          <p:nvPr/>
        </p:nvSpPr>
        <p:spPr bwMode="auto">
          <a:xfrm>
            <a:off x="5181600" y="1779588"/>
            <a:ext cx="762000" cy="7620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altLang="en-US" b="1">
                <a:solidFill>
                  <a:schemeClr val="tx1"/>
                </a:solidFill>
                <a:latin typeface="Arial" panose="020B0604020202020204" pitchFamily="34" charset="0"/>
              </a:rPr>
              <a:t>A-</a:t>
            </a:r>
          </a:p>
        </p:txBody>
      </p:sp>
      <p:sp>
        <p:nvSpPr>
          <p:cNvPr id="62481" name="Oval 17">
            <a:extLst>
              <a:ext uri="{FF2B5EF4-FFF2-40B4-BE49-F238E27FC236}">
                <a16:creationId xmlns:a16="http://schemas.microsoft.com/office/drawing/2014/main" id="{79D8C508-9E32-43ED-AF48-C4C243062CCB}"/>
              </a:ext>
            </a:extLst>
          </p:cNvPr>
          <p:cNvSpPr>
            <a:spLocks noChangeArrowheads="1"/>
          </p:cNvSpPr>
          <p:nvPr/>
        </p:nvSpPr>
        <p:spPr bwMode="auto">
          <a:xfrm>
            <a:off x="3886200" y="2008188"/>
            <a:ext cx="762000" cy="7620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altLang="en-US" b="1">
                <a:solidFill>
                  <a:schemeClr val="tx1"/>
                </a:solidFill>
                <a:latin typeface="Arial" panose="020B0604020202020204" pitchFamily="34" charset="0"/>
              </a:rPr>
              <a:t>A-</a:t>
            </a:r>
          </a:p>
        </p:txBody>
      </p:sp>
      <p:sp>
        <p:nvSpPr>
          <p:cNvPr id="98322" name="Freeform 18">
            <a:extLst>
              <a:ext uri="{FF2B5EF4-FFF2-40B4-BE49-F238E27FC236}">
                <a16:creationId xmlns:a16="http://schemas.microsoft.com/office/drawing/2014/main" id="{97EB32F1-ACEC-4AF9-A9ED-BB1701AC2F9B}"/>
              </a:ext>
            </a:extLst>
          </p:cNvPr>
          <p:cNvSpPr>
            <a:spLocks/>
          </p:cNvSpPr>
          <p:nvPr/>
        </p:nvSpPr>
        <p:spPr bwMode="auto">
          <a:xfrm>
            <a:off x="4267200" y="2998788"/>
            <a:ext cx="635000" cy="952500"/>
          </a:xfrm>
          <a:custGeom>
            <a:avLst/>
            <a:gdLst>
              <a:gd name="T0" fmla="*/ 0 w 400"/>
              <a:gd name="T1" fmla="*/ 78103196 h 528"/>
              <a:gd name="T2" fmla="*/ 725805000 w 400"/>
              <a:gd name="T3" fmla="*/ 234311392 h 528"/>
              <a:gd name="T4" fmla="*/ 967740000 w 400"/>
              <a:gd name="T5" fmla="*/ 1483976960 h 528"/>
              <a:gd name="T6" fmla="*/ 967740000 w 400"/>
              <a:gd name="T7" fmla="*/ 1640185156 h 5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0" h="528">
                <a:moveTo>
                  <a:pt x="0" y="24"/>
                </a:moveTo>
                <a:cubicBezTo>
                  <a:pt x="112" y="12"/>
                  <a:pt x="224" y="0"/>
                  <a:pt x="288" y="72"/>
                </a:cubicBezTo>
                <a:cubicBezTo>
                  <a:pt x="352" y="144"/>
                  <a:pt x="368" y="384"/>
                  <a:pt x="384" y="456"/>
                </a:cubicBezTo>
                <a:cubicBezTo>
                  <a:pt x="400" y="528"/>
                  <a:pt x="392" y="516"/>
                  <a:pt x="384" y="504"/>
                </a:cubicBezTo>
              </a:path>
            </a:pathLst>
          </a:custGeom>
          <a:noFill/>
          <a:ln w="57150" cap="flat" cmpd="sng">
            <a:solidFill>
              <a:srgbClr val="FF7C80"/>
            </a:solidFill>
            <a:prstDash val="solid"/>
            <a:miter lim="800000"/>
            <a:headEnd type="none" w="med" len="med"/>
            <a:tailEnd type="triangle" w="med" len="med"/>
          </a:ln>
          <a:effectLst/>
          <a:extLst>
            <a:ext uri="{909E8E84-426E-40DD-AFC4-6F175D3DCCD1}">
              <a14:hiddenFill xmlns:a14="http://schemas.microsoft.com/office/drawing/2010/main">
                <a:solidFill>
                  <a:srgbClr val="FFCC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HK"/>
          </a:p>
        </p:txBody>
      </p:sp>
      <p:grpSp>
        <p:nvGrpSpPr>
          <p:cNvPr id="98323" name="Group 19">
            <a:extLst>
              <a:ext uri="{FF2B5EF4-FFF2-40B4-BE49-F238E27FC236}">
                <a16:creationId xmlns:a16="http://schemas.microsoft.com/office/drawing/2014/main" id="{C522BA04-5647-4885-9BEA-DCF3531D62CE}"/>
              </a:ext>
            </a:extLst>
          </p:cNvPr>
          <p:cNvGrpSpPr>
            <a:grpSpLocks/>
          </p:cNvGrpSpPr>
          <p:nvPr/>
        </p:nvGrpSpPr>
        <p:grpSpPr bwMode="auto">
          <a:xfrm>
            <a:off x="990600" y="2160588"/>
            <a:ext cx="2743200" cy="762000"/>
            <a:chOff x="624" y="864"/>
            <a:chExt cx="1728" cy="480"/>
          </a:xfrm>
        </p:grpSpPr>
        <p:grpSp>
          <p:nvGrpSpPr>
            <p:cNvPr id="62484" name="Group 20">
              <a:extLst>
                <a:ext uri="{FF2B5EF4-FFF2-40B4-BE49-F238E27FC236}">
                  <a16:creationId xmlns:a16="http://schemas.microsoft.com/office/drawing/2014/main" id="{5CD14557-BA7F-4B9B-8231-1770A839ED8B}"/>
                </a:ext>
              </a:extLst>
            </p:cNvPr>
            <p:cNvGrpSpPr>
              <a:grpSpLocks/>
            </p:cNvGrpSpPr>
            <p:nvPr/>
          </p:nvGrpSpPr>
          <p:grpSpPr bwMode="auto">
            <a:xfrm>
              <a:off x="1536" y="864"/>
              <a:ext cx="816" cy="480"/>
              <a:chOff x="1536" y="864"/>
              <a:chExt cx="816" cy="480"/>
            </a:xfrm>
          </p:grpSpPr>
          <p:sp>
            <p:nvSpPr>
              <p:cNvPr id="62486" name="Oval 21">
                <a:extLst>
                  <a:ext uri="{FF2B5EF4-FFF2-40B4-BE49-F238E27FC236}">
                    <a16:creationId xmlns:a16="http://schemas.microsoft.com/office/drawing/2014/main" id="{A6955673-D369-4EEE-8BC4-05712E6FCBF4}"/>
                  </a:ext>
                </a:extLst>
              </p:cNvPr>
              <p:cNvSpPr>
                <a:spLocks noChangeArrowheads="1"/>
              </p:cNvSpPr>
              <p:nvPr/>
            </p:nvSpPr>
            <p:spPr bwMode="auto">
              <a:xfrm>
                <a:off x="1536" y="864"/>
                <a:ext cx="480" cy="480"/>
              </a:xfrm>
              <a:prstGeom prst="ellipse">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altLang="en-US" b="1">
                    <a:solidFill>
                      <a:srgbClr val="990000"/>
                    </a:solidFill>
                    <a:latin typeface="Arial" panose="020B0604020202020204" pitchFamily="34" charset="0"/>
                  </a:rPr>
                  <a:t>Na+</a:t>
                </a:r>
              </a:p>
            </p:txBody>
          </p:sp>
          <p:sp>
            <p:nvSpPr>
              <p:cNvPr id="62487" name="Oval 22">
                <a:extLst>
                  <a:ext uri="{FF2B5EF4-FFF2-40B4-BE49-F238E27FC236}">
                    <a16:creationId xmlns:a16="http://schemas.microsoft.com/office/drawing/2014/main" id="{11217581-A601-404C-A823-06F3AE942F62}"/>
                  </a:ext>
                </a:extLst>
              </p:cNvPr>
              <p:cNvSpPr>
                <a:spLocks noChangeArrowheads="1"/>
              </p:cNvSpPr>
              <p:nvPr/>
            </p:nvSpPr>
            <p:spPr bwMode="auto">
              <a:xfrm>
                <a:off x="1872" y="864"/>
                <a:ext cx="480" cy="480"/>
              </a:xfrm>
              <a:prstGeom prst="ellipse">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altLang="en-US" b="1">
                    <a:solidFill>
                      <a:srgbClr val="990000"/>
                    </a:solidFill>
                    <a:latin typeface="Arial" panose="020B0604020202020204" pitchFamily="34" charset="0"/>
                  </a:rPr>
                  <a:t>Na+</a:t>
                </a:r>
              </a:p>
            </p:txBody>
          </p:sp>
        </p:grpSp>
        <p:sp>
          <p:nvSpPr>
            <p:cNvPr id="62485" name="Line 23">
              <a:extLst>
                <a:ext uri="{FF2B5EF4-FFF2-40B4-BE49-F238E27FC236}">
                  <a16:creationId xmlns:a16="http://schemas.microsoft.com/office/drawing/2014/main" id="{86A01EB1-38C8-4164-BF95-F15E522A0DFC}"/>
                </a:ext>
              </a:extLst>
            </p:cNvPr>
            <p:cNvSpPr>
              <a:spLocks noChangeShapeType="1"/>
            </p:cNvSpPr>
            <p:nvPr/>
          </p:nvSpPr>
          <p:spPr bwMode="auto">
            <a:xfrm>
              <a:off x="624" y="1056"/>
              <a:ext cx="816" cy="0"/>
            </a:xfrm>
            <a:prstGeom prst="line">
              <a:avLst/>
            </a:prstGeom>
            <a:noFill/>
            <a:ln w="57150">
              <a:solidFill>
                <a:srgbClr val="FF7C8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HK"/>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8323"/>
                                        </p:tgtEl>
                                        <p:attrNameLst>
                                          <p:attrName>style.visibility</p:attrName>
                                        </p:attrNameLst>
                                      </p:cBhvr>
                                      <p:to>
                                        <p:strVal val="visible"/>
                                      </p:to>
                                    </p:set>
                                    <p:anim calcmode="lin" valueType="num">
                                      <p:cBhvr additive="base">
                                        <p:cTn id="7" dur="500" fill="hold"/>
                                        <p:tgtEl>
                                          <p:spTgt spid="98323"/>
                                        </p:tgtEl>
                                        <p:attrNameLst>
                                          <p:attrName>ppt_x</p:attrName>
                                        </p:attrNameLst>
                                      </p:cBhvr>
                                      <p:tavLst>
                                        <p:tav tm="0">
                                          <p:val>
                                            <p:strVal val="0-#ppt_w/2"/>
                                          </p:val>
                                        </p:tav>
                                        <p:tav tm="100000">
                                          <p:val>
                                            <p:strVal val="#ppt_x"/>
                                          </p:val>
                                        </p:tav>
                                      </p:tavLst>
                                    </p:anim>
                                    <p:anim calcmode="lin" valueType="num">
                                      <p:cBhvr additive="base">
                                        <p:cTn id="8" dur="500" fill="hold"/>
                                        <p:tgtEl>
                                          <p:spTgt spid="9832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98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96135EF6-EE56-42D8-9703-AAF13E254E11}"/>
              </a:ext>
            </a:extLst>
          </p:cNvPr>
          <p:cNvSpPr>
            <a:spLocks noGrp="1" noChangeArrowheads="1"/>
          </p:cNvSpPr>
          <p:nvPr>
            <p:ph type="title"/>
          </p:nvPr>
        </p:nvSpPr>
        <p:spPr>
          <a:xfrm>
            <a:off x="509588" y="319088"/>
            <a:ext cx="7299325" cy="1092200"/>
          </a:xfrm>
        </p:spPr>
        <p:txBody>
          <a:bodyPr/>
          <a:lstStyle/>
          <a:p>
            <a:pPr eaLnBrk="1" hangingPunct="1"/>
            <a:r>
              <a:rPr lang="en-GB" altLang="en-US"/>
              <a:t>Capacitative Leakage</a:t>
            </a:r>
          </a:p>
        </p:txBody>
      </p:sp>
      <p:pic>
        <p:nvPicPr>
          <p:cNvPr id="64515" name="Picture 3">
            <a:extLst>
              <a:ext uri="{FF2B5EF4-FFF2-40B4-BE49-F238E27FC236}">
                <a16:creationId xmlns:a16="http://schemas.microsoft.com/office/drawing/2014/main" id="{B5A83192-C9D2-4A53-9DD0-490B2037B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2013" y="3276600"/>
            <a:ext cx="2516187"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6" name="Picture 4">
            <a:extLst>
              <a:ext uri="{FF2B5EF4-FFF2-40B4-BE49-F238E27FC236}">
                <a16:creationId xmlns:a16="http://schemas.microsoft.com/office/drawing/2014/main" id="{113CCC45-D611-4C46-8D94-0128BE8A9F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5513" y="3276600"/>
            <a:ext cx="2516187"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7" name="Oval 5">
            <a:extLst>
              <a:ext uri="{FF2B5EF4-FFF2-40B4-BE49-F238E27FC236}">
                <a16:creationId xmlns:a16="http://schemas.microsoft.com/office/drawing/2014/main" id="{227D781B-6B95-41A6-B3F6-A9945354CF92}"/>
              </a:ext>
            </a:extLst>
          </p:cNvPr>
          <p:cNvSpPr>
            <a:spLocks noChangeArrowheads="1"/>
          </p:cNvSpPr>
          <p:nvPr/>
        </p:nvSpPr>
        <p:spPr bwMode="auto">
          <a:xfrm>
            <a:off x="5362575" y="3810000"/>
            <a:ext cx="533400" cy="533400"/>
          </a:xfrm>
          <a:prstGeom prst="ellipse">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altLang="en-US" b="1">
                <a:solidFill>
                  <a:srgbClr val="990000"/>
                </a:solidFill>
                <a:latin typeface="Arial" panose="020B0604020202020204" pitchFamily="34" charset="0"/>
              </a:rPr>
              <a:t>K+</a:t>
            </a:r>
          </a:p>
        </p:txBody>
      </p:sp>
      <p:sp>
        <p:nvSpPr>
          <p:cNvPr id="64518" name="Oval 6">
            <a:extLst>
              <a:ext uri="{FF2B5EF4-FFF2-40B4-BE49-F238E27FC236}">
                <a16:creationId xmlns:a16="http://schemas.microsoft.com/office/drawing/2014/main" id="{2F4C929A-C663-4C53-846B-5BD0F5EBACC5}"/>
              </a:ext>
            </a:extLst>
          </p:cNvPr>
          <p:cNvSpPr>
            <a:spLocks noChangeArrowheads="1"/>
          </p:cNvSpPr>
          <p:nvPr/>
        </p:nvSpPr>
        <p:spPr bwMode="auto">
          <a:xfrm>
            <a:off x="3352800" y="3886200"/>
            <a:ext cx="533400" cy="533400"/>
          </a:xfrm>
          <a:prstGeom prst="ellipse">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altLang="en-US" b="1">
                <a:solidFill>
                  <a:srgbClr val="990000"/>
                </a:solidFill>
                <a:latin typeface="Arial" panose="020B0604020202020204" pitchFamily="34" charset="0"/>
              </a:rPr>
              <a:t>K+</a:t>
            </a:r>
          </a:p>
        </p:txBody>
      </p:sp>
      <p:sp>
        <p:nvSpPr>
          <p:cNvPr id="64519" name="Oval 7">
            <a:extLst>
              <a:ext uri="{FF2B5EF4-FFF2-40B4-BE49-F238E27FC236}">
                <a16:creationId xmlns:a16="http://schemas.microsoft.com/office/drawing/2014/main" id="{A0075768-4F6D-4CB7-B314-4265B1982CAC}"/>
              </a:ext>
            </a:extLst>
          </p:cNvPr>
          <p:cNvSpPr>
            <a:spLocks noChangeArrowheads="1"/>
          </p:cNvSpPr>
          <p:nvPr/>
        </p:nvSpPr>
        <p:spPr bwMode="auto">
          <a:xfrm>
            <a:off x="3200400" y="2438400"/>
            <a:ext cx="762000" cy="7620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altLang="en-US" b="1">
                <a:solidFill>
                  <a:schemeClr val="tx1"/>
                </a:solidFill>
                <a:latin typeface="Arial" panose="020B0604020202020204" pitchFamily="34" charset="0"/>
              </a:rPr>
              <a:t>A-</a:t>
            </a:r>
          </a:p>
        </p:txBody>
      </p:sp>
      <p:sp>
        <p:nvSpPr>
          <p:cNvPr id="64520" name="Oval 8">
            <a:extLst>
              <a:ext uri="{FF2B5EF4-FFF2-40B4-BE49-F238E27FC236}">
                <a16:creationId xmlns:a16="http://schemas.microsoft.com/office/drawing/2014/main" id="{C81438F5-8EA0-418B-A17C-02ED1052B024}"/>
              </a:ext>
            </a:extLst>
          </p:cNvPr>
          <p:cNvSpPr>
            <a:spLocks noChangeArrowheads="1"/>
          </p:cNvSpPr>
          <p:nvPr/>
        </p:nvSpPr>
        <p:spPr bwMode="auto">
          <a:xfrm>
            <a:off x="5210175" y="2438400"/>
            <a:ext cx="762000" cy="7620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altLang="en-US" b="1">
                <a:solidFill>
                  <a:schemeClr val="tx1"/>
                </a:solidFill>
                <a:latin typeface="Arial" panose="020B0604020202020204" pitchFamily="34" charset="0"/>
              </a:rPr>
              <a:t>A-</a:t>
            </a:r>
          </a:p>
        </p:txBody>
      </p:sp>
      <p:sp>
        <p:nvSpPr>
          <p:cNvPr id="64521" name="Oval 9">
            <a:extLst>
              <a:ext uri="{FF2B5EF4-FFF2-40B4-BE49-F238E27FC236}">
                <a16:creationId xmlns:a16="http://schemas.microsoft.com/office/drawing/2014/main" id="{50FD6DA7-FCE6-443E-BD08-03FD161CD977}"/>
              </a:ext>
            </a:extLst>
          </p:cNvPr>
          <p:cNvSpPr>
            <a:spLocks noChangeArrowheads="1"/>
          </p:cNvSpPr>
          <p:nvPr/>
        </p:nvSpPr>
        <p:spPr bwMode="auto">
          <a:xfrm>
            <a:off x="6505575" y="2438400"/>
            <a:ext cx="762000" cy="7620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altLang="en-US" b="1">
                <a:solidFill>
                  <a:schemeClr val="tx1"/>
                </a:solidFill>
                <a:latin typeface="Arial" panose="020B0604020202020204" pitchFamily="34" charset="0"/>
              </a:rPr>
              <a:t>A-</a:t>
            </a:r>
          </a:p>
        </p:txBody>
      </p:sp>
      <p:sp>
        <p:nvSpPr>
          <p:cNvPr id="64522" name="Oval 10">
            <a:extLst>
              <a:ext uri="{FF2B5EF4-FFF2-40B4-BE49-F238E27FC236}">
                <a16:creationId xmlns:a16="http://schemas.microsoft.com/office/drawing/2014/main" id="{7987BFCC-586D-4729-98A8-97B173525232}"/>
              </a:ext>
            </a:extLst>
          </p:cNvPr>
          <p:cNvSpPr>
            <a:spLocks noChangeArrowheads="1"/>
          </p:cNvSpPr>
          <p:nvPr/>
        </p:nvSpPr>
        <p:spPr bwMode="auto">
          <a:xfrm>
            <a:off x="6657975" y="3810000"/>
            <a:ext cx="533400" cy="533400"/>
          </a:xfrm>
          <a:prstGeom prst="ellipse">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altLang="en-US" b="1">
                <a:solidFill>
                  <a:srgbClr val="990000"/>
                </a:solidFill>
                <a:latin typeface="Arial" panose="020B0604020202020204" pitchFamily="34" charset="0"/>
              </a:rPr>
              <a:t>K+</a:t>
            </a:r>
          </a:p>
        </p:txBody>
      </p:sp>
      <p:grpSp>
        <p:nvGrpSpPr>
          <p:cNvPr id="100363" name="Group 11">
            <a:extLst>
              <a:ext uri="{FF2B5EF4-FFF2-40B4-BE49-F238E27FC236}">
                <a16:creationId xmlns:a16="http://schemas.microsoft.com/office/drawing/2014/main" id="{B2BC42D9-0541-4497-95E4-50C6D0DE447C}"/>
              </a:ext>
            </a:extLst>
          </p:cNvPr>
          <p:cNvGrpSpPr>
            <a:grpSpLocks/>
          </p:cNvGrpSpPr>
          <p:nvPr/>
        </p:nvGrpSpPr>
        <p:grpSpPr bwMode="auto">
          <a:xfrm>
            <a:off x="990600" y="2057400"/>
            <a:ext cx="2209800" cy="762000"/>
            <a:chOff x="624" y="1296"/>
            <a:chExt cx="1392" cy="480"/>
          </a:xfrm>
        </p:grpSpPr>
        <p:sp>
          <p:nvSpPr>
            <p:cNvPr id="64526" name="Oval 12">
              <a:extLst>
                <a:ext uri="{FF2B5EF4-FFF2-40B4-BE49-F238E27FC236}">
                  <a16:creationId xmlns:a16="http://schemas.microsoft.com/office/drawing/2014/main" id="{477342AB-2078-4858-818E-BBD1F1A2B862}"/>
                </a:ext>
              </a:extLst>
            </p:cNvPr>
            <p:cNvSpPr>
              <a:spLocks noChangeArrowheads="1"/>
            </p:cNvSpPr>
            <p:nvPr/>
          </p:nvSpPr>
          <p:spPr bwMode="auto">
            <a:xfrm>
              <a:off x="1536" y="1296"/>
              <a:ext cx="480" cy="480"/>
            </a:xfrm>
            <a:prstGeom prst="ellipse">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altLang="en-US" b="1">
                  <a:solidFill>
                    <a:srgbClr val="990000"/>
                  </a:solidFill>
                  <a:latin typeface="Arial" panose="020B0604020202020204" pitchFamily="34" charset="0"/>
                </a:rPr>
                <a:t>Na+</a:t>
              </a:r>
            </a:p>
          </p:txBody>
        </p:sp>
        <p:sp>
          <p:nvSpPr>
            <p:cNvPr id="64527" name="Line 13">
              <a:extLst>
                <a:ext uri="{FF2B5EF4-FFF2-40B4-BE49-F238E27FC236}">
                  <a16:creationId xmlns:a16="http://schemas.microsoft.com/office/drawing/2014/main" id="{18FCC386-730C-4809-90FF-ADA60978BA26}"/>
                </a:ext>
              </a:extLst>
            </p:cNvPr>
            <p:cNvSpPr>
              <a:spLocks noChangeShapeType="1"/>
            </p:cNvSpPr>
            <p:nvPr/>
          </p:nvSpPr>
          <p:spPr bwMode="auto">
            <a:xfrm>
              <a:off x="624" y="1536"/>
              <a:ext cx="864" cy="0"/>
            </a:xfrm>
            <a:prstGeom prst="line">
              <a:avLst/>
            </a:prstGeom>
            <a:noFill/>
            <a:ln w="38100">
              <a:solidFill>
                <a:srgbClr val="FF7C8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HK"/>
            </a:p>
          </p:txBody>
        </p:sp>
      </p:grpSp>
      <p:sp>
        <p:nvSpPr>
          <p:cNvPr id="100366" name="Line 14">
            <a:extLst>
              <a:ext uri="{FF2B5EF4-FFF2-40B4-BE49-F238E27FC236}">
                <a16:creationId xmlns:a16="http://schemas.microsoft.com/office/drawing/2014/main" id="{345BD731-1BDB-45B7-A525-63B0EB561C16}"/>
              </a:ext>
            </a:extLst>
          </p:cNvPr>
          <p:cNvSpPr>
            <a:spLocks noChangeShapeType="1"/>
          </p:cNvSpPr>
          <p:nvPr/>
        </p:nvSpPr>
        <p:spPr bwMode="auto">
          <a:xfrm>
            <a:off x="3657600" y="4572000"/>
            <a:ext cx="0" cy="762000"/>
          </a:xfrm>
          <a:prstGeom prst="line">
            <a:avLst/>
          </a:prstGeom>
          <a:noFill/>
          <a:ln w="57150">
            <a:solidFill>
              <a:srgbClr val="FF7C8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HK"/>
          </a:p>
        </p:txBody>
      </p:sp>
      <p:pic>
        <p:nvPicPr>
          <p:cNvPr id="64525" name="Picture 15">
            <a:extLst>
              <a:ext uri="{FF2B5EF4-FFF2-40B4-BE49-F238E27FC236}">
                <a16:creationId xmlns:a16="http://schemas.microsoft.com/office/drawing/2014/main" id="{B8806869-5A19-4502-A34C-B074C8B4A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013" y="3276600"/>
            <a:ext cx="2516187"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0363"/>
                                        </p:tgtEl>
                                        <p:attrNameLst>
                                          <p:attrName>style.visibility</p:attrName>
                                        </p:attrNameLst>
                                      </p:cBhvr>
                                      <p:to>
                                        <p:strVal val="visible"/>
                                      </p:to>
                                    </p:set>
                                    <p:anim calcmode="lin" valueType="num">
                                      <p:cBhvr additive="base">
                                        <p:cTn id="7" dur="500" fill="hold"/>
                                        <p:tgtEl>
                                          <p:spTgt spid="100363"/>
                                        </p:tgtEl>
                                        <p:attrNameLst>
                                          <p:attrName>ppt_x</p:attrName>
                                        </p:attrNameLst>
                                      </p:cBhvr>
                                      <p:tavLst>
                                        <p:tav tm="0">
                                          <p:val>
                                            <p:strVal val="0-#ppt_w/2"/>
                                          </p:val>
                                        </p:tav>
                                        <p:tav tm="100000">
                                          <p:val>
                                            <p:strVal val="#ppt_x"/>
                                          </p:val>
                                        </p:tav>
                                      </p:tavLst>
                                    </p:anim>
                                    <p:anim calcmode="lin" valueType="num">
                                      <p:cBhvr additive="base">
                                        <p:cTn id="8" dur="500" fill="hold"/>
                                        <p:tgtEl>
                                          <p:spTgt spid="1003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100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82AE3CE0-2829-4998-BB32-1BE2CB43A1F1}"/>
              </a:ext>
            </a:extLst>
          </p:cNvPr>
          <p:cNvSpPr>
            <a:spLocks noGrp="1" noChangeArrowheads="1"/>
          </p:cNvSpPr>
          <p:nvPr>
            <p:ph type="title"/>
          </p:nvPr>
        </p:nvSpPr>
        <p:spPr/>
        <p:txBody>
          <a:bodyPr/>
          <a:lstStyle/>
          <a:p>
            <a:pPr eaLnBrk="1" hangingPunct="1"/>
            <a:r>
              <a:rPr lang="en-GB" altLang="en-US"/>
              <a:t>The Voltage Gated Na+ Channel</a:t>
            </a:r>
          </a:p>
        </p:txBody>
      </p:sp>
      <p:pic>
        <p:nvPicPr>
          <p:cNvPr id="66563" name="Picture 3" descr="SodiumChannel">
            <a:extLst>
              <a:ext uri="{FF2B5EF4-FFF2-40B4-BE49-F238E27FC236}">
                <a16:creationId xmlns:a16="http://schemas.microsoft.com/office/drawing/2014/main" id="{54A224E8-9598-4374-B6D7-38FE9F27C610}"/>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746125" y="1600200"/>
            <a:ext cx="7362825" cy="2774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564" name="Text Box 4">
            <a:extLst>
              <a:ext uri="{FF2B5EF4-FFF2-40B4-BE49-F238E27FC236}">
                <a16:creationId xmlns:a16="http://schemas.microsoft.com/office/drawing/2014/main" id="{E8060AA2-2E25-4D88-8AAB-7C9BB10400A6}"/>
              </a:ext>
            </a:extLst>
          </p:cNvPr>
          <p:cNvSpPr txBox="1">
            <a:spLocks noChangeArrowheads="1"/>
          </p:cNvSpPr>
          <p:nvPr/>
        </p:nvSpPr>
        <p:spPr bwMode="auto">
          <a:xfrm>
            <a:off x="304800" y="4267200"/>
            <a:ext cx="83121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solidFill>
                  <a:schemeClr val="tx1"/>
                </a:solidFill>
              </a:rPr>
              <a:t>Normally closed when the membrane is at rest.</a:t>
            </a:r>
            <a:br>
              <a:rPr lang="en-GB" altLang="en-US">
                <a:solidFill>
                  <a:schemeClr val="tx1"/>
                </a:solidFill>
              </a:rPr>
            </a:br>
            <a:r>
              <a:rPr lang="en-GB" altLang="en-US">
                <a:solidFill>
                  <a:schemeClr val="tx1"/>
                </a:solidFill>
              </a:rPr>
              <a:t>Opens briefly (ca 0.5 ms) when the membrane depolarises to a certain </a:t>
            </a:r>
            <a:r>
              <a:rPr lang="en-GB" altLang="en-US" b="1" i="1">
                <a:solidFill>
                  <a:schemeClr val="tx1"/>
                </a:solidFill>
              </a:rPr>
              <a:t>threshold</a:t>
            </a:r>
            <a:r>
              <a:rPr lang="en-GB" altLang="en-US">
                <a:solidFill>
                  <a:schemeClr val="tx1"/>
                </a:solidFill>
              </a:rPr>
              <a:t>.</a:t>
            </a:r>
          </a:p>
          <a:p>
            <a:pPr eaLnBrk="1" hangingPunct="1"/>
            <a:r>
              <a:rPr lang="en-GB" altLang="en-US">
                <a:solidFill>
                  <a:schemeClr val="tx1"/>
                </a:solidFill>
              </a:rPr>
              <a:t>Once open, rapidly closes again and remains </a:t>
            </a:r>
            <a:r>
              <a:rPr lang="en-GB" altLang="en-US" b="1" i="1">
                <a:solidFill>
                  <a:schemeClr val="tx1"/>
                </a:solidFill>
              </a:rPr>
              <a:t>inactivated</a:t>
            </a:r>
            <a:r>
              <a:rPr lang="en-GB" altLang="en-US">
                <a:solidFill>
                  <a:schemeClr val="tx1"/>
                </a:solidFill>
              </a:rPr>
              <a:t> (</a:t>
            </a:r>
            <a:r>
              <a:rPr lang="en-GB" altLang="en-US" i="1">
                <a:solidFill>
                  <a:schemeClr val="tx1"/>
                </a:solidFill>
              </a:rPr>
              <a:t>“</a:t>
            </a:r>
            <a:r>
              <a:rPr lang="en-GB" altLang="en-US" b="1" i="1">
                <a:solidFill>
                  <a:schemeClr val="tx1"/>
                </a:solidFill>
              </a:rPr>
              <a:t>refractory</a:t>
            </a:r>
            <a:r>
              <a:rPr lang="en-GB" altLang="en-US" i="1">
                <a:solidFill>
                  <a:schemeClr val="tx1"/>
                </a:solidFill>
              </a:rPr>
              <a:t>”) </a:t>
            </a:r>
            <a:r>
              <a:rPr lang="en-GB" altLang="en-US">
                <a:solidFill>
                  <a:schemeClr val="tx1"/>
                </a:solidFill>
              </a:rPr>
              <a:t>for another 0.5 ms or so.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A3AAA85B-AA71-4AC7-9945-B43364801D26}"/>
              </a:ext>
            </a:extLst>
          </p:cNvPr>
          <p:cNvSpPr>
            <a:spLocks noGrp="1" noChangeArrowheads="1"/>
          </p:cNvSpPr>
          <p:nvPr>
            <p:ph type="title"/>
          </p:nvPr>
        </p:nvSpPr>
        <p:spPr>
          <a:xfrm>
            <a:off x="250825" y="908050"/>
            <a:ext cx="8686800" cy="603250"/>
          </a:xfrm>
        </p:spPr>
        <p:txBody>
          <a:bodyPr/>
          <a:lstStyle/>
          <a:p>
            <a:pPr eaLnBrk="1" hangingPunct="1"/>
            <a:r>
              <a:rPr lang="en-GB" altLang="en-US"/>
              <a:t>Action Potentials as Positive Feedback Processes</a:t>
            </a:r>
          </a:p>
        </p:txBody>
      </p:sp>
      <p:sp>
        <p:nvSpPr>
          <p:cNvPr id="68611" name="Rectangle 3">
            <a:extLst>
              <a:ext uri="{FF2B5EF4-FFF2-40B4-BE49-F238E27FC236}">
                <a16:creationId xmlns:a16="http://schemas.microsoft.com/office/drawing/2014/main" id="{67080D10-F67D-49B8-A7CE-BD25140E3A6A}"/>
              </a:ext>
            </a:extLst>
          </p:cNvPr>
          <p:cNvSpPr>
            <a:spLocks noGrp="1" noChangeArrowheads="1"/>
          </p:cNvSpPr>
          <p:nvPr>
            <p:ph type="body" idx="1"/>
          </p:nvPr>
        </p:nvSpPr>
        <p:spPr>
          <a:xfrm>
            <a:off x="457200" y="2044700"/>
            <a:ext cx="8229600" cy="4081463"/>
          </a:xfrm>
        </p:spPr>
        <p:txBody>
          <a:bodyPr/>
          <a:lstStyle/>
          <a:p>
            <a:pPr eaLnBrk="1" hangingPunct="1"/>
            <a:r>
              <a:rPr lang="en-GB" altLang="en-US" sz="2800"/>
              <a:t>Depolarisation to </a:t>
            </a:r>
            <a:r>
              <a:rPr lang="en-GB" altLang="en-US" sz="2800" b="1" i="1"/>
              <a:t>threshold</a:t>
            </a:r>
            <a:r>
              <a:rPr lang="en-GB" altLang="en-US" sz="2800"/>
              <a:t> opens a few Na</a:t>
            </a:r>
            <a:r>
              <a:rPr lang="en-GB" altLang="en-US" sz="2800" baseline="30000"/>
              <a:t>+</a:t>
            </a:r>
            <a:r>
              <a:rPr lang="en-GB" altLang="en-US" sz="2800"/>
              <a:t> channels, which allows further Na</a:t>
            </a:r>
            <a:r>
              <a:rPr lang="en-GB" altLang="en-US" sz="2800" baseline="30000"/>
              <a:t>+</a:t>
            </a:r>
            <a:r>
              <a:rPr lang="en-GB" altLang="en-US" sz="2800"/>
              <a:t> influx, causing further depolarisation, which spreads passively down the axon allowing further Na</a:t>
            </a:r>
            <a:r>
              <a:rPr lang="en-GB" altLang="en-US" sz="2800" baseline="30000"/>
              <a:t>+</a:t>
            </a:r>
            <a:r>
              <a:rPr lang="en-GB" altLang="en-US" sz="2800"/>
              <a:t> channels to open.</a:t>
            </a:r>
          </a:p>
          <a:p>
            <a:pPr eaLnBrk="1" hangingPunct="1"/>
            <a:r>
              <a:rPr lang="en-GB" altLang="en-US" sz="2800"/>
              <a:t>This </a:t>
            </a:r>
            <a:r>
              <a:rPr lang="en-GB" altLang="en-US" sz="2800" b="1" i="1"/>
              <a:t>positive feedback</a:t>
            </a:r>
            <a:r>
              <a:rPr lang="en-GB" altLang="en-US" sz="2800"/>
              <a:t> process continues until all voltage gated Na</a:t>
            </a:r>
            <a:r>
              <a:rPr lang="en-GB" altLang="en-US" sz="2800" baseline="30000"/>
              <a:t>+</a:t>
            </a:r>
            <a:r>
              <a:rPr lang="en-GB" altLang="en-US" sz="2800"/>
              <a:t> channels in the local patch of membrane have been through the open state and are inactivated (refractory).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965472CE-CF30-4016-92E5-64A764147017}"/>
              </a:ext>
            </a:extLst>
          </p:cNvPr>
          <p:cNvSpPr>
            <a:spLocks noGrp="1" noChangeArrowheads="1"/>
          </p:cNvSpPr>
          <p:nvPr>
            <p:ph type="title"/>
          </p:nvPr>
        </p:nvSpPr>
        <p:spPr/>
        <p:txBody>
          <a:bodyPr/>
          <a:lstStyle/>
          <a:p>
            <a:pPr eaLnBrk="1" hangingPunct="1"/>
            <a:r>
              <a:rPr lang="en-GB" altLang="en-US"/>
              <a:t>Consequences of Positive Feedback</a:t>
            </a:r>
          </a:p>
        </p:txBody>
      </p:sp>
      <p:sp>
        <p:nvSpPr>
          <p:cNvPr id="70659" name="Rectangle 3">
            <a:extLst>
              <a:ext uri="{FF2B5EF4-FFF2-40B4-BE49-F238E27FC236}">
                <a16:creationId xmlns:a16="http://schemas.microsoft.com/office/drawing/2014/main" id="{71DC8304-AB19-494C-A91C-21A719EA50A2}"/>
              </a:ext>
            </a:extLst>
          </p:cNvPr>
          <p:cNvSpPr>
            <a:spLocks noGrp="1" noChangeArrowheads="1"/>
          </p:cNvSpPr>
          <p:nvPr>
            <p:ph type="body" idx="1"/>
          </p:nvPr>
        </p:nvSpPr>
        <p:spPr>
          <a:xfrm>
            <a:off x="457200" y="1747838"/>
            <a:ext cx="8229600" cy="4378325"/>
          </a:xfrm>
        </p:spPr>
        <p:txBody>
          <a:bodyPr/>
          <a:lstStyle/>
          <a:p>
            <a:pPr eaLnBrk="1" hangingPunct="1"/>
            <a:r>
              <a:rPr lang="en-GB" altLang="en-US" sz="2800"/>
              <a:t>Advantage: the feedback current injection allows action potentials to travel along axons for considerable distances without loss of signal. (Fresh Na+ currents make up for leakage).</a:t>
            </a:r>
          </a:p>
          <a:p>
            <a:pPr eaLnBrk="1" hangingPunct="1"/>
            <a:r>
              <a:rPr lang="en-GB" altLang="en-US" sz="2800"/>
              <a:t>Disadvantage: action potentials are “all or nothing”. They cannot transmit information by their amplitude, so graded voltage signals are no longer possible. Hence “spike codes” have to employ other coding strategies, relying purely on the rate or timing of action potentials.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D4EF6F4-57FF-4147-A5ED-D9FFA4309953}"/>
              </a:ext>
            </a:extLst>
          </p:cNvPr>
          <p:cNvSpPr>
            <a:spLocks noGrp="1" noChangeArrowheads="1"/>
          </p:cNvSpPr>
          <p:nvPr>
            <p:ph type="title"/>
          </p:nvPr>
        </p:nvSpPr>
        <p:spPr>
          <a:xfrm>
            <a:off x="3429000" y="533400"/>
            <a:ext cx="5715000" cy="685800"/>
          </a:xfrm>
        </p:spPr>
        <p:txBody>
          <a:bodyPr/>
          <a:lstStyle/>
          <a:p>
            <a:pPr eaLnBrk="1" hangingPunct="1"/>
            <a:r>
              <a:rPr lang="en-GB" altLang="en-US" sz="3600"/>
              <a:t>The Shape of Action Potentials</a:t>
            </a:r>
          </a:p>
        </p:txBody>
      </p:sp>
      <p:sp>
        <p:nvSpPr>
          <p:cNvPr id="72707" name="Rectangle 3">
            <a:extLst>
              <a:ext uri="{FF2B5EF4-FFF2-40B4-BE49-F238E27FC236}">
                <a16:creationId xmlns:a16="http://schemas.microsoft.com/office/drawing/2014/main" id="{D836280B-521C-4A0E-B468-D1468677A789}"/>
              </a:ext>
            </a:extLst>
          </p:cNvPr>
          <p:cNvSpPr>
            <a:spLocks noGrp="1" noChangeArrowheads="1"/>
          </p:cNvSpPr>
          <p:nvPr>
            <p:ph type="body" sz="half" idx="2"/>
          </p:nvPr>
        </p:nvSpPr>
        <p:spPr>
          <a:xfrm>
            <a:off x="3505200" y="1576388"/>
            <a:ext cx="4953000" cy="4876800"/>
          </a:xfrm>
        </p:spPr>
        <p:txBody>
          <a:bodyPr/>
          <a:lstStyle/>
          <a:p>
            <a:pPr eaLnBrk="1" hangingPunct="1">
              <a:lnSpc>
                <a:spcPct val="90000"/>
              </a:lnSpc>
            </a:pPr>
            <a:r>
              <a:rPr lang="en-GB" altLang="en-US" sz="2400"/>
              <a:t>The first published intracellular recording of an action potential,  recorded by Hodgkin and Huxley in the giant axon of the squid.</a:t>
            </a:r>
          </a:p>
          <a:p>
            <a:pPr eaLnBrk="1" hangingPunct="1">
              <a:lnSpc>
                <a:spcPct val="90000"/>
              </a:lnSpc>
            </a:pPr>
            <a:r>
              <a:rPr lang="en-GB" altLang="en-US" sz="2400"/>
              <a:t>Note the overshoot: the peak of the action potential is </a:t>
            </a:r>
            <a:r>
              <a:rPr lang="en-GB" altLang="en-US" sz="2400" i="1"/>
              <a:t>positive</a:t>
            </a:r>
            <a:r>
              <a:rPr lang="en-GB" altLang="en-US" sz="2400"/>
              <a:t>. </a:t>
            </a:r>
            <a:br>
              <a:rPr lang="en-GB" altLang="en-US" sz="2400"/>
            </a:br>
            <a:r>
              <a:rPr lang="en-GB" altLang="en-US" sz="2400"/>
              <a:t>(E</a:t>
            </a:r>
            <a:r>
              <a:rPr lang="en-GB" altLang="en-US" sz="2400" baseline="-25000"/>
              <a:t>Na </a:t>
            </a:r>
            <a:r>
              <a:rPr lang="en-GB" altLang="en-US" sz="2400"/>
              <a:t>is positive). </a:t>
            </a:r>
          </a:p>
          <a:p>
            <a:pPr eaLnBrk="1" hangingPunct="1">
              <a:lnSpc>
                <a:spcPct val="90000"/>
              </a:lnSpc>
            </a:pPr>
            <a:r>
              <a:rPr lang="en-GB" altLang="en-US" sz="2400"/>
              <a:t>The recording shows several other phases:</a:t>
            </a:r>
          </a:p>
          <a:p>
            <a:pPr lvl="1" eaLnBrk="1" hangingPunct="1">
              <a:lnSpc>
                <a:spcPct val="90000"/>
              </a:lnSpc>
            </a:pPr>
            <a:r>
              <a:rPr lang="en-GB" altLang="en-US" sz="2000"/>
              <a:t>The stable resting potential</a:t>
            </a:r>
          </a:p>
          <a:p>
            <a:pPr lvl="1" eaLnBrk="1" hangingPunct="1">
              <a:lnSpc>
                <a:spcPct val="90000"/>
              </a:lnSpc>
            </a:pPr>
            <a:r>
              <a:rPr lang="en-GB" altLang="en-US" sz="2000"/>
              <a:t>A rapid rising phase</a:t>
            </a:r>
          </a:p>
          <a:p>
            <a:pPr lvl="1" eaLnBrk="1" hangingPunct="1">
              <a:lnSpc>
                <a:spcPct val="90000"/>
              </a:lnSpc>
            </a:pPr>
            <a:r>
              <a:rPr lang="en-GB" altLang="en-US" sz="2000"/>
              <a:t>A rapid falling phase</a:t>
            </a:r>
          </a:p>
          <a:p>
            <a:pPr lvl="1" eaLnBrk="1" hangingPunct="1">
              <a:lnSpc>
                <a:spcPct val="90000"/>
              </a:lnSpc>
            </a:pPr>
            <a:r>
              <a:rPr lang="en-GB" altLang="en-US" sz="2000"/>
              <a:t>A prolonged </a:t>
            </a:r>
            <a:r>
              <a:rPr lang="en-GB" altLang="en-US" sz="2000" b="1"/>
              <a:t>undershoot</a:t>
            </a:r>
          </a:p>
        </p:txBody>
      </p:sp>
      <p:pic>
        <p:nvPicPr>
          <p:cNvPr id="72708" name="Picture 4" descr="hodgkin-1939ap">
            <a:extLst>
              <a:ext uri="{FF2B5EF4-FFF2-40B4-BE49-F238E27FC236}">
                <a16:creationId xmlns:a16="http://schemas.microsoft.com/office/drawing/2014/main" id="{3097EF5C-8971-477E-BDAF-71DAE240D9E2}"/>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57163" y="762000"/>
            <a:ext cx="3136900" cy="335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709" name="Picture 5" descr="ap-cartoon">
            <a:extLst>
              <a:ext uri="{FF2B5EF4-FFF2-40B4-BE49-F238E27FC236}">
                <a16:creationId xmlns:a16="http://schemas.microsoft.com/office/drawing/2014/main" id="{26DDDF29-8635-49C9-A0CB-1625E7A13F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105150"/>
            <a:ext cx="31242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Line 6">
            <a:extLst>
              <a:ext uri="{FF2B5EF4-FFF2-40B4-BE49-F238E27FC236}">
                <a16:creationId xmlns:a16="http://schemas.microsoft.com/office/drawing/2014/main" id="{B31AF777-8CBA-44FE-B1BE-7C16258719EA}"/>
              </a:ext>
            </a:extLst>
          </p:cNvPr>
          <p:cNvSpPr>
            <a:spLocks noChangeShapeType="1"/>
          </p:cNvSpPr>
          <p:nvPr/>
        </p:nvSpPr>
        <p:spPr bwMode="auto">
          <a:xfrm>
            <a:off x="371475" y="6372225"/>
            <a:ext cx="2438400"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HK"/>
          </a:p>
        </p:txBody>
      </p:sp>
      <p:sp>
        <p:nvSpPr>
          <p:cNvPr id="72711" name="Text Box 7">
            <a:extLst>
              <a:ext uri="{FF2B5EF4-FFF2-40B4-BE49-F238E27FC236}">
                <a16:creationId xmlns:a16="http://schemas.microsoft.com/office/drawing/2014/main" id="{7EC66A54-3CE9-44E1-8BE2-0C1ACA5F81A3}"/>
              </a:ext>
            </a:extLst>
          </p:cNvPr>
          <p:cNvSpPr txBox="1">
            <a:spLocks noChangeArrowheads="1"/>
          </p:cNvSpPr>
          <p:nvPr/>
        </p:nvSpPr>
        <p:spPr bwMode="auto">
          <a:xfrm>
            <a:off x="1917700" y="6299200"/>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a:solidFill>
                  <a:schemeClr val="tx1"/>
                </a:solidFill>
              </a:rPr>
              <a:t>1 ms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4FD5702A-6EA4-4D36-9854-AD5AB3BD4939}"/>
              </a:ext>
            </a:extLst>
          </p:cNvPr>
          <p:cNvSpPr>
            <a:spLocks noGrp="1" noChangeArrowheads="1"/>
          </p:cNvSpPr>
          <p:nvPr>
            <p:ph type="title"/>
          </p:nvPr>
        </p:nvSpPr>
        <p:spPr>
          <a:xfrm>
            <a:off x="179388" y="1052513"/>
            <a:ext cx="8686800" cy="603250"/>
          </a:xfrm>
        </p:spPr>
        <p:txBody>
          <a:bodyPr/>
          <a:lstStyle/>
          <a:p>
            <a:pPr eaLnBrk="1" hangingPunct="1"/>
            <a:r>
              <a:rPr lang="en-GB" altLang="en-US"/>
              <a:t>After-hyperpolarisation (or “Undershoot”)</a:t>
            </a:r>
          </a:p>
        </p:txBody>
      </p:sp>
      <p:sp>
        <p:nvSpPr>
          <p:cNvPr id="74755" name="Rectangle 3">
            <a:extLst>
              <a:ext uri="{FF2B5EF4-FFF2-40B4-BE49-F238E27FC236}">
                <a16:creationId xmlns:a16="http://schemas.microsoft.com/office/drawing/2014/main" id="{C953EC5A-A0B2-4293-BB5D-9CF42422F2B5}"/>
              </a:ext>
            </a:extLst>
          </p:cNvPr>
          <p:cNvSpPr>
            <a:spLocks noGrp="1" noChangeArrowheads="1"/>
          </p:cNvSpPr>
          <p:nvPr>
            <p:ph type="body" idx="1"/>
          </p:nvPr>
        </p:nvSpPr>
        <p:spPr>
          <a:xfrm>
            <a:off x="457200" y="2268538"/>
            <a:ext cx="8229600" cy="3857625"/>
          </a:xfrm>
        </p:spPr>
        <p:txBody>
          <a:bodyPr/>
          <a:lstStyle/>
          <a:p>
            <a:pPr eaLnBrk="1" hangingPunct="1"/>
            <a:r>
              <a:rPr lang="en-GB" altLang="en-US" sz="2800"/>
              <a:t>In addition to Na</a:t>
            </a:r>
            <a:r>
              <a:rPr lang="en-GB" altLang="en-US" sz="2800" baseline="30000"/>
              <a:t>+</a:t>
            </a:r>
            <a:r>
              <a:rPr lang="en-GB" altLang="en-US" sz="2800"/>
              <a:t> channels, many axons also contain voltage gated K</a:t>
            </a:r>
            <a:r>
              <a:rPr lang="en-GB" altLang="en-US" sz="2800" baseline="30000"/>
              <a:t>+</a:t>
            </a:r>
            <a:r>
              <a:rPr lang="en-GB" altLang="en-US" sz="2800"/>
              <a:t> (“rapid rectifier”) channels.</a:t>
            </a:r>
          </a:p>
          <a:p>
            <a:pPr eaLnBrk="1" hangingPunct="1"/>
            <a:r>
              <a:rPr lang="en-GB" altLang="en-US" sz="2800"/>
              <a:t>K</a:t>
            </a:r>
            <a:r>
              <a:rPr lang="en-GB" altLang="en-US" sz="2800" baseline="30000"/>
              <a:t>+</a:t>
            </a:r>
            <a:r>
              <a:rPr lang="en-GB" altLang="en-US" sz="2800"/>
              <a:t> rectifier channels are slower than Na</a:t>
            </a:r>
            <a:r>
              <a:rPr lang="en-GB" altLang="en-US" sz="2800" baseline="30000"/>
              <a:t>+</a:t>
            </a:r>
            <a:r>
              <a:rPr lang="en-GB" altLang="en-US" sz="2800"/>
              <a:t> channels. They take longer to open, and stay open for longer.</a:t>
            </a:r>
          </a:p>
          <a:p>
            <a:pPr eaLnBrk="1" hangingPunct="1"/>
            <a:r>
              <a:rPr lang="en-GB" altLang="en-US" sz="2800"/>
              <a:t>Their role is to speed up the re-polarisation of the membrane following the Na</a:t>
            </a:r>
            <a:r>
              <a:rPr lang="en-GB" altLang="en-US" sz="2800" baseline="30000"/>
              <a:t>+</a:t>
            </a:r>
            <a:r>
              <a:rPr lang="en-GB" altLang="en-US" sz="2800"/>
              <a:t> action potential.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9DEB0473-BBF8-4029-BDD1-7BE52A35D6DB}"/>
              </a:ext>
            </a:extLst>
          </p:cNvPr>
          <p:cNvSpPr>
            <a:spLocks noGrp="1" noChangeArrowheads="1"/>
          </p:cNvSpPr>
          <p:nvPr>
            <p:ph type="title"/>
          </p:nvPr>
        </p:nvSpPr>
        <p:spPr>
          <a:xfrm>
            <a:off x="457200" y="506413"/>
            <a:ext cx="8231188" cy="911225"/>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WATER (H</a:t>
            </a:r>
            <a:r>
              <a:rPr lang="en-US" altLang="en-US" baseline="-25000"/>
              <a:t>2</a:t>
            </a:r>
            <a:r>
              <a:rPr lang="en-US" altLang="en-US"/>
              <a:t>O)</a:t>
            </a:r>
          </a:p>
        </p:txBody>
      </p:sp>
      <p:sp>
        <p:nvSpPr>
          <p:cNvPr id="10243" name="Rectangle 2">
            <a:extLst>
              <a:ext uri="{FF2B5EF4-FFF2-40B4-BE49-F238E27FC236}">
                <a16:creationId xmlns:a16="http://schemas.microsoft.com/office/drawing/2014/main" id="{C4B81C42-D138-40B8-8CA7-6C6D1C07363F}"/>
              </a:ext>
            </a:extLst>
          </p:cNvPr>
          <p:cNvSpPr>
            <a:spLocks noGrp="1" noChangeArrowheads="1"/>
          </p:cNvSpPr>
          <p:nvPr>
            <p:ph type="body" idx="1"/>
          </p:nvPr>
        </p:nvSpPr>
        <p:spPr>
          <a:xfrm>
            <a:off x="468313" y="4292600"/>
            <a:ext cx="8231187" cy="2232025"/>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eaLnBrk="1" hangingPunct="1">
              <a:buClr>
                <a:srgbClr val="545472"/>
              </a:buClr>
              <a:buSzPct val="90000"/>
              <a:buFontTx/>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a:t>Neurons are filled with </a:t>
            </a:r>
            <a:r>
              <a:rPr lang="en-US" altLang="en-US" i="1"/>
              <a:t>intracellular fluid</a:t>
            </a:r>
            <a:r>
              <a:rPr lang="en-US" altLang="en-US"/>
              <a:t> (</a:t>
            </a:r>
            <a:r>
              <a:rPr lang="en-US" altLang="en-US" i="1"/>
              <a:t>cytosol</a:t>
            </a:r>
            <a:r>
              <a:rPr lang="en-US" altLang="en-US"/>
              <a:t>, predominantly water) and are bathed in </a:t>
            </a:r>
            <a:r>
              <a:rPr lang="en-US" altLang="en-US" i="1"/>
              <a:t>extracellular fluid</a:t>
            </a:r>
            <a:r>
              <a:rPr lang="en-US" altLang="en-US"/>
              <a:t> (also predominantly water).</a:t>
            </a:r>
          </a:p>
        </p:txBody>
      </p:sp>
      <p:pic>
        <p:nvPicPr>
          <p:cNvPr id="10244" name="Picture 5" descr="Making_H20">
            <a:extLst>
              <a:ext uri="{FF2B5EF4-FFF2-40B4-BE49-F238E27FC236}">
                <a16:creationId xmlns:a16="http://schemas.microsoft.com/office/drawing/2014/main" id="{4C0A90BA-2BE7-4C99-8510-7392DEDFA6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2133600"/>
            <a:ext cx="40576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axon-roller">
            <a:extLst>
              <a:ext uri="{FF2B5EF4-FFF2-40B4-BE49-F238E27FC236}">
                <a16:creationId xmlns:a16="http://schemas.microsoft.com/office/drawing/2014/main" id="{E2D8607F-49F1-462D-BE5F-49C92837E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2225"/>
          <a:stretch>
            <a:fillRect/>
          </a:stretch>
        </p:blipFill>
        <p:spPr bwMode="auto">
          <a:xfrm>
            <a:off x="228600" y="1447800"/>
            <a:ext cx="6553200" cy="4856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803" name="Rectangle 3">
            <a:extLst>
              <a:ext uri="{FF2B5EF4-FFF2-40B4-BE49-F238E27FC236}">
                <a16:creationId xmlns:a16="http://schemas.microsoft.com/office/drawing/2014/main" id="{C0665C35-DB92-40D8-973F-AD7B4E9ADE02}"/>
              </a:ext>
            </a:extLst>
          </p:cNvPr>
          <p:cNvSpPr>
            <a:spLocks noGrp="1" noChangeArrowheads="1"/>
          </p:cNvSpPr>
          <p:nvPr>
            <p:ph type="title"/>
          </p:nvPr>
        </p:nvSpPr>
        <p:spPr/>
        <p:txBody>
          <a:bodyPr/>
          <a:lstStyle/>
          <a:p>
            <a:pPr eaLnBrk="1" hangingPunct="1"/>
            <a:r>
              <a:rPr lang="en-GB" altLang="en-US"/>
              <a:t>How Do We Know All This?</a:t>
            </a:r>
          </a:p>
        </p:txBody>
      </p:sp>
      <p:sp>
        <p:nvSpPr>
          <p:cNvPr id="76804" name="Rectangle 4">
            <a:extLst>
              <a:ext uri="{FF2B5EF4-FFF2-40B4-BE49-F238E27FC236}">
                <a16:creationId xmlns:a16="http://schemas.microsoft.com/office/drawing/2014/main" id="{23C2E79F-8F40-4C17-8E76-293F216ED16D}"/>
              </a:ext>
            </a:extLst>
          </p:cNvPr>
          <p:cNvSpPr>
            <a:spLocks noGrp="1" noChangeArrowheads="1"/>
          </p:cNvSpPr>
          <p:nvPr>
            <p:ph type="body" sz="half" idx="2"/>
          </p:nvPr>
        </p:nvSpPr>
        <p:spPr>
          <a:xfrm>
            <a:off x="5410200" y="1981200"/>
            <a:ext cx="3505200" cy="4648200"/>
          </a:xfrm>
          <a:solidFill>
            <a:schemeClr val="bg1"/>
          </a:solidFill>
        </p:spPr>
        <p:txBody>
          <a:bodyPr/>
          <a:lstStyle/>
          <a:p>
            <a:pPr eaLnBrk="1" hangingPunct="1"/>
            <a:r>
              <a:rPr lang="en-GB" altLang="en-US" sz="2400"/>
              <a:t>Pioneering experiments by </a:t>
            </a:r>
            <a:r>
              <a:rPr lang="en-GB" altLang="en-US" sz="2400" b="1"/>
              <a:t>Hodgkin &amp; Huxley</a:t>
            </a:r>
            <a:r>
              <a:rPr lang="en-GB" altLang="en-US" sz="2400"/>
              <a:t> were performed on giant axons of squid.</a:t>
            </a:r>
          </a:p>
          <a:p>
            <a:pPr eaLnBrk="1" hangingPunct="1"/>
            <a:r>
              <a:rPr lang="en-GB" altLang="en-US" sz="2400"/>
              <a:t>These axons are large enough to allow axoplasm to be replaced by fluids of known ionic composition.</a:t>
            </a:r>
          </a:p>
        </p:txBody>
      </p:sp>
      <p:sp>
        <p:nvSpPr>
          <p:cNvPr id="76805" name="WordArt 5">
            <a:extLst>
              <a:ext uri="{FF2B5EF4-FFF2-40B4-BE49-F238E27FC236}">
                <a16:creationId xmlns:a16="http://schemas.microsoft.com/office/drawing/2014/main" id="{71903E9B-AC71-470E-93CE-EE7F13D2BDCB}"/>
              </a:ext>
            </a:extLst>
          </p:cNvPr>
          <p:cNvSpPr>
            <a:spLocks noChangeArrowheads="1" noChangeShapeType="1" noTextEdit="1"/>
          </p:cNvSpPr>
          <p:nvPr/>
        </p:nvSpPr>
        <p:spPr bwMode="auto">
          <a:xfrm>
            <a:off x="6324600" y="1219200"/>
            <a:ext cx="2009775" cy="568325"/>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contourClr>
                <a:srgbClr val="FFE701"/>
              </a:contourClr>
            </a:sp3d>
          </a:bodyPr>
          <a:lstStyle/>
          <a:p>
            <a:pPr algn="ctr"/>
            <a:r>
              <a:rPr lang="en-HK" kern="10">
                <a:ln w="9525">
                  <a:round/>
                  <a:headEnd/>
                  <a:tailEnd/>
                </a:ln>
                <a:gradFill rotWithShape="1">
                  <a:gsLst>
                    <a:gs pos="0">
                      <a:srgbClr val="FFE701"/>
                    </a:gs>
                    <a:gs pos="100000">
                      <a:srgbClr val="FE3E02"/>
                    </a:gs>
                  </a:gsLst>
                  <a:lin ang="5400000" scaled="1"/>
                </a:gradFill>
                <a:latin typeface="Impact" panose="020B0806030902050204" pitchFamily="34" charset="0"/>
              </a:rPr>
              <a:t>Nobel Prize 1963</a:t>
            </a:r>
          </a:p>
        </p:txBody>
      </p:sp>
      <p:sp>
        <p:nvSpPr>
          <p:cNvPr id="76806" name="Text Box 6">
            <a:extLst>
              <a:ext uri="{FF2B5EF4-FFF2-40B4-BE49-F238E27FC236}">
                <a16:creationId xmlns:a16="http://schemas.microsoft.com/office/drawing/2014/main" id="{3532E86D-177F-4B20-93C6-B62F2AD76DE3}"/>
              </a:ext>
            </a:extLst>
          </p:cNvPr>
          <p:cNvSpPr txBox="1">
            <a:spLocks noChangeArrowheads="1"/>
          </p:cNvSpPr>
          <p:nvPr/>
        </p:nvSpPr>
        <p:spPr bwMode="auto">
          <a:xfrm>
            <a:off x="212725" y="5905500"/>
            <a:ext cx="9461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1800">
                <a:solidFill>
                  <a:schemeClr val="tx1"/>
                </a:solidFill>
              </a:rPr>
              <a:t>Cannula</a:t>
            </a:r>
            <a:endParaRPr lang="en-US" altLang="en-US" sz="1800">
              <a:solidFill>
                <a:schemeClr val="tx1"/>
              </a:solidFill>
            </a:endParaRPr>
          </a:p>
        </p:txBody>
      </p:sp>
      <p:sp>
        <p:nvSpPr>
          <p:cNvPr id="76807" name="Text Box 7">
            <a:extLst>
              <a:ext uri="{FF2B5EF4-FFF2-40B4-BE49-F238E27FC236}">
                <a16:creationId xmlns:a16="http://schemas.microsoft.com/office/drawing/2014/main" id="{255F0597-363D-4235-AA98-6BC54E55FE7D}"/>
              </a:ext>
            </a:extLst>
          </p:cNvPr>
          <p:cNvSpPr txBox="1">
            <a:spLocks noChangeArrowheads="1"/>
          </p:cNvSpPr>
          <p:nvPr/>
        </p:nvSpPr>
        <p:spPr bwMode="auto">
          <a:xfrm>
            <a:off x="3206750" y="3976688"/>
            <a:ext cx="7556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1800">
                <a:solidFill>
                  <a:schemeClr val="tx1"/>
                </a:solidFill>
              </a:rPr>
              <a:t>Roller</a:t>
            </a:r>
            <a:endParaRPr lang="en-US" altLang="en-US" sz="1800">
              <a:solidFill>
                <a:schemeClr val="tx1"/>
              </a:solidFill>
            </a:endParaRPr>
          </a:p>
        </p:txBody>
      </p:sp>
      <p:sp>
        <p:nvSpPr>
          <p:cNvPr id="76808" name="Text Box 8">
            <a:extLst>
              <a:ext uri="{FF2B5EF4-FFF2-40B4-BE49-F238E27FC236}">
                <a16:creationId xmlns:a16="http://schemas.microsoft.com/office/drawing/2014/main" id="{A4152C30-7E5F-4E57-8C42-D2F112E125CC}"/>
              </a:ext>
            </a:extLst>
          </p:cNvPr>
          <p:cNvSpPr txBox="1">
            <a:spLocks noChangeArrowheads="1"/>
          </p:cNvSpPr>
          <p:nvPr/>
        </p:nvSpPr>
        <p:spPr bwMode="auto">
          <a:xfrm>
            <a:off x="1676400" y="4038600"/>
            <a:ext cx="6921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1800">
                <a:solidFill>
                  <a:schemeClr val="tx1"/>
                </a:solidFill>
              </a:rPr>
              <a:t>Axon</a:t>
            </a:r>
            <a:endParaRPr lang="en-US" altLang="en-US" sz="1800">
              <a:solidFill>
                <a:schemeClr val="tx1"/>
              </a:solidFill>
            </a:endParaRPr>
          </a:p>
        </p:txBody>
      </p:sp>
      <p:sp>
        <p:nvSpPr>
          <p:cNvPr id="76809" name="Line 9">
            <a:extLst>
              <a:ext uri="{FF2B5EF4-FFF2-40B4-BE49-F238E27FC236}">
                <a16:creationId xmlns:a16="http://schemas.microsoft.com/office/drawing/2014/main" id="{6F4AD63A-6205-4E63-ADF8-6ECA726579B4}"/>
              </a:ext>
            </a:extLst>
          </p:cNvPr>
          <p:cNvSpPr>
            <a:spLocks noChangeShapeType="1"/>
          </p:cNvSpPr>
          <p:nvPr/>
        </p:nvSpPr>
        <p:spPr bwMode="auto">
          <a:xfrm flipH="1">
            <a:off x="1981200" y="4343400"/>
            <a:ext cx="76200" cy="381000"/>
          </a:xfrm>
          <a:prstGeom prst="line">
            <a:avLst/>
          </a:prstGeom>
          <a:noFill/>
          <a:ln w="9525">
            <a:solidFill>
              <a:schemeClr val="tx1"/>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HK"/>
          </a:p>
        </p:txBody>
      </p:sp>
      <p:sp>
        <p:nvSpPr>
          <p:cNvPr id="76810" name="Rectangle 10">
            <a:extLst>
              <a:ext uri="{FF2B5EF4-FFF2-40B4-BE49-F238E27FC236}">
                <a16:creationId xmlns:a16="http://schemas.microsoft.com/office/drawing/2014/main" id="{BB291532-0854-4ED0-90A1-82935051E7F3}"/>
              </a:ext>
            </a:extLst>
          </p:cNvPr>
          <p:cNvSpPr>
            <a:spLocks noChangeArrowheads="1"/>
          </p:cNvSpPr>
          <p:nvPr/>
        </p:nvSpPr>
        <p:spPr bwMode="auto">
          <a:xfrm>
            <a:off x="4419600" y="4267200"/>
            <a:ext cx="9906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threshold">
            <a:extLst>
              <a:ext uri="{FF2B5EF4-FFF2-40B4-BE49-F238E27FC236}">
                <a16:creationId xmlns:a16="http://schemas.microsoft.com/office/drawing/2014/main" id="{7B00A1B3-4A9B-4B8B-8095-20EFC1F67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7924800" cy="5697538"/>
          </a:xfrm>
          <a:prstGeom prst="rect">
            <a:avLst/>
          </a:prstGeom>
          <a:noFill/>
          <a:ln w="9525">
            <a:solidFill>
              <a:schemeClr val="tx1"/>
            </a:solidFill>
            <a:miter lim="800000"/>
            <a:headEnd/>
            <a:tailEnd/>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78851" name="Rectangle 3">
            <a:extLst>
              <a:ext uri="{FF2B5EF4-FFF2-40B4-BE49-F238E27FC236}">
                <a16:creationId xmlns:a16="http://schemas.microsoft.com/office/drawing/2014/main" id="{EA7C4405-C971-4880-8DF1-4F200E7F393F}"/>
              </a:ext>
            </a:extLst>
          </p:cNvPr>
          <p:cNvSpPr>
            <a:spLocks noGrp="1" noChangeArrowheads="1"/>
          </p:cNvSpPr>
          <p:nvPr>
            <p:ph type="title"/>
          </p:nvPr>
        </p:nvSpPr>
        <p:spPr>
          <a:xfrm>
            <a:off x="381000" y="228600"/>
            <a:ext cx="8294688" cy="914400"/>
          </a:xfrm>
          <a:solidFill>
            <a:schemeClr val="bg1"/>
          </a:solidFill>
          <a:ln>
            <a:solidFill>
              <a:schemeClr val="tx1"/>
            </a:solidFill>
            <a:miter lim="800000"/>
            <a:headEnd/>
            <a:tailEnd/>
          </a:ln>
          <a:effectLst>
            <a:outerShdw dist="35921" dir="2700000" algn="ctr" rotWithShape="0">
              <a:schemeClr val="bg2"/>
            </a:outerShdw>
          </a:effectLst>
        </p:spPr>
        <p:txBody>
          <a:bodyPr/>
          <a:lstStyle/>
          <a:p>
            <a:pPr eaLnBrk="1" hangingPunct="1"/>
            <a:r>
              <a:rPr lang="en-GB" altLang="en-US" sz="2400"/>
              <a:t>Another Look at AP Initiation: </a:t>
            </a:r>
            <a:br>
              <a:rPr lang="en-GB" altLang="en-US" sz="2400"/>
            </a:br>
            <a:r>
              <a:rPr lang="en-GB" altLang="en-US" sz="2400"/>
              <a:t>The Neuronal Threshold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9214FDCE-E974-40D1-9EE1-155C4792002E}"/>
              </a:ext>
            </a:extLst>
          </p:cNvPr>
          <p:cNvSpPr>
            <a:spLocks noGrp="1"/>
          </p:cNvSpPr>
          <p:nvPr>
            <p:ph type="title"/>
          </p:nvPr>
        </p:nvSpPr>
        <p:spPr/>
        <p:txBody>
          <a:bodyPr/>
          <a:lstStyle/>
          <a:p>
            <a:r>
              <a:rPr lang="en-US" altLang="en-US"/>
              <a:t>Neurons “encode” injected currents as firing rates</a:t>
            </a:r>
          </a:p>
        </p:txBody>
      </p:sp>
      <p:sp>
        <p:nvSpPr>
          <p:cNvPr id="79875" name="Content Placeholder 2">
            <a:extLst>
              <a:ext uri="{FF2B5EF4-FFF2-40B4-BE49-F238E27FC236}">
                <a16:creationId xmlns:a16="http://schemas.microsoft.com/office/drawing/2014/main" id="{9C379C7A-DB2A-49CA-93F5-A11F24A8A0AE}"/>
              </a:ext>
            </a:extLst>
          </p:cNvPr>
          <p:cNvSpPr>
            <a:spLocks noGrp="1"/>
          </p:cNvSpPr>
          <p:nvPr>
            <p:ph idx="1"/>
          </p:nvPr>
        </p:nvSpPr>
        <p:spPr/>
        <p:txBody>
          <a:bodyPr/>
          <a:lstStyle/>
          <a:p>
            <a:r>
              <a:rPr lang="en-US" altLang="en-US" sz="2800"/>
              <a:t>Small, sub-threshold currents injected into a nerve cell don’t do anything, they just leak out again.</a:t>
            </a:r>
          </a:p>
          <a:p>
            <a:r>
              <a:rPr lang="en-US" altLang="en-US" sz="2800"/>
              <a:t>Larger currents will trigger action potentials. The stronger the currents, the faster the action potential rate. </a:t>
            </a:r>
            <a:br>
              <a:rPr lang="en-US" altLang="en-US" sz="2800"/>
            </a:br>
            <a:r>
              <a:rPr lang="en-US" altLang="en-US" sz="2800"/>
              <a:t>=&gt; </a:t>
            </a:r>
            <a:r>
              <a:rPr lang="en-US" altLang="en-US" sz="2800" b="1"/>
              <a:t>“Rate Coding”</a:t>
            </a:r>
          </a:p>
          <a:p>
            <a:r>
              <a:rPr lang="en-US" altLang="en-US" sz="2800"/>
              <a:t>Reflect on why this is so. If you don’t understand this important principle, ask in the tutorials.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43FBF2D1-F1B8-4111-8CF4-C1BD9B48D421}"/>
              </a:ext>
            </a:extLst>
          </p:cNvPr>
          <p:cNvSpPr>
            <a:spLocks noGrp="1" noChangeArrowheads="1"/>
          </p:cNvSpPr>
          <p:nvPr>
            <p:ph type="title"/>
          </p:nvPr>
        </p:nvSpPr>
        <p:spPr>
          <a:xfrm>
            <a:off x="304800" y="685800"/>
            <a:ext cx="8458200" cy="679450"/>
          </a:xfrm>
        </p:spPr>
        <p:txBody>
          <a:bodyPr/>
          <a:lstStyle/>
          <a:p>
            <a:pPr eaLnBrk="1" hangingPunct="1"/>
            <a:r>
              <a:rPr lang="en-GB" altLang="en-US" sz="3600"/>
              <a:t>Action Potentials as a “Digital” Code</a:t>
            </a:r>
          </a:p>
        </p:txBody>
      </p:sp>
      <p:sp>
        <p:nvSpPr>
          <p:cNvPr id="80899" name="Rectangle 3">
            <a:extLst>
              <a:ext uri="{FF2B5EF4-FFF2-40B4-BE49-F238E27FC236}">
                <a16:creationId xmlns:a16="http://schemas.microsoft.com/office/drawing/2014/main" id="{7003B6C9-B5A3-4A7B-B4E2-BE798DC77CC4}"/>
              </a:ext>
            </a:extLst>
          </p:cNvPr>
          <p:cNvSpPr>
            <a:spLocks noGrp="1" noChangeArrowheads="1"/>
          </p:cNvSpPr>
          <p:nvPr>
            <p:ph type="body" sz="half" idx="2"/>
          </p:nvPr>
        </p:nvSpPr>
        <p:spPr>
          <a:xfrm>
            <a:off x="5638800" y="1676400"/>
            <a:ext cx="3505200" cy="4114800"/>
          </a:xfrm>
        </p:spPr>
        <p:txBody>
          <a:bodyPr/>
          <a:lstStyle/>
          <a:p>
            <a:pPr eaLnBrk="1" hangingPunct="1">
              <a:lnSpc>
                <a:spcPct val="90000"/>
              </a:lnSpc>
            </a:pPr>
            <a:r>
              <a:rPr lang="en-GB" altLang="en-US" sz="2000"/>
              <a:t>An axon connected to a muscle stretch receptor signals the degree of stretch by the</a:t>
            </a:r>
            <a:r>
              <a:rPr lang="en-GB" altLang="en-US" sz="2000" i="1"/>
              <a:t> </a:t>
            </a:r>
            <a:r>
              <a:rPr lang="en-GB" altLang="en-US" sz="2000" b="1" i="1"/>
              <a:t>temporal pattern</a:t>
            </a:r>
            <a:r>
              <a:rPr lang="en-GB" altLang="en-US" sz="2000" i="1"/>
              <a:t> </a:t>
            </a:r>
            <a:r>
              <a:rPr lang="en-GB" altLang="en-US" sz="2000"/>
              <a:t>of action potentials </a:t>
            </a:r>
          </a:p>
          <a:p>
            <a:pPr eaLnBrk="1" hangingPunct="1">
              <a:lnSpc>
                <a:spcPct val="90000"/>
              </a:lnSpc>
            </a:pPr>
            <a:r>
              <a:rPr lang="en-GB" altLang="en-US" sz="2000"/>
              <a:t>Changes in stretch cause a change in the </a:t>
            </a:r>
            <a:r>
              <a:rPr lang="en-GB" altLang="en-US" sz="2000" b="1" i="1"/>
              <a:t>rate</a:t>
            </a:r>
            <a:r>
              <a:rPr lang="en-GB" altLang="en-US" sz="2000" i="1"/>
              <a:t> </a:t>
            </a:r>
            <a:r>
              <a:rPr lang="en-GB" altLang="en-US" sz="2000"/>
              <a:t>of action potentials.</a:t>
            </a:r>
          </a:p>
          <a:p>
            <a:pPr eaLnBrk="1" hangingPunct="1">
              <a:lnSpc>
                <a:spcPct val="90000"/>
              </a:lnSpc>
            </a:pPr>
            <a:r>
              <a:rPr lang="en-GB" altLang="en-US" sz="2000"/>
              <a:t>All the action potentials are roughly of the same height</a:t>
            </a:r>
          </a:p>
          <a:p>
            <a:pPr eaLnBrk="1" hangingPunct="1">
              <a:lnSpc>
                <a:spcPct val="90000"/>
              </a:lnSpc>
            </a:pPr>
            <a:r>
              <a:rPr lang="en-GB" altLang="en-US" sz="2000"/>
              <a:t>The action potentials are brief (ca 1 ms).</a:t>
            </a:r>
            <a:endParaRPr lang="en-GB" altLang="en-US" sz="2400"/>
          </a:p>
          <a:p>
            <a:pPr eaLnBrk="1" hangingPunct="1">
              <a:lnSpc>
                <a:spcPct val="90000"/>
              </a:lnSpc>
            </a:pPr>
            <a:endParaRPr lang="en-GB" altLang="en-US" sz="2400"/>
          </a:p>
        </p:txBody>
      </p:sp>
      <p:pic>
        <p:nvPicPr>
          <p:cNvPr id="80900" name="Picture 4" descr="spindle-spikes">
            <a:extLst>
              <a:ext uri="{FF2B5EF4-FFF2-40B4-BE49-F238E27FC236}">
                <a16:creationId xmlns:a16="http://schemas.microsoft.com/office/drawing/2014/main" id="{FB5D8417-E089-45F7-9275-7C888B0BBC12}"/>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0" y="2209800"/>
            <a:ext cx="5486400" cy="300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ref-per">
            <a:extLst>
              <a:ext uri="{FF2B5EF4-FFF2-40B4-BE49-F238E27FC236}">
                <a16:creationId xmlns:a16="http://schemas.microsoft.com/office/drawing/2014/main" id="{B0700EB9-EE6B-4364-B807-3927D3EAF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6781800" cy="546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3">
            <a:extLst>
              <a:ext uri="{FF2B5EF4-FFF2-40B4-BE49-F238E27FC236}">
                <a16:creationId xmlns:a16="http://schemas.microsoft.com/office/drawing/2014/main" id="{9B0DB48E-A77D-440F-92C6-3517315CA874}"/>
              </a:ext>
            </a:extLst>
          </p:cNvPr>
          <p:cNvSpPr>
            <a:spLocks noGrp="1" noChangeArrowheads="1"/>
          </p:cNvSpPr>
          <p:nvPr>
            <p:ph type="title"/>
          </p:nvPr>
        </p:nvSpPr>
        <p:spPr>
          <a:xfrm>
            <a:off x="250825" y="260350"/>
            <a:ext cx="5334000" cy="685800"/>
          </a:xfrm>
          <a:solidFill>
            <a:schemeClr val="bg1"/>
          </a:solidFill>
          <a:ln>
            <a:solidFill>
              <a:schemeClr val="tx1"/>
            </a:solidFill>
            <a:miter lim="800000"/>
            <a:headEnd/>
            <a:tailEnd/>
          </a:ln>
          <a:effectLst>
            <a:outerShdw dist="35921" dir="2700000" algn="ctr" rotWithShape="0">
              <a:schemeClr val="bg2"/>
            </a:outerShdw>
          </a:effectLst>
        </p:spPr>
        <p:txBody>
          <a:bodyPr/>
          <a:lstStyle/>
          <a:p>
            <a:pPr eaLnBrk="1" hangingPunct="1"/>
            <a:r>
              <a:rPr lang="en-GB" altLang="en-US"/>
              <a:t>Refractory </a:t>
            </a:r>
            <a:r>
              <a:rPr lang="en-US" altLang="en-US"/>
              <a:t>P</a:t>
            </a:r>
            <a:r>
              <a:rPr lang="en-GB" altLang="en-US"/>
              <a:t>eriod</a:t>
            </a:r>
          </a:p>
        </p:txBody>
      </p:sp>
      <p:sp>
        <p:nvSpPr>
          <p:cNvPr id="82948" name="Rectangle 4">
            <a:extLst>
              <a:ext uri="{FF2B5EF4-FFF2-40B4-BE49-F238E27FC236}">
                <a16:creationId xmlns:a16="http://schemas.microsoft.com/office/drawing/2014/main" id="{DB132411-46AF-45F0-9F57-76EC4F1CE394}"/>
              </a:ext>
            </a:extLst>
          </p:cNvPr>
          <p:cNvSpPr>
            <a:spLocks noGrp="1" noChangeArrowheads="1"/>
          </p:cNvSpPr>
          <p:nvPr>
            <p:ph type="body" sz="half" idx="2"/>
          </p:nvPr>
        </p:nvSpPr>
        <p:spPr>
          <a:xfrm>
            <a:off x="5181600" y="1147763"/>
            <a:ext cx="3810000" cy="4221162"/>
          </a:xfrm>
          <a:solidFill>
            <a:schemeClr val="bg1"/>
          </a:solidFill>
          <a:ln>
            <a:solidFill>
              <a:schemeClr val="tx1"/>
            </a:solidFill>
            <a:miter lim="800000"/>
            <a:headEnd/>
            <a:tailEnd/>
          </a:ln>
          <a:effectLst>
            <a:outerShdw dist="35921" dir="2700000" algn="ctr" rotWithShape="0">
              <a:schemeClr val="bg2"/>
            </a:outerShdw>
          </a:effectLst>
        </p:spPr>
        <p:txBody>
          <a:bodyPr/>
          <a:lstStyle/>
          <a:p>
            <a:pPr eaLnBrk="1" hangingPunct="1"/>
            <a:r>
              <a:rPr lang="en-GB" altLang="en-US" sz="2400"/>
              <a:t>For a time after an action potential (</a:t>
            </a:r>
            <a:r>
              <a:rPr lang="en-US" altLang="en-US" sz="2400"/>
              <a:t>AP</a:t>
            </a:r>
            <a:r>
              <a:rPr lang="en-GB" altLang="en-US" sz="2400"/>
              <a:t>), the probability of generating a second </a:t>
            </a:r>
            <a:r>
              <a:rPr lang="en-US" altLang="en-US" sz="2400"/>
              <a:t>AP</a:t>
            </a:r>
            <a:r>
              <a:rPr lang="en-GB" altLang="en-US" sz="2400"/>
              <a:t> changes.</a:t>
            </a:r>
          </a:p>
          <a:p>
            <a:pPr eaLnBrk="1" hangingPunct="1"/>
            <a:r>
              <a:rPr lang="en-GB" altLang="en-US" sz="2400"/>
              <a:t>During the </a:t>
            </a:r>
            <a:r>
              <a:rPr lang="en-GB" altLang="en-US" sz="2400" b="1"/>
              <a:t>absolute</a:t>
            </a:r>
            <a:r>
              <a:rPr lang="en-GB" altLang="en-US" sz="2400"/>
              <a:t> refractory period </a:t>
            </a:r>
            <a:r>
              <a:rPr lang="en-GB" altLang="en-US" sz="2400" b="1"/>
              <a:t>no action potentials can be generated</a:t>
            </a:r>
            <a:r>
              <a:rPr lang="en-GB" altLang="en-US" sz="2400"/>
              <a:t>, because Na+ channels are deactivated.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EB79A03F-1812-4E32-B11B-4CA23FD0437E}"/>
              </a:ext>
            </a:extLst>
          </p:cNvPr>
          <p:cNvSpPr>
            <a:spLocks noGrp="1" noChangeArrowheads="1"/>
          </p:cNvSpPr>
          <p:nvPr>
            <p:ph type="title"/>
          </p:nvPr>
        </p:nvSpPr>
        <p:spPr>
          <a:solidFill>
            <a:schemeClr val="bg1"/>
          </a:solidFill>
          <a:extLst>
            <a:ext uri="{91240B29-F687-4F45-9708-019B960494DF}">
              <a14:hiddenLine xmlns:a14="http://schemas.microsoft.com/office/drawing/2010/main" w="6350" cmpd="sng">
                <a:solidFill>
                  <a:schemeClr val="tx1"/>
                </a:solidFill>
                <a:miter lim="800000"/>
                <a:headEnd/>
                <a:tailEnd/>
              </a14:hiddenLine>
            </a:ext>
          </a:extLst>
        </p:spPr>
        <p:txBody>
          <a:bodyPr/>
          <a:lstStyle/>
          <a:p>
            <a:pPr eaLnBrk="1" hangingPunct="1"/>
            <a:r>
              <a:rPr lang="en-GB" altLang="en-US" sz="4000"/>
              <a:t>Refractory Periods and Firing Rates</a:t>
            </a:r>
          </a:p>
        </p:txBody>
      </p:sp>
      <p:sp>
        <p:nvSpPr>
          <p:cNvPr id="83971" name="Rectangle 3">
            <a:extLst>
              <a:ext uri="{FF2B5EF4-FFF2-40B4-BE49-F238E27FC236}">
                <a16:creationId xmlns:a16="http://schemas.microsoft.com/office/drawing/2014/main" id="{999B0AE5-1281-4E07-91A6-7BDBA8603112}"/>
              </a:ext>
            </a:extLst>
          </p:cNvPr>
          <p:cNvSpPr>
            <a:spLocks noGrp="1" noChangeArrowheads="1"/>
          </p:cNvSpPr>
          <p:nvPr>
            <p:ph type="body" idx="1"/>
          </p:nvPr>
        </p:nvSpPr>
        <p:spPr>
          <a:solidFill>
            <a:schemeClr val="bg1"/>
          </a:solidFill>
          <a:extLst>
            <a:ext uri="{91240B29-F687-4F45-9708-019B960494DF}">
              <a14:hiddenLine xmlns:a14="http://schemas.microsoft.com/office/drawing/2010/main" w="6350" cmpd="sng">
                <a:solidFill>
                  <a:schemeClr val="tx1"/>
                </a:solidFill>
                <a:miter lim="800000"/>
                <a:headEnd/>
                <a:tailEnd/>
              </a14:hiddenLine>
            </a:ext>
          </a:extLst>
        </p:spPr>
        <p:txBody>
          <a:bodyPr/>
          <a:lstStyle/>
          <a:p>
            <a:pPr eaLnBrk="1" hangingPunct="1"/>
            <a:r>
              <a:rPr lang="en-GB" altLang="en-US"/>
              <a:t>The absolute refractory period lasts ca 1 ms.</a:t>
            </a:r>
          </a:p>
          <a:p>
            <a:pPr eaLnBrk="1" hangingPunct="1"/>
            <a:r>
              <a:rPr lang="en-GB" altLang="en-US"/>
              <a:t>Therefore, no neuron can fire at firing rates faster than ca 1000 Hz. </a:t>
            </a:r>
          </a:p>
          <a:p>
            <a:pPr eaLnBrk="1" hangingPunct="1"/>
            <a:r>
              <a:rPr lang="en-GB" altLang="en-US"/>
              <a:t>Most neurons show some degree of adaptation, and rarely do neurons sustain firing rates of a few hundred Hz for any length of time.</a:t>
            </a:r>
          </a:p>
          <a:p>
            <a:pPr eaLnBrk="1" hangingPunct="1"/>
            <a:endParaRPr lang="en-GB"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1957B701-2042-4BD6-A8B4-EB1EAD4F9747}"/>
              </a:ext>
            </a:extLst>
          </p:cNvPr>
          <p:cNvSpPr>
            <a:spLocks noGrp="1" noChangeArrowheads="1"/>
          </p:cNvSpPr>
          <p:nvPr>
            <p:ph type="title"/>
          </p:nvPr>
        </p:nvSpPr>
        <p:spPr>
          <a:xfrm>
            <a:off x="3778250" y="274638"/>
            <a:ext cx="4908550" cy="1143000"/>
          </a:xfrm>
        </p:spPr>
        <p:txBody>
          <a:bodyPr/>
          <a:lstStyle/>
          <a:p>
            <a:pPr eaLnBrk="1" hangingPunct="1"/>
            <a:r>
              <a:rPr lang="en-GB" altLang="en-US"/>
              <a:t>Firing Modes</a:t>
            </a:r>
          </a:p>
        </p:txBody>
      </p:sp>
      <p:sp>
        <p:nvSpPr>
          <p:cNvPr id="84995" name="Rectangle 3">
            <a:extLst>
              <a:ext uri="{FF2B5EF4-FFF2-40B4-BE49-F238E27FC236}">
                <a16:creationId xmlns:a16="http://schemas.microsoft.com/office/drawing/2014/main" id="{94EA2C94-8516-4CD1-974E-C0F5DDE46C45}"/>
              </a:ext>
            </a:extLst>
          </p:cNvPr>
          <p:cNvSpPr>
            <a:spLocks noGrp="1" noChangeArrowheads="1"/>
          </p:cNvSpPr>
          <p:nvPr>
            <p:ph type="body" sz="half" idx="2"/>
          </p:nvPr>
        </p:nvSpPr>
        <p:spPr>
          <a:xfrm>
            <a:off x="3810000" y="1447800"/>
            <a:ext cx="5181600" cy="4953000"/>
          </a:xfrm>
        </p:spPr>
        <p:txBody>
          <a:bodyPr/>
          <a:lstStyle/>
          <a:p>
            <a:pPr eaLnBrk="1" hangingPunct="1"/>
            <a:r>
              <a:rPr lang="en-GB" altLang="en-US" sz="2400" b="1" i="1"/>
              <a:t>Regular firing</a:t>
            </a:r>
            <a:r>
              <a:rPr lang="en-GB" altLang="en-US" sz="2400"/>
              <a:t> in response to a steady state current input is the exception in the brain. </a:t>
            </a:r>
          </a:p>
          <a:p>
            <a:pPr eaLnBrk="1" hangingPunct="1"/>
            <a:r>
              <a:rPr lang="en-GB" altLang="en-US" sz="2400"/>
              <a:t>Most neurons show </a:t>
            </a:r>
            <a:r>
              <a:rPr lang="en-GB" altLang="en-US" sz="2400" b="1" i="1"/>
              <a:t>adaptation</a:t>
            </a:r>
            <a:r>
              <a:rPr lang="en-GB" altLang="en-US" sz="2400"/>
              <a:t> (decrease in firing rate). Some neurons fire </a:t>
            </a:r>
            <a:r>
              <a:rPr lang="en-GB" altLang="en-US" sz="2400" b="1" i="1"/>
              <a:t>bursts</a:t>
            </a:r>
            <a:r>
              <a:rPr lang="en-GB" altLang="en-US" sz="2400"/>
              <a:t>.</a:t>
            </a:r>
          </a:p>
          <a:p>
            <a:pPr eaLnBrk="1" hangingPunct="1"/>
            <a:r>
              <a:rPr lang="en-GB" altLang="en-US" sz="2400"/>
              <a:t>Some neurons may even change from regular to burst mode or vice versa depending on the animal’s state of arousal or attention.</a:t>
            </a:r>
          </a:p>
          <a:p>
            <a:pPr eaLnBrk="1" hangingPunct="1"/>
            <a:r>
              <a:rPr lang="en-GB" altLang="en-US" sz="2400"/>
              <a:t>Firing modes are due to the effect of other voltage gated channels.</a:t>
            </a:r>
          </a:p>
          <a:p>
            <a:pPr eaLnBrk="1" hangingPunct="1">
              <a:buFontTx/>
              <a:buNone/>
            </a:pPr>
            <a:endParaRPr lang="en-GB" altLang="en-US" sz="2400"/>
          </a:p>
          <a:p>
            <a:pPr eaLnBrk="1" hangingPunct="1"/>
            <a:endParaRPr lang="en-GB" altLang="en-US" sz="2000"/>
          </a:p>
        </p:txBody>
      </p:sp>
      <p:pic>
        <p:nvPicPr>
          <p:cNvPr id="84996" name="Picture 4" descr="regular&amp;Adaptation&amp;Burst">
            <a:extLst>
              <a:ext uri="{FF2B5EF4-FFF2-40B4-BE49-F238E27FC236}">
                <a16:creationId xmlns:a16="http://schemas.microsoft.com/office/drawing/2014/main" id="{8992724E-6BB0-4A14-98AE-AA4F98C7B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8575"/>
            <a:ext cx="3614737" cy="6705600"/>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C5FF85ED-45C9-4BA9-8BC9-EA5EEBF73C1D}"/>
              </a:ext>
            </a:extLst>
          </p:cNvPr>
          <p:cNvSpPr>
            <a:spLocks noGrp="1"/>
          </p:cNvSpPr>
          <p:nvPr>
            <p:ph type="title"/>
          </p:nvPr>
        </p:nvSpPr>
        <p:spPr/>
        <p:txBody>
          <a:bodyPr/>
          <a:lstStyle/>
          <a:p>
            <a:r>
              <a:rPr lang="en-US" altLang="en-US"/>
              <a:t>Note that “rate coding” may be complicated</a:t>
            </a:r>
          </a:p>
        </p:txBody>
      </p:sp>
      <p:sp>
        <p:nvSpPr>
          <p:cNvPr id="86019" name="Content Placeholder 2">
            <a:extLst>
              <a:ext uri="{FF2B5EF4-FFF2-40B4-BE49-F238E27FC236}">
                <a16:creationId xmlns:a16="http://schemas.microsoft.com/office/drawing/2014/main" id="{59C75726-1224-4311-861E-6461FD2A088A}"/>
              </a:ext>
            </a:extLst>
          </p:cNvPr>
          <p:cNvSpPr>
            <a:spLocks noGrp="1"/>
          </p:cNvSpPr>
          <p:nvPr>
            <p:ph idx="1"/>
          </p:nvPr>
        </p:nvSpPr>
        <p:spPr>
          <a:xfrm>
            <a:off x="457200" y="2133600"/>
            <a:ext cx="8229600" cy="3992563"/>
          </a:xfrm>
        </p:spPr>
        <p:txBody>
          <a:bodyPr/>
          <a:lstStyle/>
          <a:p>
            <a:r>
              <a:rPr lang="en-US" altLang="en-US" sz="2800"/>
              <a:t>Effects such as “refractory periods”, “adaptation”, and “active processes” such as bursting mean that the relationship between input current and output firing rate can differ from a simple, “linear” proportionality.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myelin">
            <a:extLst>
              <a:ext uri="{FF2B5EF4-FFF2-40B4-BE49-F238E27FC236}">
                <a16:creationId xmlns:a16="http://schemas.microsoft.com/office/drawing/2014/main" id="{D451DD22-7E77-43C8-8E8A-B5A3AA392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447800"/>
            <a:ext cx="45720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a:extLst>
              <a:ext uri="{FF2B5EF4-FFF2-40B4-BE49-F238E27FC236}">
                <a16:creationId xmlns:a16="http://schemas.microsoft.com/office/drawing/2014/main" id="{C33C26CD-5DC9-448E-B0CC-309F0504949A}"/>
              </a:ext>
            </a:extLst>
          </p:cNvPr>
          <p:cNvSpPr>
            <a:spLocks noGrp="1" noChangeArrowheads="1"/>
          </p:cNvSpPr>
          <p:nvPr>
            <p:ph type="title"/>
          </p:nvPr>
        </p:nvSpPr>
        <p:spPr/>
        <p:txBody>
          <a:bodyPr/>
          <a:lstStyle/>
          <a:p>
            <a:pPr eaLnBrk="1" hangingPunct="1"/>
            <a:r>
              <a:rPr lang="en-GB" altLang="en-US"/>
              <a:t>The Myelin Sheath</a:t>
            </a:r>
          </a:p>
        </p:txBody>
      </p:sp>
      <p:pic>
        <p:nvPicPr>
          <p:cNvPr id="87044" name="Picture 4" descr="myelinTEMicrograph">
            <a:extLst>
              <a:ext uri="{FF2B5EF4-FFF2-40B4-BE49-F238E27FC236}">
                <a16:creationId xmlns:a16="http://schemas.microsoft.com/office/drawing/2014/main" id="{B3D95DF3-0CAB-400E-AEA8-D70AF9835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357028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Rectangle 5">
            <a:extLst>
              <a:ext uri="{FF2B5EF4-FFF2-40B4-BE49-F238E27FC236}">
                <a16:creationId xmlns:a16="http://schemas.microsoft.com/office/drawing/2014/main" id="{752EBB43-4007-44FD-A1A0-6B62793DD941}"/>
              </a:ext>
            </a:extLst>
          </p:cNvPr>
          <p:cNvSpPr>
            <a:spLocks noChangeArrowheads="1"/>
          </p:cNvSpPr>
          <p:nvPr/>
        </p:nvSpPr>
        <p:spPr bwMode="auto">
          <a:xfrm>
            <a:off x="533400" y="5486400"/>
            <a:ext cx="8077200" cy="1066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SzPct val="90000"/>
            </a:pPr>
            <a:r>
              <a:rPr lang="en-GB" altLang="en-US">
                <a:solidFill>
                  <a:schemeClr val="tx1"/>
                </a:solidFill>
                <a:latin typeface="Tahoma" panose="020B0604030504040204" pitchFamily="34" charset="0"/>
              </a:rPr>
              <a:t>Myelin sheathes are specialised extensions of the cell </a:t>
            </a:r>
            <a:br>
              <a:rPr lang="en-GB" altLang="en-US">
                <a:solidFill>
                  <a:schemeClr val="tx1"/>
                </a:solidFill>
                <a:latin typeface="Tahoma" panose="020B0604030504040204" pitchFamily="34" charset="0"/>
              </a:rPr>
            </a:br>
            <a:r>
              <a:rPr lang="en-GB" altLang="en-US">
                <a:solidFill>
                  <a:schemeClr val="tx1"/>
                </a:solidFill>
                <a:latin typeface="Tahoma" panose="020B0604030504040204" pitchFamily="34" charset="0"/>
              </a:rPr>
              <a:t>membranes of certain glial cells (Schwann cells and oligodendrocytes), which tightly wrap around axons.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8245736C-4925-4577-B0D1-B2E4FD1ADF31}"/>
              </a:ext>
            </a:extLst>
          </p:cNvPr>
          <p:cNvSpPr>
            <a:spLocks noGrp="1" noChangeArrowheads="1"/>
          </p:cNvSpPr>
          <p:nvPr>
            <p:ph type="title"/>
          </p:nvPr>
        </p:nvSpPr>
        <p:spPr/>
        <p:txBody>
          <a:bodyPr/>
          <a:lstStyle/>
          <a:p>
            <a:pPr eaLnBrk="1" hangingPunct="1"/>
            <a:r>
              <a:rPr lang="en-GB" altLang="en-US"/>
              <a:t>Demyelinatin</a:t>
            </a:r>
            <a:r>
              <a:rPr lang="en-US" altLang="en-US"/>
              <a:t>g</a:t>
            </a:r>
            <a:r>
              <a:rPr lang="en-GB" altLang="en-US"/>
              <a:t> Diseases</a:t>
            </a:r>
            <a:endParaRPr lang="en-US" altLang="en-US"/>
          </a:p>
        </p:txBody>
      </p:sp>
      <p:sp>
        <p:nvSpPr>
          <p:cNvPr id="121859" name="Rectangle 3">
            <a:extLst>
              <a:ext uri="{FF2B5EF4-FFF2-40B4-BE49-F238E27FC236}">
                <a16:creationId xmlns:a16="http://schemas.microsoft.com/office/drawing/2014/main" id="{BA1BEE6E-9018-4DB6-92EC-993BA79B15B9}"/>
              </a:ext>
            </a:extLst>
          </p:cNvPr>
          <p:cNvSpPr>
            <a:spLocks noGrp="1" noChangeArrowheads="1"/>
          </p:cNvSpPr>
          <p:nvPr>
            <p:ph type="body" idx="1"/>
          </p:nvPr>
        </p:nvSpPr>
        <p:spPr/>
        <p:txBody>
          <a:bodyPr/>
          <a:lstStyle/>
          <a:p>
            <a:pPr eaLnBrk="1" hangingPunct="1"/>
            <a:r>
              <a:rPr lang="en-GB" altLang="en-US" sz="2800"/>
              <a:t>In certain diseases, such as </a:t>
            </a:r>
            <a:r>
              <a:rPr lang="en-GB" altLang="en-US" sz="2800" b="1" i="1"/>
              <a:t>Multiple Sclerosis</a:t>
            </a:r>
            <a:r>
              <a:rPr lang="en-GB" altLang="en-US" sz="2800"/>
              <a:t>, the myelin sheath around axons becomes degraded.</a:t>
            </a:r>
          </a:p>
          <a:p>
            <a:pPr eaLnBrk="1" hangingPunct="1"/>
            <a:r>
              <a:rPr lang="en-GB" altLang="en-US" sz="2800"/>
              <a:t>This will initially </a:t>
            </a:r>
            <a:r>
              <a:rPr lang="en-GB" altLang="en-US" sz="2800" b="1" i="1"/>
              <a:t>reduce conduction velocity, </a:t>
            </a:r>
            <a:r>
              <a:rPr lang="en-GB" altLang="en-US" sz="2800"/>
              <a:t>but as the disease progresses, </a:t>
            </a:r>
            <a:r>
              <a:rPr lang="en-GB" altLang="en-US" sz="2800" b="1" i="1"/>
              <a:t>action potential conduction</a:t>
            </a:r>
            <a:r>
              <a:rPr lang="en-GB" altLang="en-US" sz="2800"/>
              <a:t> will not only be slowed, but </a:t>
            </a:r>
            <a:r>
              <a:rPr lang="en-GB" altLang="en-US" sz="2800" b="1" i="1"/>
              <a:t>becomes unreliable</a:t>
            </a:r>
            <a:r>
              <a:rPr lang="en-GB" altLang="en-US" sz="2800"/>
              <a:t> and finally fails completely. </a:t>
            </a:r>
          </a:p>
          <a:p>
            <a:pPr eaLnBrk="1" hangingPunct="1"/>
            <a:r>
              <a:rPr lang="en-GB" altLang="en-US" sz="2800"/>
              <a:t>This causes very serious problems, ranging from blurred vision and numbness to muscle weakness or even severe paralysis.</a:t>
            </a: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18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18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18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8" descr="waterCloud">
            <a:extLst>
              <a:ext uri="{FF2B5EF4-FFF2-40B4-BE49-F238E27FC236}">
                <a16:creationId xmlns:a16="http://schemas.microsoft.com/office/drawing/2014/main" id="{253311FF-B0AB-4CC5-BEFF-6B974FFF0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500438"/>
            <a:ext cx="7421562"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1">
            <a:extLst>
              <a:ext uri="{FF2B5EF4-FFF2-40B4-BE49-F238E27FC236}">
                <a16:creationId xmlns:a16="http://schemas.microsoft.com/office/drawing/2014/main" id="{D1A9B6C0-0332-4F05-93E7-B493C75FDD3D}"/>
              </a:ext>
            </a:extLst>
          </p:cNvPr>
          <p:cNvSpPr>
            <a:spLocks noGrp="1" noChangeArrowheads="1"/>
          </p:cNvSpPr>
          <p:nvPr>
            <p:ph type="title"/>
          </p:nvPr>
        </p:nvSpPr>
        <p:spPr>
          <a:xfrm>
            <a:off x="4859338" y="692150"/>
            <a:ext cx="3756025" cy="1770063"/>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Water is a Polarized Molecule</a:t>
            </a:r>
          </a:p>
        </p:txBody>
      </p:sp>
      <p:sp>
        <p:nvSpPr>
          <p:cNvPr id="12292" name="Text Box 4">
            <a:extLst>
              <a:ext uri="{FF2B5EF4-FFF2-40B4-BE49-F238E27FC236}">
                <a16:creationId xmlns:a16="http://schemas.microsoft.com/office/drawing/2014/main" id="{4410247F-97B7-4B42-A450-7BAF9D2EFE41}"/>
              </a:ext>
            </a:extLst>
          </p:cNvPr>
          <p:cNvSpPr txBox="1">
            <a:spLocks noChangeArrowheads="1"/>
          </p:cNvSpPr>
          <p:nvPr/>
        </p:nvSpPr>
        <p:spPr bwMode="auto">
          <a:xfrm>
            <a:off x="2124075" y="2852738"/>
            <a:ext cx="67691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9pPr>
          </a:lstStyle>
          <a:p>
            <a:pPr eaLnBrk="1" hangingPunct="1">
              <a:buClr>
                <a:srgbClr val="000000"/>
              </a:buClr>
              <a:buSzPct val="100000"/>
              <a:buFont typeface="Times New Roman" panose="02020603050405020304" pitchFamily="18" charset="0"/>
              <a:buNone/>
            </a:pPr>
            <a:r>
              <a:rPr lang="en-US" altLang="en-US">
                <a:solidFill>
                  <a:srgbClr val="545472"/>
                </a:solidFill>
              </a:rPr>
              <a:t>Water molecules “stick together” due to electrostatic attraction and “hydrogen bonds”</a:t>
            </a:r>
          </a:p>
        </p:txBody>
      </p:sp>
      <p:grpSp>
        <p:nvGrpSpPr>
          <p:cNvPr id="12293" name="Group 16">
            <a:extLst>
              <a:ext uri="{FF2B5EF4-FFF2-40B4-BE49-F238E27FC236}">
                <a16:creationId xmlns:a16="http://schemas.microsoft.com/office/drawing/2014/main" id="{EFDF1BC5-23BC-474E-AA05-95BB0B863CAB}"/>
              </a:ext>
            </a:extLst>
          </p:cNvPr>
          <p:cNvGrpSpPr>
            <a:grpSpLocks/>
          </p:cNvGrpSpPr>
          <p:nvPr/>
        </p:nvGrpSpPr>
        <p:grpSpPr bwMode="auto">
          <a:xfrm>
            <a:off x="755650" y="765175"/>
            <a:ext cx="3240088" cy="2016125"/>
            <a:chOff x="476" y="1389"/>
            <a:chExt cx="2316" cy="1500"/>
          </a:xfrm>
        </p:grpSpPr>
        <p:sp>
          <p:nvSpPr>
            <p:cNvPr id="12294" name="Oval 10">
              <a:extLst>
                <a:ext uri="{FF2B5EF4-FFF2-40B4-BE49-F238E27FC236}">
                  <a16:creationId xmlns:a16="http://schemas.microsoft.com/office/drawing/2014/main" id="{AE4259EF-7A13-4778-9791-6E4EA28B57DB}"/>
                </a:ext>
              </a:extLst>
            </p:cNvPr>
            <p:cNvSpPr>
              <a:spLocks noChangeArrowheads="1"/>
            </p:cNvSpPr>
            <p:nvPr/>
          </p:nvSpPr>
          <p:spPr bwMode="auto">
            <a:xfrm>
              <a:off x="567" y="1979"/>
              <a:ext cx="272" cy="27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2295" name="Oval 13">
              <a:extLst>
                <a:ext uri="{FF2B5EF4-FFF2-40B4-BE49-F238E27FC236}">
                  <a16:creationId xmlns:a16="http://schemas.microsoft.com/office/drawing/2014/main" id="{F77F5CB1-2747-4C16-9DFA-64B363EC1DF1}"/>
                </a:ext>
              </a:extLst>
            </p:cNvPr>
            <p:cNvSpPr>
              <a:spLocks noChangeArrowheads="1"/>
            </p:cNvSpPr>
            <p:nvPr/>
          </p:nvSpPr>
          <p:spPr bwMode="auto">
            <a:xfrm>
              <a:off x="1837" y="1389"/>
              <a:ext cx="272" cy="27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2296" name="Oval 14">
              <a:extLst>
                <a:ext uri="{FF2B5EF4-FFF2-40B4-BE49-F238E27FC236}">
                  <a16:creationId xmlns:a16="http://schemas.microsoft.com/office/drawing/2014/main" id="{A6A0BD58-50C5-4966-B806-6F38BE0C2B37}"/>
                </a:ext>
              </a:extLst>
            </p:cNvPr>
            <p:cNvSpPr>
              <a:spLocks noChangeArrowheads="1"/>
            </p:cNvSpPr>
            <p:nvPr/>
          </p:nvSpPr>
          <p:spPr bwMode="auto">
            <a:xfrm>
              <a:off x="1882" y="2024"/>
              <a:ext cx="272" cy="27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2297" name="Oval 15">
              <a:extLst>
                <a:ext uri="{FF2B5EF4-FFF2-40B4-BE49-F238E27FC236}">
                  <a16:creationId xmlns:a16="http://schemas.microsoft.com/office/drawing/2014/main" id="{CAF39B05-CC3B-4D72-84E0-AEEB920FF0F0}"/>
                </a:ext>
              </a:extLst>
            </p:cNvPr>
            <p:cNvSpPr>
              <a:spLocks noChangeArrowheads="1"/>
            </p:cNvSpPr>
            <p:nvPr/>
          </p:nvSpPr>
          <p:spPr bwMode="auto">
            <a:xfrm>
              <a:off x="2472" y="1933"/>
              <a:ext cx="272" cy="27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2298" name="Oval 12">
              <a:extLst>
                <a:ext uri="{FF2B5EF4-FFF2-40B4-BE49-F238E27FC236}">
                  <a16:creationId xmlns:a16="http://schemas.microsoft.com/office/drawing/2014/main" id="{B2B29923-915C-4C8C-8AF2-4FA77FC3D348}"/>
                </a:ext>
              </a:extLst>
            </p:cNvPr>
            <p:cNvSpPr>
              <a:spLocks noChangeArrowheads="1"/>
            </p:cNvSpPr>
            <p:nvPr/>
          </p:nvSpPr>
          <p:spPr bwMode="auto">
            <a:xfrm>
              <a:off x="884" y="2523"/>
              <a:ext cx="272" cy="27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2299" name="Oval 11">
              <a:extLst>
                <a:ext uri="{FF2B5EF4-FFF2-40B4-BE49-F238E27FC236}">
                  <a16:creationId xmlns:a16="http://schemas.microsoft.com/office/drawing/2014/main" id="{53B84D89-8A0F-44EE-B139-8F12DA177AB1}"/>
                </a:ext>
              </a:extLst>
            </p:cNvPr>
            <p:cNvSpPr>
              <a:spLocks noChangeArrowheads="1"/>
            </p:cNvSpPr>
            <p:nvPr/>
          </p:nvSpPr>
          <p:spPr bwMode="auto">
            <a:xfrm>
              <a:off x="1383" y="2160"/>
              <a:ext cx="272" cy="27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pic>
          <p:nvPicPr>
            <p:cNvPr id="12300" name="Picture 9" descr="two_H20_molecules">
              <a:extLst>
                <a:ext uri="{FF2B5EF4-FFF2-40B4-BE49-F238E27FC236}">
                  <a16:creationId xmlns:a16="http://schemas.microsoft.com/office/drawing/2014/main" id="{F0681250-64E2-4F5F-9556-DB0E4C3B05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 y="1389"/>
              <a:ext cx="2316" cy="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9090" name="Picture 2" descr="grayMatterWhiteMatter">
            <a:extLst>
              <a:ext uri="{FF2B5EF4-FFF2-40B4-BE49-F238E27FC236}">
                <a16:creationId xmlns:a16="http://schemas.microsoft.com/office/drawing/2014/main" id="{FC9442A5-55D0-459F-B44D-C2CF6BFFE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762000"/>
            <a:ext cx="5135563" cy="2997200"/>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3">
            <a:extLst>
              <a:ext uri="{FF2B5EF4-FFF2-40B4-BE49-F238E27FC236}">
                <a16:creationId xmlns:a16="http://schemas.microsoft.com/office/drawing/2014/main" id="{6E94EEAC-07F3-4965-BEB5-C714923F500C}"/>
              </a:ext>
            </a:extLst>
          </p:cNvPr>
          <p:cNvSpPr>
            <a:spLocks noGrp="1" noChangeArrowheads="1"/>
          </p:cNvSpPr>
          <p:nvPr>
            <p:ph type="title"/>
          </p:nvPr>
        </p:nvSpPr>
        <p:spPr>
          <a:xfrm>
            <a:off x="304800" y="333375"/>
            <a:ext cx="2827338" cy="1871663"/>
          </a:xfrm>
          <a:solidFill>
            <a:srgbClr val="F7FCFF"/>
          </a:solidFill>
          <a:effectLst>
            <a:outerShdw dist="35921" dir="2700000" algn="ctr" rotWithShape="0">
              <a:schemeClr val="bg2"/>
            </a:outerShdw>
          </a:effectLst>
        </p:spPr>
        <p:txBody>
          <a:bodyPr/>
          <a:lstStyle/>
          <a:p>
            <a:pPr eaLnBrk="1" hangingPunct="1"/>
            <a:r>
              <a:rPr lang="en-GB" altLang="en-US"/>
              <a:t>Myelin “Factoids”</a:t>
            </a:r>
            <a:endParaRPr lang="en-US" altLang="en-US"/>
          </a:p>
        </p:txBody>
      </p:sp>
      <p:sp>
        <p:nvSpPr>
          <p:cNvPr id="122884" name="Rectangle 4">
            <a:extLst>
              <a:ext uri="{FF2B5EF4-FFF2-40B4-BE49-F238E27FC236}">
                <a16:creationId xmlns:a16="http://schemas.microsoft.com/office/drawing/2014/main" id="{1D13A1A9-B260-4F64-95A3-99D6FA45361B}"/>
              </a:ext>
            </a:extLst>
          </p:cNvPr>
          <p:cNvSpPr>
            <a:spLocks noGrp="1" noChangeArrowheads="1"/>
          </p:cNvSpPr>
          <p:nvPr>
            <p:ph type="body" idx="1"/>
          </p:nvPr>
        </p:nvSpPr>
        <p:spPr>
          <a:xfrm>
            <a:off x="457200" y="2565400"/>
            <a:ext cx="8085138" cy="3560763"/>
          </a:xfrm>
        </p:spPr>
        <p:txBody>
          <a:bodyPr/>
          <a:lstStyle/>
          <a:p>
            <a:pPr eaLnBrk="1" hangingPunct="1"/>
            <a:r>
              <a:rPr lang="en-GB" altLang="en-US" sz="2400"/>
              <a:t>The brain’s “white </a:t>
            </a:r>
            <a:br>
              <a:rPr lang="en-GB" altLang="en-US" sz="2400"/>
            </a:br>
            <a:r>
              <a:rPr lang="en-GB" altLang="en-US" sz="2400"/>
              <a:t>matter” is white </a:t>
            </a:r>
            <a:br>
              <a:rPr lang="en-GB" altLang="en-US" sz="2400"/>
            </a:br>
            <a:r>
              <a:rPr lang="en-GB" altLang="en-US" sz="2400"/>
              <a:t>because of the high </a:t>
            </a:r>
            <a:br>
              <a:rPr lang="en-GB" altLang="en-US" sz="2400"/>
            </a:br>
            <a:r>
              <a:rPr lang="en-GB" altLang="en-US" sz="2400"/>
              <a:t>myelin content.</a:t>
            </a:r>
          </a:p>
          <a:p>
            <a:pPr eaLnBrk="1" hangingPunct="1"/>
            <a:r>
              <a:rPr lang="en-GB" altLang="en-US" sz="2400"/>
              <a:t>The myelination of axons in the brain of human infants is not complete at birth (which partly explains their neurological immaturity).</a:t>
            </a:r>
          </a:p>
          <a:p>
            <a:pPr eaLnBrk="1" hangingPunct="1"/>
            <a:r>
              <a:rPr lang="en-GB" altLang="en-US" sz="2400"/>
              <a:t>Myelin is an invention of vertebrate nervous systems (which is why even little squid need giant axons).</a:t>
            </a:r>
            <a:endParaRPr lang="en-US" altLang="en-US" sz="2400"/>
          </a:p>
        </p:txBody>
      </p:sp>
      <p:sp>
        <p:nvSpPr>
          <p:cNvPr id="89093" name="Text Box 5">
            <a:extLst>
              <a:ext uri="{FF2B5EF4-FFF2-40B4-BE49-F238E27FC236}">
                <a16:creationId xmlns:a16="http://schemas.microsoft.com/office/drawing/2014/main" id="{A8259DEC-7F1C-44F8-8FF9-2F6EEC6775E3}"/>
              </a:ext>
            </a:extLst>
          </p:cNvPr>
          <p:cNvSpPr txBox="1">
            <a:spLocks noChangeArrowheads="1"/>
          </p:cNvSpPr>
          <p:nvPr/>
        </p:nvSpPr>
        <p:spPr bwMode="auto">
          <a:xfrm>
            <a:off x="6019800" y="914400"/>
            <a:ext cx="12827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1800">
                <a:solidFill>
                  <a:schemeClr val="tx1"/>
                </a:solidFill>
              </a:rPr>
              <a:t>Gray matter</a:t>
            </a:r>
          </a:p>
        </p:txBody>
      </p:sp>
      <p:sp>
        <p:nvSpPr>
          <p:cNvPr id="89094" name="Text Box 6">
            <a:extLst>
              <a:ext uri="{FF2B5EF4-FFF2-40B4-BE49-F238E27FC236}">
                <a16:creationId xmlns:a16="http://schemas.microsoft.com/office/drawing/2014/main" id="{6AD66A37-41FD-4DED-A603-98C881AD9ABE}"/>
              </a:ext>
            </a:extLst>
          </p:cNvPr>
          <p:cNvSpPr txBox="1">
            <a:spLocks noChangeArrowheads="1"/>
          </p:cNvSpPr>
          <p:nvPr/>
        </p:nvSpPr>
        <p:spPr bwMode="auto">
          <a:xfrm>
            <a:off x="7454900" y="914400"/>
            <a:ext cx="13843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1800">
                <a:solidFill>
                  <a:schemeClr val="tx1"/>
                </a:solidFill>
              </a:rPr>
              <a:t>White matter</a:t>
            </a:r>
          </a:p>
        </p:txBody>
      </p:sp>
      <p:sp>
        <p:nvSpPr>
          <p:cNvPr id="89095" name="Line 7">
            <a:extLst>
              <a:ext uri="{FF2B5EF4-FFF2-40B4-BE49-F238E27FC236}">
                <a16:creationId xmlns:a16="http://schemas.microsoft.com/office/drawing/2014/main" id="{82FB0A8A-D53F-4083-A981-B3F667F58331}"/>
              </a:ext>
            </a:extLst>
          </p:cNvPr>
          <p:cNvSpPr>
            <a:spLocks noChangeShapeType="1"/>
          </p:cNvSpPr>
          <p:nvPr/>
        </p:nvSpPr>
        <p:spPr bwMode="auto">
          <a:xfrm>
            <a:off x="6934200" y="1295400"/>
            <a:ext cx="0" cy="30480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HK"/>
          </a:p>
        </p:txBody>
      </p:sp>
      <p:sp>
        <p:nvSpPr>
          <p:cNvPr id="89096" name="Line 8">
            <a:extLst>
              <a:ext uri="{FF2B5EF4-FFF2-40B4-BE49-F238E27FC236}">
                <a16:creationId xmlns:a16="http://schemas.microsoft.com/office/drawing/2014/main" id="{B564E266-293A-4C83-BCC2-FC85899754C2}"/>
              </a:ext>
            </a:extLst>
          </p:cNvPr>
          <p:cNvSpPr>
            <a:spLocks noChangeShapeType="1"/>
          </p:cNvSpPr>
          <p:nvPr/>
        </p:nvSpPr>
        <p:spPr bwMode="auto">
          <a:xfrm>
            <a:off x="7972425" y="1300163"/>
            <a:ext cx="0" cy="91440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HK"/>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88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88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88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7191A459-A1ED-41EA-B4B7-74060B8B8584}"/>
              </a:ext>
            </a:extLst>
          </p:cNvPr>
          <p:cNvSpPr>
            <a:spLocks noGrp="1"/>
          </p:cNvSpPr>
          <p:nvPr>
            <p:ph type="title"/>
          </p:nvPr>
        </p:nvSpPr>
        <p:spPr>
          <a:xfrm>
            <a:off x="457200" y="98425"/>
            <a:ext cx="8229600" cy="704850"/>
          </a:xfrm>
        </p:spPr>
        <p:txBody>
          <a:bodyPr/>
          <a:lstStyle/>
          <a:p>
            <a:r>
              <a:rPr lang="en-US" altLang="en-US"/>
              <a:t>Summary</a:t>
            </a:r>
          </a:p>
        </p:txBody>
      </p:sp>
      <p:sp>
        <p:nvSpPr>
          <p:cNvPr id="90115" name="Content Placeholder 2">
            <a:extLst>
              <a:ext uri="{FF2B5EF4-FFF2-40B4-BE49-F238E27FC236}">
                <a16:creationId xmlns:a16="http://schemas.microsoft.com/office/drawing/2014/main" id="{BDB164C4-C319-48DE-AC46-3DD25D5B5B61}"/>
              </a:ext>
            </a:extLst>
          </p:cNvPr>
          <p:cNvSpPr>
            <a:spLocks noGrp="1"/>
          </p:cNvSpPr>
          <p:nvPr>
            <p:ph idx="1"/>
          </p:nvPr>
        </p:nvSpPr>
        <p:spPr>
          <a:xfrm>
            <a:off x="457200" y="803275"/>
            <a:ext cx="8229600" cy="5146675"/>
          </a:xfrm>
        </p:spPr>
        <p:txBody>
          <a:bodyPr/>
          <a:lstStyle/>
          <a:p>
            <a:r>
              <a:rPr lang="en-US" altLang="en-US" sz="2200"/>
              <a:t>Moving ions from dissolved salts carry electrical currents in neurons.</a:t>
            </a:r>
          </a:p>
          <a:p>
            <a:r>
              <a:rPr lang="en-US" altLang="en-US" sz="2200"/>
              <a:t>Differences in ion concentrations between inside and outside of neurons can create voltages across the cell membrane. (“equilibrium potential”)</a:t>
            </a:r>
          </a:p>
          <a:p>
            <a:r>
              <a:rPr lang="en-US" altLang="en-US" sz="2200"/>
              <a:t>Opening or closing chemically or mechanically gated ion channels in cell membranes changes the permeability which in turn changes the membrane voltage. This can encode information.</a:t>
            </a:r>
          </a:p>
          <a:p>
            <a:r>
              <a:rPr lang="en-US" altLang="en-US" sz="2200"/>
              <a:t>Current leakage means that neurons cannot conduct electrical signals passively over distances greater than 1mm or so max.  </a:t>
            </a:r>
          </a:p>
          <a:p>
            <a:r>
              <a:rPr lang="en-US" altLang="en-US" sz="2200"/>
              <a:t>To send signals along potentially very long axons, nerve cells use action potentials (“nerve impulses”) which propagate through the help of voltage gated ion channels.</a:t>
            </a:r>
          </a:p>
          <a:p>
            <a:r>
              <a:rPr lang="en-US" altLang="en-US" sz="2200"/>
              <a:t>Myelin sheaths on axons make action potential propagation faster and more reliable.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075B9128-B7C2-450D-95E5-D639A83C6EE4}"/>
              </a:ext>
            </a:extLst>
          </p:cNvPr>
          <p:cNvSpPr>
            <a:spLocks noGrp="1" noChangeArrowheads="1"/>
          </p:cNvSpPr>
          <p:nvPr>
            <p:ph type="title"/>
          </p:nvPr>
        </p:nvSpPr>
        <p:spPr>
          <a:xfrm>
            <a:off x="457200" y="441325"/>
            <a:ext cx="8231188" cy="663575"/>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Salts form </a:t>
            </a:r>
            <a:r>
              <a:rPr lang="en-US" altLang="en-US" i="1"/>
              <a:t>Ions</a:t>
            </a:r>
          </a:p>
        </p:txBody>
      </p:sp>
      <p:pic>
        <p:nvPicPr>
          <p:cNvPr id="14339" name="Picture 2">
            <a:extLst>
              <a:ext uri="{FF2B5EF4-FFF2-40B4-BE49-F238E27FC236}">
                <a16:creationId xmlns:a16="http://schemas.microsoft.com/office/drawing/2014/main" id="{9B3FC812-16D5-4EA7-9DBC-A3D823841A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6743700" cy="4578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88C75DD-98DA-4209-ABBC-759F044E7CA6}"/>
              </a:ext>
            </a:extLst>
          </p:cNvPr>
          <p:cNvSpPr>
            <a:spLocks noGrp="1" noChangeArrowheads="1"/>
          </p:cNvSpPr>
          <p:nvPr>
            <p:ph type="title"/>
          </p:nvPr>
        </p:nvSpPr>
        <p:spPr>
          <a:xfrm>
            <a:off x="684213" y="260350"/>
            <a:ext cx="7772400" cy="1143000"/>
          </a:xfrm>
        </p:spPr>
        <p:txBody>
          <a:bodyPr/>
          <a:lstStyle/>
          <a:p>
            <a:pPr eaLnBrk="1" hangingPunct="1"/>
            <a:r>
              <a:rPr lang="en-GB" altLang="en-US" b="1"/>
              <a:t>Electrostatic Forces</a:t>
            </a:r>
          </a:p>
        </p:txBody>
      </p:sp>
      <p:sp>
        <p:nvSpPr>
          <p:cNvPr id="16387" name="Rectangle 3">
            <a:extLst>
              <a:ext uri="{FF2B5EF4-FFF2-40B4-BE49-F238E27FC236}">
                <a16:creationId xmlns:a16="http://schemas.microsoft.com/office/drawing/2014/main" id="{619A53DF-3978-45E5-93C6-77165AC23047}"/>
              </a:ext>
            </a:extLst>
          </p:cNvPr>
          <p:cNvSpPr>
            <a:spLocks noGrp="1" noChangeArrowheads="1"/>
          </p:cNvSpPr>
          <p:nvPr>
            <p:ph type="body" idx="1"/>
          </p:nvPr>
        </p:nvSpPr>
        <p:spPr>
          <a:xfrm>
            <a:off x="684213" y="1412875"/>
            <a:ext cx="7772400" cy="4608513"/>
          </a:xfrm>
        </p:spPr>
        <p:txBody>
          <a:bodyPr/>
          <a:lstStyle/>
          <a:p>
            <a:pPr eaLnBrk="1" hangingPunct="1">
              <a:lnSpc>
                <a:spcPct val="80000"/>
              </a:lnSpc>
            </a:pPr>
            <a:r>
              <a:rPr lang="en-GB" altLang="en-US" sz="2400" b="1"/>
              <a:t>Coulomb’s Law</a:t>
            </a:r>
            <a:r>
              <a:rPr lang="en-GB" altLang="en-US" sz="2400"/>
              <a:t>: The electrostatic attraction (repulsion) between two opposite (identical) charges is inversely proportional to the square of the distance between them. </a:t>
            </a:r>
          </a:p>
          <a:p>
            <a:pPr eaLnBrk="1" hangingPunct="1">
              <a:lnSpc>
                <a:spcPct val="80000"/>
              </a:lnSpc>
            </a:pPr>
            <a:endParaRPr lang="en-GB" altLang="en-US" sz="2400"/>
          </a:p>
          <a:p>
            <a:pPr eaLnBrk="1" hangingPunct="1">
              <a:lnSpc>
                <a:spcPct val="80000"/>
              </a:lnSpc>
            </a:pPr>
            <a:endParaRPr lang="en-GB" altLang="en-US" sz="2400"/>
          </a:p>
          <a:p>
            <a:pPr eaLnBrk="1" hangingPunct="1">
              <a:lnSpc>
                <a:spcPct val="80000"/>
              </a:lnSpc>
            </a:pPr>
            <a:endParaRPr lang="en-GB" altLang="en-US" sz="2400"/>
          </a:p>
          <a:p>
            <a:pPr eaLnBrk="1" hangingPunct="1">
              <a:lnSpc>
                <a:spcPct val="80000"/>
              </a:lnSpc>
            </a:pPr>
            <a:endParaRPr lang="en-GB" altLang="en-US" sz="2400"/>
          </a:p>
          <a:p>
            <a:pPr eaLnBrk="1" hangingPunct="1">
              <a:lnSpc>
                <a:spcPct val="80000"/>
              </a:lnSpc>
            </a:pPr>
            <a:endParaRPr lang="en-GB" altLang="en-US" sz="2400"/>
          </a:p>
          <a:p>
            <a:pPr eaLnBrk="1" hangingPunct="1">
              <a:lnSpc>
                <a:spcPct val="80000"/>
              </a:lnSpc>
            </a:pPr>
            <a:endParaRPr lang="en-GB" altLang="en-US" sz="2400"/>
          </a:p>
          <a:p>
            <a:pPr eaLnBrk="1" hangingPunct="1">
              <a:lnSpc>
                <a:spcPct val="80000"/>
              </a:lnSpc>
            </a:pPr>
            <a:r>
              <a:rPr lang="en-GB" altLang="en-US" sz="2400"/>
              <a:t>Half the distance → four times the force.</a:t>
            </a:r>
          </a:p>
          <a:p>
            <a:pPr eaLnBrk="1" hangingPunct="1">
              <a:lnSpc>
                <a:spcPct val="80000"/>
              </a:lnSpc>
            </a:pPr>
            <a:r>
              <a:rPr lang="en-GB" altLang="en-US" sz="2400"/>
              <a:t>Large distance → very small force.</a:t>
            </a:r>
          </a:p>
          <a:p>
            <a:pPr eaLnBrk="1" hangingPunct="1">
              <a:lnSpc>
                <a:spcPct val="80000"/>
              </a:lnSpc>
            </a:pPr>
            <a:r>
              <a:rPr lang="en-GB" altLang="en-US" sz="2400"/>
              <a:t>Zero distance → infinite force.</a:t>
            </a:r>
          </a:p>
        </p:txBody>
      </p:sp>
      <p:grpSp>
        <p:nvGrpSpPr>
          <p:cNvPr id="16388" name="Group 12">
            <a:extLst>
              <a:ext uri="{FF2B5EF4-FFF2-40B4-BE49-F238E27FC236}">
                <a16:creationId xmlns:a16="http://schemas.microsoft.com/office/drawing/2014/main" id="{FDF696A8-7884-4A6F-B640-ED5381FA7F5A}"/>
              </a:ext>
            </a:extLst>
          </p:cNvPr>
          <p:cNvGrpSpPr>
            <a:grpSpLocks/>
          </p:cNvGrpSpPr>
          <p:nvPr/>
        </p:nvGrpSpPr>
        <p:grpSpPr bwMode="auto">
          <a:xfrm>
            <a:off x="1116013" y="2924175"/>
            <a:ext cx="4176712" cy="1560513"/>
            <a:chOff x="1020" y="2205"/>
            <a:chExt cx="2631" cy="983"/>
          </a:xfrm>
        </p:grpSpPr>
        <p:sp>
          <p:nvSpPr>
            <p:cNvPr id="16390" name="Oval 4">
              <a:extLst>
                <a:ext uri="{FF2B5EF4-FFF2-40B4-BE49-F238E27FC236}">
                  <a16:creationId xmlns:a16="http://schemas.microsoft.com/office/drawing/2014/main" id="{9ECDB04C-0609-4196-A96F-F42D8ADE25D3}"/>
                </a:ext>
              </a:extLst>
            </p:cNvPr>
            <p:cNvSpPr>
              <a:spLocks noChangeArrowheads="1"/>
            </p:cNvSpPr>
            <p:nvPr/>
          </p:nvSpPr>
          <p:spPr bwMode="auto">
            <a:xfrm>
              <a:off x="1020" y="2215"/>
              <a:ext cx="317" cy="31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altLang="en-US">
                  <a:solidFill>
                    <a:schemeClr val="tx1"/>
                  </a:solidFill>
                </a:rPr>
                <a:t>+</a:t>
              </a:r>
            </a:p>
          </p:txBody>
        </p:sp>
        <p:sp>
          <p:nvSpPr>
            <p:cNvPr id="16391" name="Oval 5">
              <a:extLst>
                <a:ext uri="{FF2B5EF4-FFF2-40B4-BE49-F238E27FC236}">
                  <a16:creationId xmlns:a16="http://schemas.microsoft.com/office/drawing/2014/main" id="{B5D7066D-A21D-4DC0-8DF6-7891AF1D337E}"/>
                </a:ext>
              </a:extLst>
            </p:cNvPr>
            <p:cNvSpPr>
              <a:spLocks noChangeArrowheads="1"/>
            </p:cNvSpPr>
            <p:nvPr/>
          </p:nvSpPr>
          <p:spPr bwMode="auto">
            <a:xfrm>
              <a:off x="3334" y="2205"/>
              <a:ext cx="317" cy="318"/>
            </a:xfrm>
            <a:prstGeom prst="ellipse">
              <a:avLst/>
            </a:prstGeom>
            <a:solidFill>
              <a:srgbClr val="FF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altLang="en-US" sz="3600">
                  <a:solidFill>
                    <a:schemeClr val="tx1"/>
                  </a:solidFill>
                </a:rPr>
                <a:t>-</a:t>
              </a:r>
            </a:p>
          </p:txBody>
        </p:sp>
        <p:sp>
          <p:nvSpPr>
            <p:cNvPr id="16392" name="Line 6">
              <a:extLst>
                <a:ext uri="{FF2B5EF4-FFF2-40B4-BE49-F238E27FC236}">
                  <a16:creationId xmlns:a16="http://schemas.microsoft.com/office/drawing/2014/main" id="{7C699D03-D696-47CA-B199-31A8A0840B9B}"/>
                </a:ext>
              </a:extLst>
            </p:cNvPr>
            <p:cNvSpPr>
              <a:spLocks noChangeShapeType="1"/>
            </p:cNvSpPr>
            <p:nvPr/>
          </p:nvSpPr>
          <p:spPr bwMode="auto">
            <a:xfrm>
              <a:off x="1383" y="2387"/>
              <a:ext cx="1905" cy="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HK"/>
            </a:p>
          </p:txBody>
        </p:sp>
        <p:grpSp>
          <p:nvGrpSpPr>
            <p:cNvPr id="16393" name="Group 11">
              <a:extLst>
                <a:ext uri="{FF2B5EF4-FFF2-40B4-BE49-F238E27FC236}">
                  <a16:creationId xmlns:a16="http://schemas.microsoft.com/office/drawing/2014/main" id="{33C3A0F2-10A6-413C-8B4C-3D3F8A5F6B91}"/>
                </a:ext>
              </a:extLst>
            </p:cNvPr>
            <p:cNvGrpSpPr>
              <a:grpSpLocks/>
            </p:cNvGrpSpPr>
            <p:nvPr/>
          </p:nvGrpSpPr>
          <p:grpSpPr bwMode="auto">
            <a:xfrm>
              <a:off x="2245" y="2865"/>
              <a:ext cx="1406" cy="323"/>
              <a:chOff x="2245" y="2865"/>
              <a:chExt cx="1406" cy="323"/>
            </a:xfrm>
          </p:grpSpPr>
          <p:sp>
            <p:nvSpPr>
              <p:cNvPr id="16394" name="Oval 7">
                <a:extLst>
                  <a:ext uri="{FF2B5EF4-FFF2-40B4-BE49-F238E27FC236}">
                    <a16:creationId xmlns:a16="http://schemas.microsoft.com/office/drawing/2014/main" id="{886B52EC-80A3-4EB6-AAD5-FE5BA5F4973D}"/>
                  </a:ext>
                </a:extLst>
              </p:cNvPr>
              <p:cNvSpPr>
                <a:spLocks noChangeArrowheads="1"/>
              </p:cNvSpPr>
              <p:nvPr/>
            </p:nvSpPr>
            <p:spPr bwMode="auto">
              <a:xfrm>
                <a:off x="2245" y="2865"/>
                <a:ext cx="317" cy="31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altLang="en-US">
                    <a:solidFill>
                      <a:schemeClr val="tx1"/>
                    </a:solidFill>
                  </a:rPr>
                  <a:t>+</a:t>
                </a:r>
              </a:p>
            </p:txBody>
          </p:sp>
          <p:sp>
            <p:nvSpPr>
              <p:cNvPr id="16395" name="Oval 8">
                <a:extLst>
                  <a:ext uri="{FF2B5EF4-FFF2-40B4-BE49-F238E27FC236}">
                    <a16:creationId xmlns:a16="http://schemas.microsoft.com/office/drawing/2014/main" id="{0F7C5AC1-C2D9-42C1-BC87-4C00326B150C}"/>
                  </a:ext>
                </a:extLst>
              </p:cNvPr>
              <p:cNvSpPr>
                <a:spLocks noChangeArrowheads="1"/>
              </p:cNvSpPr>
              <p:nvPr/>
            </p:nvSpPr>
            <p:spPr bwMode="auto">
              <a:xfrm>
                <a:off x="3334" y="2870"/>
                <a:ext cx="317" cy="318"/>
              </a:xfrm>
              <a:prstGeom prst="ellipse">
                <a:avLst/>
              </a:prstGeom>
              <a:solidFill>
                <a:srgbClr val="FF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GB" altLang="en-US" sz="3600">
                    <a:solidFill>
                      <a:schemeClr val="tx1"/>
                    </a:solidFill>
                  </a:rPr>
                  <a:t>-</a:t>
                </a:r>
              </a:p>
            </p:txBody>
          </p:sp>
          <p:sp>
            <p:nvSpPr>
              <p:cNvPr id="16396" name="Line 9">
                <a:extLst>
                  <a:ext uri="{FF2B5EF4-FFF2-40B4-BE49-F238E27FC236}">
                    <a16:creationId xmlns:a16="http://schemas.microsoft.com/office/drawing/2014/main" id="{916F19B4-D020-4D4E-BEDD-ABFC3D62E4D6}"/>
                  </a:ext>
                </a:extLst>
              </p:cNvPr>
              <p:cNvSpPr>
                <a:spLocks noChangeShapeType="1"/>
              </p:cNvSpPr>
              <p:nvPr/>
            </p:nvSpPr>
            <p:spPr bwMode="auto">
              <a:xfrm>
                <a:off x="2608" y="3022"/>
                <a:ext cx="726" cy="0"/>
              </a:xfrm>
              <a:prstGeom prst="line">
                <a:avLst/>
              </a:prstGeom>
              <a:noFill/>
              <a:ln w="762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HK"/>
              </a:p>
            </p:txBody>
          </p:sp>
        </p:grpSp>
      </p:grpSp>
      <p:graphicFrame>
        <p:nvGraphicFramePr>
          <p:cNvPr id="16389" name="Object 10">
            <a:extLst>
              <a:ext uri="{FF2B5EF4-FFF2-40B4-BE49-F238E27FC236}">
                <a16:creationId xmlns:a16="http://schemas.microsoft.com/office/drawing/2014/main" id="{DE4AED11-692F-4465-A191-561F4922EA98}"/>
              </a:ext>
            </a:extLst>
          </p:cNvPr>
          <p:cNvGraphicFramePr>
            <a:graphicFrameLocks noChangeAspect="1"/>
          </p:cNvGraphicFramePr>
          <p:nvPr/>
        </p:nvGraphicFramePr>
        <p:xfrm>
          <a:off x="6011863" y="3213100"/>
          <a:ext cx="2519362" cy="1044575"/>
        </p:xfrm>
        <a:graphic>
          <a:graphicData uri="http://schemas.openxmlformats.org/presentationml/2006/ole">
            <mc:AlternateContent xmlns:mc="http://schemas.openxmlformats.org/markup-compatibility/2006">
              <mc:Choice xmlns:v="urn:schemas-microsoft-com:vml" Requires="v">
                <p:oleObj spid="_x0000_s16410" name="Equation" r:id="rId3" imgW="1040948" imgH="431613" progId="Equation.3">
                  <p:embed/>
                </p:oleObj>
              </mc:Choice>
              <mc:Fallback>
                <p:oleObj name="Equation" r:id="rId3" imgW="1040948" imgH="431613"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3213100"/>
                        <a:ext cx="2519362" cy="1044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481A3DF8-2648-49AD-985A-C83D7FD49E3A}"/>
              </a:ext>
            </a:extLst>
          </p:cNvPr>
          <p:cNvSpPr>
            <a:spLocks noGrp="1" noChangeArrowheads="1"/>
          </p:cNvSpPr>
          <p:nvPr>
            <p:ph type="title"/>
          </p:nvPr>
        </p:nvSpPr>
        <p:spPr>
          <a:xfrm>
            <a:off x="457200" y="506413"/>
            <a:ext cx="8231188" cy="663575"/>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Salt in Solution</a:t>
            </a:r>
          </a:p>
        </p:txBody>
      </p:sp>
      <p:pic>
        <p:nvPicPr>
          <p:cNvPr id="17411" name="Picture 2">
            <a:extLst>
              <a:ext uri="{FF2B5EF4-FFF2-40B4-BE49-F238E27FC236}">
                <a16:creationId xmlns:a16="http://schemas.microsoft.com/office/drawing/2014/main" id="{E4278A3E-6E36-40DC-89BB-EA0060DDC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752600"/>
            <a:ext cx="4419600" cy="4108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Text Box 3">
            <a:extLst>
              <a:ext uri="{FF2B5EF4-FFF2-40B4-BE49-F238E27FC236}">
                <a16:creationId xmlns:a16="http://schemas.microsoft.com/office/drawing/2014/main" id="{BBB38687-05CD-4D96-BECB-5A8BF0B4B378}"/>
              </a:ext>
            </a:extLst>
          </p:cNvPr>
          <p:cNvSpPr txBox="1">
            <a:spLocks noChangeArrowheads="1"/>
          </p:cNvSpPr>
          <p:nvPr/>
        </p:nvSpPr>
        <p:spPr bwMode="auto">
          <a:xfrm>
            <a:off x="365125" y="1489075"/>
            <a:ext cx="3521075" cy="437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7413" name="Text Box 4">
            <a:extLst>
              <a:ext uri="{FF2B5EF4-FFF2-40B4-BE49-F238E27FC236}">
                <a16:creationId xmlns:a16="http://schemas.microsoft.com/office/drawing/2014/main" id="{B894EC58-C8C0-4591-AC56-DA7EEE16762A}"/>
              </a:ext>
            </a:extLst>
          </p:cNvPr>
          <p:cNvSpPr txBox="1">
            <a:spLocks noChangeArrowheads="1"/>
          </p:cNvSpPr>
          <p:nvPr/>
        </p:nvSpPr>
        <p:spPr bwMode="auto">
          <a:xfrm>
            <a:off x="457200" y="2209800"/>
            <a:ext cx="2895600"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9pPr>
          </a:lstStyle>
          <a:p>
            <a:pPr eaLnBrk="1" hangingPunct="1">
              <a:buClr>
                <a:srgbClr val="000000"/>
              </a:buClr>
              <a:buSzPct val="100000"/>
              <a:buFont typeface="Times New Roman" panose="02020603050405020304" pitchFamily="18" charset="0"/>
              <a:buNone/>
            </a:pPr>
            <a:r>
              <a:rPr lang="en-US" altLang="en-US">
                <a:solidFill>
                  <a:srgbClr val="545472"/>
                </a:solidFill>
              </a:rPr>
              <a:t>When dissolved in water, salts dissociate into electrically charged </a:t>
            </a:r>
            <a:r>
              <a:rPr lang="en-US" altLang="en-US" i="1">
                <a:solidFill>
                  <a:srgbClr val="545472"/>
                </a:solidFill>
              </a:rPr>
              <a:t>ions</a:t>
            </a:r>
            <a:r>
              <a:rPr lang="en-US" altLang="en-US">
                <a:solidFill>
                  <a:srgbClr val="545472"/>
                </a:solidFill>
              </a:rPr>
              <a:t> which can move freely in the solution.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1432BD7-867F-46AD-B076-EDC49BC0CE45}"/>
              </a:ext>
            </a:extLst>
          </p:cNvPr>
          <p:cNvSpPr>
            <a:spLocks noGrp="1" noChangeArrowheads="1"/>
          </p:cNvSpPr>
          <p:nvPr>
            <p:ph type="title"/>
          </p:nvPr>
        </p:nvSpPr>
        <p:spPr/>
        <p:txBody>
          <a:bodyPr/>
          <a:lstStyle/>
          <a:p>
            <a:pPr eaLnBrk="1" hangingPunct="1"/>
            <a:r>
              <a:rPr lang="en-GB" altLang="en-US"/>
              <a:t>Diffusion</a:t>
            </a:r>
          </a:p>
        </p:txBody>
      </p:sp>
      <p:pic>
        <p:nvPicPr>
          <p:cNvPr id="4" name="brownianMotion">
            <a:hlinkClick r:id="" action="ppaction://media"/>
            <a:extLst>
              <a:ext uri="{FF2B5EF4-FFF2-40B4-BE49-F238E27FC236}">
                <a16:creationId xmlns:a16="http://schemas.microsoft.com/office/drawing/2014/main" id="{FA4A7012-2321-4D80-9759-F129B844871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59880" y="1417638"/>
            <a:ext cx="6208464" cy="46563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10424</TotalTime>
  <Words>2703</Words>
  <Application>Microsoft Office PowerPoint</Application>
  <PresentationFormat>On-screen Show (4:3)</PresentationFormat>
  <Paragraphs>308</Paragraphs>
  <Slides>51</Slides>
  <Notes>26</Notes>
  <HiddenSlides>0</HiddenSlides>
  <MMClips>1</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2</vt:i4>
      </vt:variant>
      <vt:variant>
        <vt:lpstr>Slide Titles</vt:lpstr>
      </vt:variant>
      <vt:variant>
        <vt:i4>51</vt:i4>
      </vt:variant>
    </vt:vector>
  </HeadingPairs>
  <TitlesOfParts>
    <vt:vector size="59" baseType="lpstr">
      <vt:lpstr>Arial</vt:lpstr>
      <vt:lpstr>Impact</vt:lpstr>
      <vt:lpstr>Tahoma</vt:lpstr>
      <vt:lpstr>Times New Roman</vt:lpstr>
      <vt:lpstr>1_Default Design</vt:lpstr>
      <vt:lpstr>2_Default Design</vt:lpstr>
      <vt:lpstr>Equation</vt:lpstr>
      <vt:lpstr>Image</vt:lpstr>
      <vt:lpstr>What Brains are Made Of &amp; What Makes them Electric  </vt:lpstr>
      <vt:lpstr>A Neuroscient’s Favourite Atoms</vt:lpstr>
      <vt:lpstr>Recipe for Neurons</vt:lpstr>
      <vt:lpstr>WATER (H2O)</vt:lpstr>
      <vt:lpstr>Water is a Polarized Molecule</vt:lpstr>
      <vt:lpstr>Salts form Ions</vt:lpstr>
      <vt:lpstr>Electrostatic Forces</vt:lpstr>
      <vt:lpstr>Salt in Solution</vt:lpstr>
      <vt:lpstr>Diffusion</vt:lpstr>
      <vt:lpstr>Ions of Importance in Neuroscience:</vt:lpstr>
      <vt:lpstr>Important take-home message</vt:lpstr>
      <vt:lpstr>FAT  (CH3-(CH2)N-COOH)</vt:lpstr>
      <vt:lpstr>Phospholipid Bilayers</vt:lpstr>
      <vt:lpstr>Cell Membranes and Electrical Currents</vt:lpstr>
      <vt:lpstr>Protein</vt:lpstr>
      <vt:lpstr>Peptide Bonds</vt:lpstr>
      <vt:lpstr>Folding of Protein Chains</vt:lpstr>
      <vt:lpstr>Important Proteins</vt:lpstr>
      <vt:lpstr>The Sodium-Potassium Pump</vt:lpstr>
      <vt:lpstr>Other Ion Pumps and Exchangers</vt:lpstr>
      <vt:lpstr>Ionic Concentrations </vt:lpstr>
      <vt:lpstr>Remember This!</vt:lpstr>
      <vt:lpstr>Resting Membrane Potentials</vt:lpstr>
      <vt:lpstr>Electrochemical Equilibrium</vt:lpstr>
      <vt:lpstr>Gradients, Concentrations and Charge</vt:lpstr>
      <vt:lpstr>The Nernst Equation</vt:lpstr>
      <vt:lpstr>The Goldman Equation</vt:lpstr>
      <vt:lpstr>Important take-home message</vt:lpstr>
      <vt:lpstr>Let’s take a short break</vt:lpstr>
      <vt:lpstr>From Resting Potentials to Electrical Signals </vt:lpstr>
      <vt:lpstr>Passive Propagation of Electrical Signals</vt:lpstr>
      <vt:lpstr>Limitations of Passive, Graded Signals </vt:lpstr>
      <vt:lpstr>Leakage</vt:lpstr>
      <vt:lpstr>Capacitative Leakage</vt:lpstr>
      <vt:lpstr>The Voltage Gated Na+ Channel</vt:lpstr>
      <vt:lpstr>Action Potentials as Positive Feedback Processes</vt:lpstr>
      <vt:lpstr>Consequences of Positive Feedback</vt:lpstr>
      <vt:lpstr>The Shape of Action Potentials</vt:lpstr>
      <vt:lpstr>After-hyperpolarisation (or “Undershoot”)</vt:lpstr>
      <vt:lpstr>How Do We Know All This?</vt:lpstr>
      <vt:lpstr>Another Look at AP Initiation:  The Neuronal Threshold</vt:lpstr>
      <vt:lpstr>Neurons “encode” injected currents as firing rates</vt:lpstr>
      <vt:lpstr>Action Potentials as a “Digital” Code</vt:lpstr>
      <vt:lpstr>Refractory Period</vt:lpstr>
      <vt:lpstr>Refractory Periods and Firing Rates</vt:lpstr>
      <vt:lpstr>Firing Modes</vt:lpstr>
      <vt:lpstr>Note that “rate coding” may be complicated</vt:lpstr>
      <vt:lpstr>The Myelin Sheath</vt:lpstr>
      <vt:lpstr>Demyelinating Diseases</vt:lpstr>
      <vt:lpstr>Myelin “Factoids”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Cellular Neuroscience</dc:title>
  <dc:creator>jan schnupp</dc:creator>
  <cp:lastModifiedBy>Prof. Jan SCHNUPP</cp:lastModifiedBy>
  <cp:revision>164</cp:revision>
  <cp:lastPrinted>1601-01-01T00:00:00Z</cp:lastPrinted>
  <dcterms:created xsi:type="dcterms:W3CDTF">2002-10-14T15:22:03Z</dcterms:created>
  <dcterms:modified xsi:type="dcterms:W3CDTF">2020-09-07T06:32:03Z</dcterms:modified>
</cp:coreProperties>
</file>