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0" r:id="rId2"/>
    <p:sldId id="272" r:id="rId3"/>
    <p:sldId id="262" r:id="rId4"/>
    <p:sldId id="263" r:id="rId5"/>
    <p:sldId id="270" r:id="rId6"/>
    <p:sldId id="259" r:id="rId7"/>
    <p:sldId id="260" r:id="rId8"/>
    <p:sldId id="258" r:id="rId9"/>
    <p:sldId id="291" r:id="rId10"/>
    <p:sldId id="265" r:id="rId11"/>
    <p:sldId id="267" r:id="rId12"/>
    <p:sldId id="297" r:id="rId13"/>
    <p:sldId id="277" r:id="rId14"/>
    <p:sldId id="293" r:id="rId15"/>
    <p:sldId id="271" r:id="rId16"/>
    <p:sldId id="273" r:id="rId17"/>
    <p:sldId id="269" r:id="rId18"/>
    <p:sldId id="274" r:id="rId19"/>
    <p:sldId id="276" r:id="rId20"/>
    <p:sldId id="279" r:id="rId21"/>
    <p:sldId id="294" r:id="rId22"/>
    <p:sldId id="264" r:id="rId23"/>
    <p:sldId id="289" r:id="rId24"/>
    <p:sldId id="266" r:id="rId25"/>
    <p:sldId id="280" r:id="rId26"/>
    <p:sldId id="295" r:id="rId27"/>
    <p:sldId id="281" r:id="rId28"/>
    <p:sldId id="282" r:id="rId29"/>
    <p:sldId id="283" r:id="rId30"/>
    <p:sldId id="286" r:id="rId31"/>
    <p:sldId id="287" r:id="rId32"/>
    <p:sldId id="288" r:id="rId33"/>
    <p:sldId id="298" r:id="rId34"/>
    <p:sldId id="299" r:id="rId35"/>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p:cViewPr>
        <p:scale>
          <a:sx n="89" d="100"/>
          <a:sy n="89" d="100"/>
        </p:scale>
        <p:origin x="260"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5508670-BDBC-4A79-AA74-6C73C2708471}" type="slidenum">
              <a:rPr lang="en-GB" altLang="en-US"/>
              <a:pPr>
                <a:defRPr/>
              </a:pPr>
              <a:t>‹#›</a:t>
            </a:fld>
            <a:endParaRPr lang="en-GB" altLang="en-US"/>
          </a:p>
        </p:txBody>
      </p:sp>
    </p:spTree>
    <p:extLst>
      <p:ext uri="{BB962C8B-B14F-4D97-AF65-F5344CB8AC3E}">
        <p14:creationId xmlns:p14="http://schemas.microsoft.com/office/powerpoint/2010/main" val="4183833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s.uaf.edu/2007/fall/cs441/proj1notes/schame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ic.ici.ro/sic1999_2/art03.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research.ibm.com/massive/tdl.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ciencemag.org/content/299/5614/1898.ful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ireheading.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a:xfrm>
            <a:off x="990600" y="741363"/>
            <a:ext cx="4872038" cy="3656012"/>
          </a:xfrm>
          <a:solidFill>
            <a:srgbClr val="FFFFFF"/>
          </a:solidFill>
          <a:ln/>
        </p:spPr>
      </p:sp>
      <p:sp>
        <p:nvSpPr>
          <p:cNvPr id="4099" name="Text Box 2"/>
          <p:cNvSpPr txBox="1">
            <a:spLocks noChangeArrowheads="1"/>
          </p:cNvSpPr>
          <p:nvPr/>
        </p:nvSpPr>
        <p:spPr bwMode="auto">
          <a:xfrm>
            <a:off x="685800" y="4630738"/>
            <a:ext cx="5483225" cy="438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254473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C04BFF-563B-4F2C-96A9-42A96D09C36C}" type="slidenum">
              <a:rPr lang="en-GB" altLang="en-US"/>
              <a:pPr/>
              <a:t>11</a:t>
            </a:fld>
            <a:endParaRPr lang="en-GB"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7242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8D5128-4EFC-49A1-B9EF-29288B179190}" type="slidenum">
              <a:rPr lang="en-GB" altLang="en-US"/>
              <a:pPr/>
              <a:t>12</a:t>
            </a:fld>
            <a:endParaRPr lang="en-GB"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GB" altLang="en-US"/>
              <a:t>http://www.jneurosci.org/content/20/16/6159.full </a:t>
            </a:r>
          </a:p>
          <a:p>
            <a:pPr eaLnBrk="1" hangingPunct="1"/>
            <a:endParaRPr lang="en-GB" altLang="en-US"/>
          </a:p>
        </p:txBody>
      </p:sp>
    </p:spTree>
    <p:extLst>
      <p:ext uri="{BB962C8B-B14F-4D97-AF65-F5344CB8AC3E}">
        <p14:creationId xmlns:p14="http://schemas.microsoft.com/office/powerpoint/2010/main" val="84132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B34615-C1F1-4008-9AA6-1D34F45A9DBE}" type="slidenum">
              <a:rPr lang="en-GB" altLang="en-US"/>
              <a:pPr/>
              <a:t>13</a:t>
            </a:fld>
            <a:endParaRPr lang="en-GB"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131232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84FB32-CCDD-453C-BD1E-07FEE657DF0D}" type="slidenum">
              <a:rPr lang="en-GB" altLang="en-US"/>
              <a:pPr/>
              <a:t>14</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6340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D19178-5510-4660-854B-414F296B50B2}" type="slidenum">
              <a:rPr lang="en-GB" altLang="en-US"/>
              <a:pPr/>
              <a:t>15</a:t>
            </a:fld>
            <a:endParaRPr lang="en-GB"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7631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1DFE530-83FC-499C-AD54-0B3574AA0648}" type="slidenum">
              <a:rPr lang="en-GB" altLang="en-US"/>
              <a:pPr/>
              <a:t>16</a:t>
            </a:fld>
            <a:endParaRPr lang="en-GB"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GB" altLang="en-US">
                <a:hlinkClick r:id="rId3"/>
              </a:rPr>
              <a:t>http://www.cs.uaf.edu/2007/fall/cs441/proj1notes/schamel/</a:t>
            </a:r>
            <a:r>
              <a:rPr lang="en-GB" altLang="en-US"/>
              <a:t> </a:t>
            </a:r>
          </a:p>
          <a:p>
            <a:pPr eaLnBrk="1" hangingPunct="1"/>
            <a:r>
              <a:rPr lang="en-GB" altLang="en-US">
                <a:hlinkClick r:id="rId4"/>
              </a:rPr>
              <a:t>http://sic.ici.ro/sic1999_2/art03.html</a:t>
            </a:r>
            <a:r>
              <a:rPr lang="en-GB" altLang="en-US"/>
              <a:t> </a:t>
            </a:r>
          </a:p>
        </p:txBody>
      </p:sp>
    </p:spTree>
    <p:extLst>
      <p:ext uri="{BB962C8B-B14F-4D97-AF65-F5344CB8AC3E}">
        <p14:creationId xmlns:p14="http://schemas.microsoft.com/office/powerpoint/2010/main" val="498921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7C3F68-281A-4FEB-8617-6431A09BE798}" type="slidenum">
              <a:rPr lang="en-GB" altLang="en-US"/>
              <a:pPr/>
              <a:t>17</a:t>
            </a:fld>
            <a:endParaRPr lang="en-GB"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GB" altLang="en-US">
                <a:hlinkClick r:id="rId3"/>
              </a:rPr>
              <a:t>http://www.research.ibm.com/massive/tdl.html</a:t>
            </a:r>
            <a:r>
              <a:rPr lang="en-GB" altLang="en-US"/>
              <a:t> </a:t>
            </a:r>
          </a:p>
        </p:txBody>
      </p:sp>
    </p:spTree>
    <p:extLst>
      <p:ext uri="{BB962C8B-B14F-4D97-AF65-F5344CB8AC3E}">
        <p14:creationId xmlns:p14="http://schemas.microsoft.com/office/powerpoint/2010/main" val="342824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45F109-8326-4D31-B92D-8BA81922D0F8}" type="slidenum">
              <a:rPr lang="en-GB" altLang="en-US"/>
              <a:pPr/>
              <a:t>18</a:t>
            </a:fld>
            <a:endParaRPr lang="en-GB"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GB" altLang="en-US">
                <a:hlinkClick r:id="rId3"/>
              </a:rPr>
              <a:t>http://www.sciencemag.org/content/299/5614/1898.full</a:t>
            </a:r>
            <a:r>
              <a:rPr lang="en-GB" altLang="en-US"/>
              <a:t> </a:t>
            </a:r>
          </a:p>
        </p:txBody>
      </p:sp>
    </p:spTree>
    <p:extLst>
      <p:ext uri="{BB962C8B-B14F-4D97-AF65-F5344CB8AC3E}">
        <p14:creationId xmlns:p14="http://schemas.microsoft.com/office/powerpoint/2010/main" val="323234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E460E5-A2BE-4207-B056-43BEB03DE095}" type="slidenum">
              <a:rPr lang="en-GB" altLang="en-US"/>
              <a:pPr/>
              <a:t>19</a:t>
            </a:fld>
            <a:endParaRPr lang="en-GB"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4888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84FB32-CCDD-453C-BD1E-07FEE657DF0D}" type="slidenum">
              <a:rPr lang="en-GB" altLang="en-US"/>
              <a:pPr/>
              <a:t>20</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5024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75573-1532-48B5-AC1F-615288761D80}" type="slidenum">
              <a:rPr lang="en-GB" altLang="en-US"/>
              <a:pPr/>
              <a:t>2</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7643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84FB32-CCDD-453C-BD1E-07FEE657DF0D}" type="slidenum">
              <a:rPr lang="en-GB" altLang="en-US"/>
              <a:pPr/>
              <a:t>21</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88986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106701-4E0E-4C31-B1D5-085C4A3A2E74}" type="slidenum">
              <a:rPr lang="en-GB" altLang="en-US"/>
              <a:pPr/>
              <a:t>22</a:t>
            </a:fld>
            <a:endParaRPr lang="en-GB"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18134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DA92E9-3681-4695-90C9-C6A300C4B293}" type="slidenum">
              <a:rPr lang="en-GB" altLang="en-US"/>
              <a:pPr/>
              <a:t>24</a:t>
            </a:fld>
            <a:endParaRPr lang="en-GB"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7863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D19178-5510-4660-854B-414F296B50B2}" type="slidenum">
              <a:rPr lang="en-GB" altLang="en-US"/>
              <a:pPr/>
              <a:t>33</a:t>
            </a:fld>
            <a:endParaRPr lang="en-GB"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1349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D19178-5510-4660-854B-414F296B50B2}" type="slidenum">
              <a:rPr lang="en-GB" altLang="en-US"/>
              <a:pPr/>
              <a:t>34</a:t>
            </a:fld>
            <a:endParaRPr lang="en-GB"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0953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FFAF6D-5B38-430F-BA89-5617C2E109C1}" type="slidenum">
              <a:rPr lang="en-GB" altLang="en-US"/>
              <a:pPr/>
              <a:t>3</a:t>
            </a:fld>
            <a:endParaRPr lang="en-GB"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GB" altLang="en-US">
                <a:hlinkClick r:id="rId3"/>
              </a:rPr>
              <a:t>http://wireheading.com/</a:t>
            </a:r>
            <a:r>
              <a:rPr lang="en-GB" altLang="en-US"/>
              <a:t> </a:t>
            </a:r>
          </a:p>
        </p:txBody>
      </p:sp>
    </p:spTree>
    <p:extLst>
      <p:ext uri="{BB962C8B-B14F-4D97-AF65-F5344CB8AC3E}">
        <p14:creationId xmlns:p14="http://schemas.microsoft.com/office/powerpoint/2010/main" val="154624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F86351-2DC2-4B49-9B75-D040931715DA}" type="slidenum">
              <a:rPr lang="en-GB" altLang="en-US"/>
              <a:pPr/>
              <a:t>4</a:t>
            </a:fld>
            <a:endParaRPr lang="en-GB"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6107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385C79-7BE5-4DF5-B0D6-400E1E254E56}" type="slidenum">
              <a:rPr lang="en-GB" altLang="en-US"/>
              <a:pPr/>
              <a:t>5</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0470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A1E24E-1477-4362-979E-6703504D8CE1}" type="slidenum">
              <a:rPr lang="en-GB" altLang="en-US"/>
              <a:pPr/>
              <a:t>6</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7418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2408E9-7540-4A94-967A-769DCA76D708}" type="slidenum">
              <a:rPr lang="en-GB" altLang="en-US"/>
              <a:pPr/>
              <a:t>7</a:t>
            </a:fld>
            <a:endParaRPr lang="en-GB"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9357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733FF6-C01E-43DF-BCD9-8F5D32D1040B}" type="slidenum">
              <a:rPr lang="en-GB" altLang="en-US"/>
              <a:pPr/>
              <a:t>8</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9417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8D5128-4EFC-49A1-B9EF-29288B179190}" type="slidenum">
              <a:rPr lang="en-GB" altLang="en-US"/>
              <a:pPr/>
              <a:t>10</a:t>
            </a:fld>
            <a:endParaRPr lang="en-GB"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GB" altLang="en-US"/>
              <a:t>http://www.jneurosci.org/content/20/16/6159.full </a:t>
            </a:r>
          </a:p>
          <a:p>
            <a:pPr eaLnBrk="1" hangingPunct="1"/>
            <a:endParaRPr lang="en-GB" altLang="en-US"/>
          </a:p>
        </p:txBody>
      </p:sp>
    </p:spTree>
    <p:extLst>
      <p:ext uri="{BB962C8B-B14F-4D97-AF65-F5344CB8AC3E}">
        <p14:creationId xmlns:p14="http://schemas.microsoft.com/office/powerpoint/2010/main" val="226948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BA342836-198E-4C9B-8B88-737BF03EC554}" type="slidenum">
              <a:rPr lang="en-GB" altLang="en-US"/>
              <a:pPr>
                <a:defRPr/>
              </a:pPr>
              <a:t>‹#›</a:t>
            </a:fld>
            <a:endParaRPr lang="en-GB" altLang="en-US"/>
          </a:p>
        </p:txBody>
      </p:sp>
    </p:spTree>
    <p:extLst>
      <p:ext uri="{BB962C8B-B14F-4D97-AF65-F5344CB8AC3E}">
        <p14:creationId xmlns:p14="http://schemas.microsoft.com/office/powerpoint/2010/main" val="180140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BB87C6-D184-44D9-9BE4-62EB49C3D395}" type="slidenum">
              <a:rPr lang="en-GB" altLang="en-US"/>
              <a:pPr>
                <a:defRPr/>
              </a:pPr>
              <a:t>‹#›</a:t>
            </a:fld>
            <a:endParaRPr lang="en-GB" altLang="en-US"/>
          </a:p>
        </p:txBody>
      </p:sp>
    </p:spTree>
    <p:extLst>
      <p:ext uri="{BB962C8B-B14F-4D97-AF65-F5344CB8AC3E}">
        <p14:creationId xmlns:p14="http://schemas.microsoft.com/office/powerpoint/2010/main" val="290633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CCD28005-A798-4CFD-B4BE-78FD4DDE8111}" type="slidenum">
              <a:rPr lang="en-GB" altLang="en-US"/>
              <a:pPr>
                <a:defRPr/>
              </a:pPr>
              <a:t>‹#›</a:t>
            </a:fld>
            <a:endParaRPr lang="en-GB" altLang="en-US"/>
          </a:p>
        </p:txBody>
      </p:sp>
    </p:spTree>
    <p:extLst>
      <p:ext uri="{BB962C8B-B14F-4D97-AF65-F5344CB8AC3E}">
        <p14:creationId xmlns:p14="http://schemas.microsoft.com/office/powerpoint/2010/main" val="174490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BD5E8FA9-A2DB-4A5B-9A3D-0E7B9171D3FC}" type="slidenum">
              <a:rPr lang="en-GB" altLang="en-US"/>
              <a:pPr>
                <a:defRPr/>
              </a:pPr>
              <a:t>‹#›</a:t>
            </a:fld>
            <a:endParaRPr lang="en-GB" altLang="en-US"/>
          </a:p>
        </p:txBody>
      </p:sp>
    </p:spTree>
    <p:extLst>
      <p:ext uri="{BB962C8B-B14F-4D97-AF65-F5344CB8AC3E}">
        <p14:creationId xmlns:p14="http://schemas.microsoft.com/office/powerpoint/2010/main" val="52829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A4F5EECE-8DDD-4874-B060-7130FE94568D}" type="slidenum">
              <a:rPr lang="en-GB" altLang="en-US"/>
              <a:pPr>
                <a:defRPr/>
              </a:pPr>
              <a:t>‹#›</a:t>
            </a:fld>
            <a:endParaRPr lang="en-GB" altLang="en-US"/>
          </a:p>
        </p:txBody>
      </p:sp>
    </p:spTree>
    <p:extLst>
      <p:ext uri="{BB962C8B-B14F-4D97-AF65-F5344CB8AC3E}">
        <p14:creationId xmlns:p14="http://schemas.microsoft.com/office/powerpoint/2010/main" val="365900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6B16385C-4A7D-4031-97F2-F62587D762E4}" type="slidenum">
              <a:rPr lang="en-GB" altLang="en-US"/>
              <a:pPr>
                <a:defRPr/>
              </a:pPr>
              <a:t>‹#›</a:t>
            </a:fld>
            <a:endParaRPr lang="en-GB" altLang="en-US"/>
          </a:p>
        </p:txBody>
      </p:sp>
    </p:spTree>
    <p:extLst>
      <p:ext uri="{BB962C8B-B14F-4D97-AF65-F5344CB8AC3E}">
        <p14:creationId xmlns:p14="http://schemas.microsoft.com/office/powerpoint/2010/main" val="426554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871EB997-B152-4A43-B4B3-4CF7CC5D7495}" type="slidenum">
              <a:rPr lang="en-GB" altLang="en-US"/>
              <a:pPr>
                <a:defRPr/>
              </a:pPr>
              <a:t>‹#›</a:t>
            </a:fld>
            <a:endParaRPr lang="en-GB" altLang="en-US"/>
          </a:p>
        </p:txBody>
      </p:sp>
    </p:spTree>
    <p:extLst>
      <p:ext uri="{BB962C8B-B14F-4D97-AF65-F5344CB8AC3E}">
        <p14:creationId xmlns:p14="http://schemas.microsoft.com/office/powerpoint/2010/main" val="366283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pPr>
              <a:defRPr/>
            </a:pPr>
            <a:fld id="{4702DE56-D94D-425D-B936-1EABB802306F}" type="slidenum">
              <a:rPr lang="en-GB" altLang="en-US"/>
              <a:pPr>
                <a:defRPr/>
              </a:pPr>
              <a:t>‹#›</a:t>
            </a:fld>
            <a:endParaRPr lang="en-GB" altLang="en-US"/>
          </a:p>
        </p:txBody>
      </p:sp>
    </p:spTree>
    <p:extLst>
      <p:ext uri="{BB962C8B-B14F-4D97-AF65-F5344CB8AC3E}">
        <p14:creationId xmlns:p14="http://schemas.microsoft.com/office/powerpoint/2010/main" val="342855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E6567FDB-72F0-4561-8710-03C01EBE6473}" type="slidenum">
              <a:rPr lang="en-GB" altLang="en-US"/>
              <a:pPr>
                <a:defRPr/>
              </a:pPr>
              <a:t>‹#›</a:t>
            </a:fld>
            <a:endParaRPr lang="en-GB" altLang="en-US"/>
          </a:p>
        </p:txBody>
      </p:sp>
    </p:spTree>
    <p:extLst>
      <p:ext uri="{BB962C8B-B14F-4D97-AF65-F5344CB8AC3E}">
        <p14:creationId xmlns:p14="http://schemas.microsoft.com/office/powerpoint/2010/main" val="307480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pPr>
              <a:defRPr/>
            </a:pPr>
            <a:fld id="{D44F5FF9-4A20-49F5-9D6D-B8A6C6D2746B}" type="slidenum">
              <a:rPr lang="en-GB" altLang="en-US"/>
              <a:pPr>
                <a:defRPr/>
              </a:pPr>
              <a:t>‹#›</a:t>
            </a:fld>
            <a:endParaRPr lang="en-GB" altLang="en-US"/>
          </a:p>
        </p:txBody>
      </p:sp>
    </p:spTree>
    <p:extLst>
      <p:ext uri="{BB962C8B-B14F-4D97-AF65-F5344CB8AC3E}">
        <p14:creationId xmlns:p14="http://schemas.microsoft.com/office/powerpoint/2010/main" val="193280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6B7BF782-E2A3-43D1-8994-4185BC5C47EF}" type="slidenum">
              <a:rPr lang="en-GB" altLang="en-US"/>
              <a:pPr>
                <a:defRPr/>
              </a:pPr>
              <a:t>‹#›</a:t>
            </a:fld>
            <a:endParaRPr lang="en-GB" altLang="en-US"/>
          </a:p>
        </p:txBody>
      </p:sp>
    </p:spTree>
    <p:extLst>
      <p:ext uri="{BB962C8B-B14F-4D97-AF65-F5344CB8AC3E}">
        <p14:creationId xmlns:p14="http://schemas.microsoft.com/office/powerpoint/2010/main" val="167106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70853D-A5FA-4667-B765-4BEFA912F159}" type="slidenum">
              <a:rPr lang="en-GB" altLang="en-US"/>
              <a:pPr>
                <a:defRPr/>
              </a:pPr>
              <a:t>‹#›</a:t>
            </a:fld>
            <a:endParaRPr lang="en-GB" altLang="en-US"/>
          </a:p>
        </p:txBody>
      </p:sp>
    </p:spTree>
    <p:extLst>
      <p:ext uri="{BB962C8B-B14F-4D97-AF65-F5344CB8AC3E}">
        <p14:creationId xmlns:p14="http://schemas.microsoft.com/office/powerpoint/2010/main" val="327628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29C7D57-BF9A-4C38-A6A3-F28F9F0175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n.schnupp@dpag.ox.ac.u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84213" y="1700858"/>
            <a:ext cx="763270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nchorCtr="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r" eaLnBrk="1" hangingPunct="1">
              <a:buSzPct val="100000"/>
            </a:pPr>
            <a:r>
              <a:rPr lang="en-GB" altLang="en-US" sz="4000" dirty="0">
                <a:solidFill>
                  <a:srgbClr val="000000"/>
                </a:solidFill>
              </a:rPr>
              <a:t>Wanting Things:</a:t>
            </a:r>
            <a:br>
              <a:rPr lang="en-GB" altLang="en-US" sz="4000" dirty="0">
                <a:solidFill>
                  <a:srgbClr val="000000"/>
                </a:solidFill>
              </a:rPr>
            </a:br>
            <a:r>
              <a:rPr lang="en-GB" altLang="en-US" sz="4000" dirty="0">
                <a:solidFill>
                  <a:srgbClr val="000000"/>
                </a:solidFill>
              </a:rPr>
              <a:t>Action Selection and Addiction</a:t>
            </a:r>
            <a:endParaRPr lang="en-US" altLang="en-US" sz="4000" dirty="0">
              <a:solidFill>
                <a:srgbClr val="000000"/>
              </a:solidFill>
            </a:endParaRPr>
          </a:p>
        </p:txBody>
      </p:sp>
      <p:sp>
        <p:nvSpPr>
          <p:cNvPr id="3075" name="Text Box 2"/>
          <p:cNvSpPr txBox="1">
            <a:spLocks noChangeArrowheads="1"/>
          </p:cNvSpPr>
          <p:nvPr/>
        </p:nvSpPr>
        <p:spPr bwMode="auto">
          <a:xfrm>
            <a:off x="-107950" y="3500438"/>
            <a:ext cx="6400800" cy="2671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r" eaLnBrk="1" hangingPunct="1">
              <a:lnSpc>
                <a:spcPct val="80000"/>
              </a:lnSpc>
              <a:spcBef>
                <a:spcPts val="600"/>
              </a:spcBef>
              <a:buSzPct val="100000"/>
            </a:pPr>
            <a:r>
              <a:rPr lang="en-GB" altLang="en-US" sz="2400" dirty="0">
                <a:solidFill>
                  <a:srgbClr val="000000"/>
                </a:solidFill>
              </a:rPr>
              <a:t>How Your Brain Works</a:t>
            </a:r>
            <a:endParaRPr lang="en-US" altLang="en-US" sz="3200" dirty="0">
              <a:solidFill>
                <a:srgbClr val="000000"/>
              </a:solidFill>
            </a:endParaRPr>
          </a:p>
          <a:p>
            <a:pPr algn="r" eaLnBrk="1" hangingPunct="1">
              <a:lnSpc>
                <a:spcPct val="80000"/>
              </a:lnSpc>
              <a:spcBef>
                <a:spcPts val="800"/>
              </a:spcBef>
              <a:buSzPct val="100000"/>
            </a:pPr>
            <a:r>
              <a:rPr lang="en-US" altLang="en-US" sz="3200" dirty="0">
                <a:solidFill>
                  <a:srgbClr val="000000"/>
                </a:solidFill>
              </a:rPr>
              <a:t>Prof. Jan Schnupp</a:t>
            </a:r>
          </a:p>
          <a:p>
            <a:pPr algn="r" eaLnBrk="1" hangingPunct="1">
              <a:lnSpc>
                <a:spcPct val="80000"/>
              </a:lnSpc>
              <a:spcBef>
                <a:spcPts val="800"/>
              </a:spcBef>
              <a:buSzPct val="100000"/>
            </a:pPr>
            <a:r>
              <a:rPr lang="en-US" altLang="en-US" sz="3200" dirty="0">
                <a:solidFill>
                  <a:srgbClr val="009999"/>
                </a:solidFill>
                <a:hlinkClick r:id="rId3"/>
              </a:rPr>
              <a:t>wschnupp@cityu.edu.hk</a:t>
            </a:r>
          </a:p>
          <a:p>
            <a:pPr algn="r" eaLnBrk="1" hangingPunct="1">
              <a:lnSpc>
                <a:spcPct val="80000"/>
              </a:lnSpc>
              <a:spcBef>
                <a:spcPts val="600"/>
              </a:spcBef>
              <a:buSzPct val="100000"/>
            </a:pPr>
            <a:endParaRPr lang="en-US" altLang="en-US" sz="2200" dirty="0">
              <a:solidFill>
                <a:srgbClr val="000000"/>
              </a:solidFill>
            </a:endParaRPr>
          </a:p>
          <a:p>
            <a:pPr algn="r" eaLnBrk="1" hangingPunct="1">
              <a:lnSpc>
                <a:spcPct val="80000"/>
              </a:lnSpc>
              <a:spcBef>
                <a:spcPts val="600"/>
              </a:spcBef>
              <a:buSzPct val="100000"/>
            </a:pPr>
            <a:r>
              <a:rPr lang="en-US" altLang="en-US" sz="2200" dirty="0">
                <a:solidFill>
                  <a:srgbClr val="000000"/>
                </a:solidFill>
              </a:rPr>
              <a:t>HowYourBrainWorks.net</a:t>
            </a:r>
          </a:p>
        </p:txBody>
      </p:sp>
      <p:pic>
        <p:nvPicPr>
          <p:cNvPr id="30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4713288"/>
            <a:ext cx="2168525" cy="1163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21399" y="2500761"/>
            <a:ext cx="2539033" cy="4037062"/>
          </a:xfrm>
          <a:prstGeom prst="rect">
            <a:avLst/>
          </a:prstGeom>
        </p:spPr>
      </p:pic>
      <p:sp>
        <p:nvSpPr>
          <p:cNvPr id="19460" name="Rectangle 2"/>
          <p:cNvSpPr>
            <a:spLocks noGrp="1" noChangeArrowheads="1"/>
          </p:cNvSpPr>
          <p:nvPr>
            <p:ph type="title"/>
          </p:nvPr>
        </p:nvSpPr>
        <p:spPr>
          <a:xfrm>
            <a:off x="135582" y="346646"/>
            <a:ext cx="5554960" cy="634082"/>
          </a:xfrm>
        </p:spPr>
        <p:txBody>
          <a:bodyPr/>
          <a:lstStyle/>
          <a:p>
            <a:pPr eaLnBrk="1" hangingPunct="1"/>
            <a:r>
              <a:rPr lang="en-GB" altLang="en-US" sz="3600" dirty="0"/>
              <a:t>Reward Circuits in People</a:t>
            </a:r>
          </a:p>
        </p:txBody>
      </p:sp>
      <p:sp>
        <p:nvSpPr>
          <p:cNvPr id="19461" name="Rectangle 3"/>
          <p:cNvSpPr>
            <a:spLocks noGrp="1" noChangeArrowheads="1"/>
          </p:cNvSpPr>
          <p:nvPr>
            <p:ph type="body" idx="1"/>
          </p:nvPr>
        </p:nvSpPr>
        <p:spPr>
          <a:xfrm>
            <a:off x="413961" y="1268761"/>
            <a:ext cx="5276581" cy="5269062"/>
          </a:xfrm>
        </p:spPr>
        <p:txBody>
          <a:bodyPr/>
          <a:lstStyle/>
          <a:p>
            <a:pPr eaLnBrk="1" hangingPunct="1"/>
            <a:r>
              <a:rPr lang="en-GB" altLang="en-US" sz="2400" dirty="0"/>
              <a:t>One piece of evidence that dopaminergic reward prediction operates in humans too: Volunteers were invited to play a card guessing game for money while their brains were scanned with fMRI.</a:t>
            </a:r>
          </a:p>
          <a:p>
            <a:pPr eaLnBrk="1" hangingPunct="1"/>
            <a:r>
              <a:rPr lang="en-GB" altLang="en-US" sz="2400" dirty="0"/>
              <a:t>Winning money was associated with increased activity in SN/VTA region (A) and the ventral striatum (B).</a:t>
            </a:r>
          </a:p>
          <a:p>
            <a:pPr eaLnBrk="1" hangingPunct="1"/>
            <a:endParaRPr lang="en-GB" altLang="en-US" sz="2400" dirty="0"/>
          </a:p>
          <a:p>
            <a:pPr eaLnBrk="1" hangingPunct="1"/>
            <a:r>
              <a:rPr lang="en-GB" altLang="en-US" sz="2400" dirty="0"/>
              <a:t>Elliot, </a:t>
            </a:r>
            <a:r>
              <a:rPr lang="en-GB" altLang="en-US" sz="2400" dirty="0" err="1"/>
              <a:t>Friston</a:t>
            </a:r>
            <a:r>
              <a:rPr lang="en-GB" altLang="en-US" sz="2400" dirty="0"/>
              <a:t> and Dolan, J </a:t>
            </a:r>
            <a:r>
              <a:rPr lang="en-GB" altLang="en-US" sz="2400" dirty="0" err="1"/>
              <a:t>Neurosci</a:t>
            </a:r>
            <a:r>
              <a:rPr lang="en-GB" altLang="en-US" sz="2400" dirty="0"/>
              <a:t> 2000</a:t>
            </a:r>
          </a:p>
          <a:p>
            <a:pPr marL="0" indent="0" eaLnBrk="1" hangingPunct="1">
              <a:buNone/>
            </a:pPr>
            <a:endParaRPr lang="en-GB" altLang="en-US" sz="2400" dirty="0"/>
          </a:p>
        </p:txBody>
      </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0"/>
            <a:ext cx="2695391" cy="27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altLang="en-US" sz="4000"/>
              <a:t>Dopamine and Synaptic Plasticity</a:t>
            </a:r>
          </a:p>
        </p:txBody>
      </p:sp>
      <p:sp>
        <p:nvSpPr>
          <p:cNvPr id="23555" name="Rectangle 3"/>
          <p:cNvSpPr>
            <a:spLocks noGrp="1" noChangeArrowheads="1"/>
          </p:cNvSpPr>
          <p:nvPr>
            <p:ph type="body" idx="1"/>
          </p:nvPr>
        </p:nvSpPr>
        <p:spPr/>
        <p:txBody>
          <a:bodyPr/>
          <a:lstStyle/>
          <a:p>
            <a:pPr eaLnBrk="1" hangingPunct="1"/>
            <a:r>
              <a:rPr lang="en-GB" altLang="en-US"/>
              <a:t>Cortico-striatal glutamatergic synapses are highly plastic, and can undergo long term depression (LTD) or potentiation (LTP). </a:t>
            </a:r>
          </a:p>
          <a:p>
            <a:pPr eaLnBrk="1" hangingPunct="1"/>
            <a:r>
              <a:rPr lang="en-GB" altLang="en-US"/>
              <a:t>Dopaminergic input regulates this plasticity.</a:t>
            </a:r>
          </a:p>
          <a:p>
            <a:pPr eaLnBrk="1" hangingPunct="1"/>
            <a:r>
              <a:rPr lang="en-GB" altLang="en-US"/>
              <a:t>The molecular details are complicated (see Calabresi et al Trends in Neuroscience 2007)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135582" y="346646"/>
            <a:ext cx="8900914" cy="634082"/>
          </a:xfrm>
        </p:spPr>
        <p:txBody>
          <a:bodyPr/>
          <a:lstStyle/>
          <a:p>
            <a:pPr eaLnBrk="1" hangingPunct="1"/>
            <a:r>
              <a:rPr lang="en-GB" altLang="en-US" sz="3600" dirty="0"/>
              <a:t>Manipulating the size of DA reward prediction signals affects learning rates </a:t>
            </a:r>
          </a:p>
        </p:txBody>
      </p:sp>
      <p:sp>
        <p:nvSpPr>
          <p:cNvPr id="19461" name="Rectangle 3"/>
          <p:cNvSpPr>
            <a:spLocks noGrp="1" noChangeArrowheads="1"/>
          </p:cNvSpPr>
          <p:nvPr>
            <p:ph type="body" idx="1"/>
          </p:nvPr>
        </p:nvSpPr>
        <p:spPr>
          <a:xfrm>
            <a:off x="413961" y="1268761"/>
            <a:ext cx="3870007" cy="5269062"/>
          </a:xfrm>
        </p:spPr>
        <p:txBody>
          <a:bodyPr/>
          <a:lstStyle/>
          <a:p>
            <a:pPr eaLnBrk="1" hangingPunct="1"/>
            <a:r>
              <a:rPr lang="en-GB" altLang="en-US" sz="2100" dirty="0"/>
              <a:t>Subjects learn from experience that one visual stimulus is associated with more likely reward than another.</a:t>
            </a:r>
          </a:p>
          <a:p>
            <a:pPr eaLnBrk="1" hangingPunct="1"/>
            <a:r>
              <a:rPr lang="en-GB" altLang="en-US" sz="2100" dirty="0"/>
              <a:t>They learn faster when given L-DOPA (green), slower when given </a:t>
            </a:r>
            <a:r>
              <a:rPr lang="en-GB" altLang="en-US" sz="2100" dirty="0" err="1"/>
              <a:t>halperidol</a:t>
            </a:r>
            <a:r>
              <a:rPr lang="en-GB" altLang="en-US" sz="2100" dirty="0"/>
              <a:t> (red). </a:t>
            </a:r>
            <a:r>
              <a:rPr lang="en-GB" altLang="en-US" sz="2100" dirty="0" err="1"/>
              <a:t>Gray</a:t>
            </a:r>
            <a:r>
              <a:rPr lang="en-GB" altLang="en-US" sz="2100" dirty="0"/>
              <a:t> is placebo control.</a:t>
            </a:r>
          </a:p>
          <a:p>
            <a:pPr eaLnBrk="1" hangingPunct="1"/>
            <a:r>
              <a:rPr lang="en-GB" altLang="en-US" sz="2100" dirty="0"/>
              <a:t>Activity levels in ventral striatum and posterior putamen reflect reward prediction errors.</a:t>
            </a:r>
          </a:p>
          <a:p>
            <a:pPr eaLnBrk="1" hangingPunct="1"/>
            <a:r>
              <a:rPr lang="en-GB" altLang="en-US" sz="2100" i="1" dirty="0" err="1"/>
              <a:t>Pessiglione</a:t>
            </a:r>
            <a:r>
              <a:rPr lang="en-GB" altLang="en-US" sz="2100" i="1" dirty="0"/>
              <a:t> et al</a:t>
            </a:r>
            <a:r>
              <a:rPr lang="en-GB" altLang="en-US" sz="2100" dirty="0"/>
              <a:t>, Nature 442 (2006)</a:t>
            </a:r>
          </a:p>
          <a:p>
            <a:pPr marL="0" indent="0" eaLnBrk="1" hangingPunct="1">
              <a:buNone/>
            </a:pPr>
            <a:endParaRPr lang="en-GB" altLang="en-US" sz="2400" dirty="0"/>
          </a:p>
        </p:txBody>
      </p:sp>
      <p:pic>
        <p:nvPicPr>
          <p:cNvPr id="58370" name="Picture 2" descr="An external file that holds a picture, illustration, etc.&#10;Object name is ukmss-3672-f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268761"/>
            <a:ext cx="4500973" cy="475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851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620688"/>
            <a:ext cx="4436128" cy="378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2"/>
          <p:cNvSpPr>
            <a:spLocks noGrp="1" noChangeArrowheads="1"/>
          </p:cNvSpPr>
          <p:nvPr>
            <p:ph type="title"/>
          </p:nvPr>
        </p:nvSpPr>
        <p:spPr>
          <a:xfrm>
            <a:off x="412591" y="8849"/>
            <a:ext cx="8229600" cy="1143000"/>
          </a:xfrm>
        </p:spPr>
        <p:txBody>
          <a:bodyPr/>
          <a:lstStyle/>
          <a:p>
            <a:pPr algn="l" eaLnBrk="1" hangingPunct="1"/>
            <a:r>
              <a:rPr lang="en-GB" altLang="en-US" sz="3200" dirty="0"/>
              <a:t>“Reversal Learning” and the PFC – basal ganglia network</a:t>
            </a:r>
          </a:p>
        </p:txBody>
      </p:sp>
      <p:sp>
        <p:nvSpPr>
          <p:cNvPr id="25604" name="Rectangle 3"/>
          <p:cNvSpPr>
            <a:spLocks noGrp="1" noChangeArrowheads="1"/>
          </p:cNvSpPr>
          <p:nvPr>
            <p:ph type="body" idx="1"/>
          </p:nvPr>
        </p:nvSpPr>
        <p:spPr>
          <a:xfrm>
            <a:off x="179512" y="1163116"/>
            <a:ext cx="4032696" cy="5218212"/>
          </a:xfrm>
        </p:spPr>
        <p:txBody>
          <a:bodyPr/>
          <a:lstStyle/>
          <a:p>
            <a:pPr eaLnBrk="1" hangingPunct="1">
              <a:lnSpc>
                <a:spcPct val="80000"/>
              </a:lnSpc>
            </a:pPr>
            <a:r>
              <a:rPr lang="en-GB" altLang="en-US" sz="2000" dirty="0" err="1"/>
              <a:t>Pasupathy</a:t>
            </a:r>
            <a:r>
              <a:rPr lang="en-GB" altLang="en-US" sz="2000" dirty="0"/>
              <a:t> &amp; Miller, Nature 2005, trained monkeys to move their eyes from a fixation spot to one of two possible targets. Cue images informed the monkeys about which of the two targets would be rewarded. </a:t>
            </a:r>
          </a:p>
          <a:p>
            <a:pPr eaLnBrk="1" hangingPunct="1">
              <a:lnSpc>
                <a:spcPct val="80000"/>
              </a:lnSpc>
            </a:pPr>
            <a:r>
              <a:rPr lang="en-GB" altLang="en-US" sz="2000" dirty="0"/>
              <a:t>Once the animals had learned the correct association of image to target direction, the association was suddenly reversed (i.e. the flower picture which used to cue for left now cued for right) and the animals had to relearn the association. </a:t>
            </a:r>
          </a:p>
          <a:p>
            <a:pPr eaLnBrk="1" hangingPunct="1">
              <a:lnSpc>
                <a:spcPct val="80000"/>
              </a:lnSpc>
            </a:pPr>
            <a:r>
              <a:rPr lang="en-GB" altLang="en-US" sz="2000" dirty="0"/>
              <a:t>Decoding of neural activity in Caudate and Prefrontal Cortex showed that Caudate neurons learned the new association much quicker than cortex, after only 5 or 6 trials. </a:t>
            </a:r>
          </a:p>
        </p:txBody>
      </p:sp>
      <p:pic>
        <p:nvPicPr>
          <p:cNvPr id="2" name="Picture 1"/>
          <p:cNvPicPr>
            <a:picLocks noChangeAspect="1"/>
          </p:cNvPicPr>
          <p:nvPr/>
        </p:nvPicPr>
        <p:blipFill>
          <a:blip r:embed="rId4"/>
          <a:stretch>
            <a:fillRect/>
          </a:stretch>
        </p:blipFill>
        <p:spPr>
          <a:xfrm>
            <a:off x="5322073" y="4480769"/>
            <a:ext cx="2418279" cy="230519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9552" y="260648"/>
            <a:ext cx="3672408" cy="3306316"/>
          </a:xfrm>
        </p:spPr>
        <p:txBody>
          <a:bodyPr/>
          <a:lstStyle/>
          <a:p>
            <a:pPr algn="l" eaLnBrk="1" hangingPunct="1"/>
            <a:r>
              <a:rPr lang="en-US" altLang="en-US" sz="3600" dirty="0"/>
              <a:t>Dopamine response transfer to earliest predictive stimulus</a:t>
            </a:r>
            <a:endParaRPr lang="en-GB" altLang="en-US" sz="3600" dirty="0"/>
          </a:p>
        </p:txBody>
      </p:sp>
      <p:sp>
        <p:nvSpPr>
          <p:cNvPr id="41987" name="Rectangle 3"/>
          <p:cNvSpPr>
            <a:spLocks noGrp="1" noChangeArrowheads="1"/>
          </p:cNvSpPr>
          <p:nvPr>
            <p:ph type="body" idx="1"/>
          </p:nvPr>
        </p:nvSpPr>
        <p:spPr>
          <a:xfrm>
            <a:off x="457200" y="3933056"/>
            <a:ext cx="8229600" cy="2448694"/>
          </a:xfrm>
        </p:spPr>
        <p:txBody>
          <a:bodyPr/>
          <a:lstStyle/>
          <a:p>
            <a:pPr eaLnBrk="1" hangingPunct="1"/>
            <a:r>
              <a:rPr lang="en-US" altLang="en-US" sz="2000" dirty="0"/>
              <a:t>Top: outside of any behavioral task there is no response in neurons tested with a small light, but response occurs to a drop of liquid delivered at a spout in front of the thirsty animal’s mouth.</a:t>
            </a:r>
          </a:p>
          <a:p>
            <a:pPr eaLnBrk="1" hangingPunct="1"/>
            <a:r>
              <a:rPr lang="en-US" altLang="en-US" sz="2000" dirty="0"/>
              <a:t>Middle: response to a reward-predicting those following reward-predicting trigger stimulus in a 2-choice spatial reaching task, but absence of response to reward delivered during established task </a:t>
            </a:r>
          </a:p>
          <a:p>
            <a:pPr eaLnBrk="1" hangingPunct="1"/>
            <a:r>
              <a:rPr lang="en-US" altLang="en-US" sz="2000" dirty="0"/>
              <a:t>Bottom: response to an instruction cue preceding the reward-predicting trigger stimulus by a fixed interval of 1 s</a:t>
            </a:r>
            <a:endParaRPr lang="en-GB" altLang="en-US" sz="2000" dirty="0"/>
          </a:p>
        </p:txBody>
      </p:sp>
      <p:pic>
        <p:nvPicPr>
          <p:cNvPr id="2" name="Picture 1"/>
          <p:cNvPicPr>
            <a:picLocks noChangeAspect="1"/>
          </p:cNvPicPr>
          <p:nvPr/>
        </p:nvPicPr>
        <p:blipFill>
          <a:blip r:embed="rId3"/>
          <a:stretch>
            <a:fillRect/>
          </a:stretch>
        </p:blipFill>
        <p:spPr>
          <a:xfrm>
            <a:off x="3707904" y="200769"/>
            <a:ext cx="4755257" cy="3366195"/>
          </a:xfrm>
          <a:prstGeom prst="rect">
            <a:avLst/>
          </a:prstGeom>
        </p:spPr>
      </p:pic>
    </p:spTree>
    <p:extLst>
      <p:ext uri="{BB962C8B-B14F-4D97-AF65-F5344CB8AC3E}">
        <p14:creationId xmlns:p14="http://schemas.microsoft.com/office/powerpoint/2010/main" val="270293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sz="4000"/>
              <a:t>Temporal Difference (TD) Learning</a:t>
            </a:r>
          </a:p>
        </p:txBody>
      </p:sp>
      <p:sp>
        <p:nvSpPr>
          <p:cNvPr id="29699" name="Rectangle 3"/>
          <p:cNvSpPr>
            <a:spLocks noGrp="1" noChangeArrowheads="1"/>
          </p:cNvSpPr>
          <p:nvPr>
            <p:ph type="body" idx="1"/>
          </p:nvPr>
        </p:nvSpPr>
        <p:spPr/>
        <p:txBody>
          <a:bodyPr/>
          <a:lstStyle/>
          <a:p>
            <a:pPr eaLnBrk="1" hangingPunct="1">
              <a:buFontTx/>
              <a:buNone/>
            </a:pPr>
            <a:r>
              <a:rPr lang="en-GB" altLang="en-US"/>
              <a:t>A clever dog might ask itself:</a:t>
            </a:r>
          </a:p>
          <a:p>
            <a:pPr eaLnBrk="1" hangingPunct="1"/>
            <a:r>
              <a:rPr lang="en-GB" altLang="en-US"/>
              <a:t>Which is the best predictor of an upcoming meal: the sound of the bell or the sound of the footsteps of an approaching carer?</a:t>
            </a:r>
          </a:p>
          <a:p>
            <a:pPr eaLnBrk="1" hangingPunct="1"/>
            <a:r>
              <a:rPr lang="en-GB" altLang="en-US"/>
              <a:t>Which of my actions makes the carer more likely to approach: barking or tail wagging?</a:t>
            </a:r>
          </a:p>
          <a:p>
            <a:pPr eaLnBrk="1" hangingPunct="1"/>
            <a:r>
              <a:rPr lang="en-GB" altLang="en-US"/>
              <a:t>What about tail wagging when the carer is looking vs tail wagging when he isn’t?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z="4000"/>
              <a:t>Networks of Artificial Model Neurons</a:t>
            </a:r>
          </a:p>
        </p:txBody>
      </p:sp>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76475"/>
            <a:ext cx="4032250"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Text Box 5"/>
          <p:cNvSpPr txBox="1">
            <a:spLocks noChangeArrowheads="1"/>
          </p:cNvSpPr>
          <p:nvPr/>
        </p:nvSpPr>
        <p:spPr bwMode="auto">
          <a:xfrm>
            <a:off x="1547813" y="4508500"/>
            <a:ext cx="1312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Y=f(</a:t>
            </a:r>
            <a:r>
              <a:rPr lang="el-GR" altLang="en-US"/>
              <a:t>Σ</a:t>
            </a:r>
            <a:r>
              <a:rPr lang="en-GB" altLang="en-US"/>
              <a:t> x</a:t>
            </a:r>
            <a:r>
              <a:rPr lang="en-GB" altLang="en-US" baseline="-25000"/>
              <a:t>i</a:t>
            </a:r>
            <a:r>
              <a:rPr lang="en-GB" altLang="en-US"/>
              <a:t>·w</a:t>
            </a:r>
            <a:r>
              <a:rPr lang="en-GB" altLang="en-US" baseline="-25000"/>
              <a:t>i</a:t>
            </a:r>
            <a:r>
              <a:rPr lang="en-GB" altLang="en-US"/>
              <a:t>)</a:t>
            </a:r>
            <a:endParaRPr lang="el-GR" altLang="en-US"/>
          </a:p>
        </p:txBody>
      </p:sp>
      <p:pic>
        <p:nvPicPr>
          <p:cNvPr id="31749" name="Picture 7" descr="Image6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060575"/>
            <a:ext cx="33623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8"/>
          <p:cNvSpPr>
            <a:spLocks noGrp="1" noChangeArrowheads="1"/>
          </p:cNvSpPr>
          <p:nvPr>
            <p:ph type="body" idx="1"/>
          </p:nvPr>
        </p:nvSpPr>
        <p:spPr>
          <a:xfrm>
            <a:off x="755650" y="5516563"/>
            <a:ext cx="7931150" cy="609600"/>
          </a:xfrm>
        </p:spPr>
        <p:txBody>
          <a:bodyPr/>
          <a:lstStyle/>
          <a:p>
            <a:pPr eaLnBrk="1" hangingPunct="1"/>
            <a:r>
              <a:rPr lang="en-GB" altLang="en-US" sz="2400"/>
              <a:t>Multi-layer perceptrons and error back-propagation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777875"/>
          </a:xfrm>
        </p:spPr>
        <p:txBody>
          <a:bodyPr/>
          <a:lstStyle/>
          <a:p>
            <a:pPr eaLnBrk="1" hangingPunct="1"/>
            <a:r>
              <a:rPr lang="en-GB" altLang="en-US"/>
              <a:t>TD-Gammon</a:t>
            </a:r>
          </a:p>
        </p:txBody>
      </p:sp>
      <p:sp>
        <p:nvSpPr>
          <p:cNvPr id="33795" name="Rectangle 3"/>
          <p:cNvSpPr>
            <a:spLocks noGrp="1" noChangeArrowheads="1"/>
          </p:cNvSpPr>
          <p:nvPr>
            <p:ph type="body" idx="1"/>
          </p:nvPr>
        </p:nvSpPr>
        <p:spPr>
          <a:xfrm>
            <a:off x="395288" y="4868863"/>
            <a:ext cx="8229600" cy="1512887"/>
          </a:xfrm>
        </p:spPr>
        <p:txBody>
          <a:bodyPr/>
          <a:lstStyle/>
          <a:p>
            <a:pPr eaLnBrk="1" hangingPunct="1">
              <a:lnSpc>
                <a:spcPct val="80000"/>
              </a:lnSpc>
            </a:pPr>
            <a:r>
              <a:rPr lang="en-GB" altLang="en-US" sz="1800" dirty="0"/>
              <a:t>An artificial neural network with 198 “input neurons”, (number of white or black pieces on various board positions and home positions, and whether white or black plays next), ca 40 “hidden” neurons and 4 “output” neurons.</a:t>
            </a:r>
          </a:p>
          <a:p>
            <a:pPr eaLnBrk="1" hangingPunct="1">
              <a:lnSpc>
                <a:spcPct val="80000"/>
              </a:lnSpc>
            </a:pPr>
            <a:r>
              <a:rPr lang="en-GB" altLang="en-US" sz="1800" dirty="0"/>
              <a:t>Trained to play backgammon at master level by adjusting connections between artificial neurons depending on changes in predicted outcome as games unfold (temporal difference learning).</a:t>
            </a:r>
          </a:p>
        </p:txBody>
      </p:sp>
      <p:pic>
        <p:nvPicPr>
          <p:cNvPr id="33796" name="Picture 5" descr="Figure 1.  An illustration of the multilayer perception&#10;architecture used in TD-Gammon's neural network.  This architecture&#10;is also used in the popular backpropagation learning procedure.&#10;Figure reproduced from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1471613"/>
            <a:ext cx="33845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Figure 2. An illustration of the normal&#10;opening position in backgamm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138" y="1674813"/>
            <a:ext cx="42576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44624"/>
            <a:ext cx="8229600" cy="1143000"/>
          </a:xfrm>
        </p:spPr>
        <p:txBody>
          <a:bodyPr/>
          <a:lstStyle/>
          <a:p>
            <a:pPr eaLnBrk="1" hangingPunct="1"/>
            <a:r>
              <a:rPr lang="en-GB" altLang="en-US" sz="2800" dirty="0"/>
              <a:t>Reward Neurons may respond more strongly to uncertain rewards</a:t>
            </a:r>
          </a:p>
        </p:txBody>
      </p:sp>
      <p:sp>
        <p:nvSpPr>
          <p:cNvPr id="37891" name="Rectangle 3"/>
          <p:cNvSpPr>
            <a:spLocks noGrp="1" noChangeArrowheads="1"/>
          </p:cNvSpPr>
          <p:nvPr>
            <p:ph type="body" idx="1"/>
          </p:nvPr>
        </p:nvSpPr>
        <p:spPr>
          <a:xfrm>
            <a:off x="395288" y="1556793"/>
            <a:ext cx="3960688" cy="5301208"/>
          </a:xfrm>
        </p:spPr>
        <p:txBody>
          <a:bodyPr/>
          <a:lstStyle/>
          <a:p>
            <a:pPr eaLnBrk="1" hangingPunct="1">
              <a:lnSpc>
                <a:spcPct val="90000"/>
              </a:lnSpc>
            </a:pPr>
            <a:r>
              <a:rPr lang="en-GB" altLang="en-US" sz="2000" dirty="0"/>
              <a:t>Monkeys underwent Pavlovian conditioning to expect water reward when a light stimulus is switched off, but in different sessions the probability of a reward at the end varied from always (p=1) through 50/50 (p=0.5) to never (p=0).</a:t>
            </a:r>
          </a:p>
          <a:p>
            <a:pPr eaLnBrk="1" hangingPunct="1">
              <a:lnSpc>
                <a:spcPct val="90000"/>
              </a:lnSpc>
            </a:pPr>
            <a:r>
              <a:rPr lang="en-GB" altLang="en-US" sz="2000" dirty="0"/>
              <a:t>When reward was unpredictable, dopamine neurons ramped up their activity “in expectation”.</a:t>
            </a:r>
          </a:p>
          <a:p>
            <a:pPr eaLnBrk="1" hangingPunct="1">
              <a:lnSpc>
                <a:spcPct val="90000"/>
              </a:lnSpc>
            </a:pPr>
            <a:r>
              <a:rPr lang="en-GB" altLang="en-US" sz="2000" dirty="0"/>
              <a:t>From: </a:t>
            </a:r>
            <a:r>
              <a:rPr lang="en-GB" altLang="en-US" sz="2000" dirty="0" err="1"/>
              <a:t>Fiorillo</a:t>
            </a:r>
            <a:r>
              <a:rPr lang="en-GB" altLang="en-US" sz="2000" dirty="0"/>
              <a:t> et al, Science 2003</a:t>
            </a:r>
          </a:p>
        </p:txBody>
      </p:sp>
      <p:pic>
        <p:nvPicPr>
          <p:cNvPr id="2" name="Picture 1"/>
          <p:cNvPicPr>
            <a:picLocks noChangeAspect="1"/>
          </p:cNvPicPr>
          <p:nvPr/>
        </p:nvPicPr>
        <p:blipFill>
          <a:blip r:embed="rId3"/>
          <a:stretch>
            <a:fillRect/>
          </a:stretch>
        </p:blipFill>
        <p:spPr>
          <a:xfrm>
            <a:off x="4510088" y="1124744"/>
            <a:ext cx="4477997" cy="53255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a:xfrm>
            <a:off x="685800" y="2130425"/>
            <a:ext cx="7772400" cy="1470025"/>
          </a:xfrm>
        </p:spPr>
        <p:txBody>
          <a:bodyPr anchor="ctr"/>
          <a:lstStyle/>
          <a:p>
            <a:pPr eaLnBrk="1" hangingPunct="1"/>
            <a:r>
              <a:rPr lang="en-GB" altLang="en-US" sz="4400"/>
              <a:t>Break</a:t>
            </a:r>
          </a:p>
        </p:txBody>
      </p:sp>
      <p:sp>
        <p:nvSpPr>
          <p:cNvPr id="39939" name="Rectangle 5"/>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520" y="260648"/>
            <a:ext cx="4619313" cy="792088"/>
          </a:xfrm>
        </p:spPr>
        <p:txBody>
          <a:bodyPr/>
          <a:lstStyle/>
          <a:p>
            <a:pPr eaLnBrk="1" hangingPunct="1"/>
            <a:r>
              <a:rPr lang="en-GB" altLang="en-US" sz="3200" dirty="0"/>
              <a:t>Basal Ganglia Loops</a:t>
            </a:r>
          </a:p>
        </p:txBody>
      </p:sp>
      <p:sp>
        <p:nvSpPr>
          <p:cNvPr id="9219" name="Rectangle 3"/>
          <p:cNvSpPr>
            <a:spLocks noGrp="1" noChangeArrowheads="1"/>
          </p:cNvSpPr>
          <p:nvPr>
            <p:ph type="body" idx="1"/>
          </p:nvPr>
        </p:nvSpPr>
        <p:spPr>
          <a:xfrm>
            <a:off x="323528" y="1077741"/>
            <a:ext cx="4104456" cy="4943547"/>
          </a:xfrm>
        </p:spPr>
        <p:txBody>
          <a:bodyPr/>
          <a:lstStyle/>
          <a:p>
            <a:pPr eaLnBrk="1" hangingPunct="1">
              <a:lnSpc>
                <a:spcPct val="80000"/>
              </a:lnSpc>
            </a:pPr>
            <a:r>
              <a:rPr lang="en-GB" altLang="en-US" sz="2000" dirty="0"/>
              <a:t>To recap from the last lecture, loops from motor cortex through the basal ganglia regulate level of motor activity in a dopamine dependent way.</a:t>
            </a:r>
          </a:p>
          <a:p>
            <a:pPr eaLnBrk="1" hangingPunct="1">
              <a:lnSpc>
                <a:spcPct val="80000"/>
              </a:lnSpc>
            </a:pPr>
            <a:r>
              <a:rPr lang="en-GB" altLang="en-US" sz="2000" dirty="0"/>
              <a:t>More anterior to the motor cortex, prefrontal brain structures which are involved in “cognitive” and “limbic” processing or motor intentions, and these form analogous loops through the basal ganglia which are also modulated by dopaminergic input</a:t>
            </a:r>
          </a:p>
          <a:p>
            <a:pPr eaLnBrk="1" hangingPunct="1">
              <a:lnSpc>
                <a:spcPct val="80000"/>
              </a:lnSpc>
            </a:pPr>
            <a:endParaRPr lang="en-GB" altLang="en-US" sz="2000" dirty="0"/>
          </a:p>
          <a:p>
            <a:pPr eaLnBrk="1" hangingPunct="1">
              <a:lnSpc>
                <a:spcPct val="80000"/>
              </a:lnSpc>
            </a:pPr>
            <a:r>
              <a:rPr lang="en-GB" altLang="en-US" sz="2000" dirty="0"/>
              <a:t>Source: Redgrave et al 2010, Nature Neuroscience</a:t>
            </a:r>
          </a:p>
        </p:txBody>
      </p:sp>
      <p:pic>
        <p:nvPicPr>
          <p:cNvPr id="2" name="Picture 1"/>
          <p:cNvPicPr>
            <a:picLocks noChangeAspect="1"/>
          </p:cNvPicPr>
          <p:nvPr/>
        </p:nvPicPr>
        <p:blipFill>
          <a:blip r:embed="rId3"/>
          <a:stretch>
            <a:fillRect/>
          </a:stretch>
        </p:blipFill>
        <p:spPr>
          <a:xfrm>
            <a:off x="5076513" y="509487"/>
            <a:ext cx="3590745" cy="59040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8229600" cy="1143000"/>
          </a:xfrm>
        </p:spPr>
        <p:txBody>
          <a:bodyPr/>
          <a:lstStyle/>
          <a:p>
            <a:pPr eaLnBrk="1" hangingPunct="1"/>
            <a:r>
              <a:rPr lang="en-GB" altLang="en-US" sz="4000" dirty="0"/>
              <a:t>Let’s recap</a:t>
            </a:r>
          </a:p>
        </p:txBody>
      </p:sp>
      <p:sp>
        <p:nvSpPr>
          <p:cNvPr id="41987" name="Rectangle 3"/>
          <p:cNvSpPr>
            <a:spLocks noGrp="1" noChangeArrowheads="1"/>
          </p:cNvSpPr>
          <p:nvPr>
            <p:ph type="body" idx="1"/>
          </p:nvPr>
        </p:nvSpPr>
        <p:spPr>
          <a:xfrm>
            <a:off x="457200" y="1124744"/>
            <a:ext cx="8229600" cy="4137025"/>
          </a:xfrm>
        </p:spPr>
        <p:txBody>
          <a:bodyPr/>
          <a:lstStyle/>
          <a:p>
            <a:pPr eaLnBrk="1" hangingPunct="1"/>
            <a:r>
              <a:rPr lang="en-GB" altLang="en-US" sz="2000" dirty="0"/>
              <a:t>DA neurons fire </a:t>
            </a:r>
            <a:r>
              <a:rPr lang="en-GB" altLang="en-US" sz="2000" dirty="0" err="1"/>
              <a:t>tonically</a:t>
            </a:r>
            <a:r>
              <a:rPr lang="en-GB" altLang="en-US" sz="2000" dirty="0"/>
              <a:t> to set overall activity levels, and </a:t>
            </a:r>
            <a:r>
              <a:rPr lang="en-GB" altLang="en-US" sz="2000" dirty="0" err="1"/>
              <a:t>phasically</a:t>
            </a:r>
            <a:r>
              <a:rPr lang="en-GB" altLang="en-US" sz="2000" dirty="0"/>
              <a:t> to signal “reward prediction errors”. That means DA levels spike when the environment is more rewarding than predicted and they drop briefly when the environment is less rewarding than expected.</a:t>
            </a:r>
          </a:p>
          <a:p>
            <a:pPr eaLnBrk="1" hangingPunct="1"/>
            <a:r>
              <a:rPr lang="en-GB" altLang="en-US" sz="2000" dirty="0"/>
              <a:t>Triggering phasic DA activity spikes with electrical stimulation creates artificial “reward predictions” that can manipulate an animal’s choices (</a:t>
            </a:r>
            <a:r>
              <a:rPr lang="en-GB" altLang="en-US" sz="2000" dirty="0" err="1"/>
              <a:t>roborat</a:t>
            </a:r>
            <a:r>
              <a:rPr lang="en-GB" altLang="en-US" sz="2000" dirty="0"/>
              <a:t>)</a:t>
            </a:r>
          </a:p>
          <a:p>
            <a:pPr eaLnBrk="1" hangingPunct="1"/>
            <a:r>
              <a:rPr lang="en-GB" altLang="en-US" sz="2000" dirty="0"/>
              <a:t>Phasic dopamine also enables plastic changes in the cortex – basal ganglia loops, presumably to implement reinforcement learning of stimulus-action associations that are deemed predictive of rewarding outcomes.</a:t>
            </a:r>
          </a:p>
          <a:p>
            <a:pPr eaLnBrk="1" hangingPunct="1"/>
            <a:r>
              <a:rPr lang="en-GB" altLang="en-US" sz="2000" dirty="0"/>
              <a:t>The system is set up to try to predict rewarding outcomes as far ahead if possible, and to be robust in the face of uncertainty.</a:t>
            </a:r>
          </a:p>
          <a:p>
            <a:pPr eaLnBrk="1" hangingPunct="1"/>
            <a:r>
              <a:rPr lang="en-GB" altLang="en-US" sz="2000" dirty="0"/>
              <a:t>The cortex-basal ganglia circuits are thus designed to engrain habits of action selection which, according to our experiences, increase our chances of “rewarding” outcomes.</a:t>
            </a:r>
          </a:p>
          <a:p>
            <a:pPr eaLnBrk="1" hangingPunct="1"/>
            <a:endParaRPr lang="en-GB" alt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630238"/>
            <a:ext cx="8229600" cy="1143000"/>
          </a:xfrm>
        </p:spPr>
        <p:txBody>
          <a:bodyPr/>
          <a:lstStyle/>
          <a:p>
            <a:pPr eaLnBrk="1" hangingPunct="1"/>
            <a:r>
              <a:rPr lang="en-GB" altLang="en-US" sz="4000"/>
              <a:t>Drug Self-administration experiments</a:t>
            </a:r>
          </a:p>
        </p:txBody>
      </p:sp>
      <p:sp>
        <p:nvSpPr>
          <p:cNvPr id="41987" name="Rectangle 3"/>
          <p:cNvSpPr>
            <a:spLocks noGrp="1" noChangeArrowheads="1"/>
          </p:cNvSpPr>
          <p:nvPr>
            <p:ph type="body" idx="1"/>
          </p:nvPr>
        </p:nvSpPr>
        <p:spPr>
          <a:xfrm>
            <a:off x="457200" y="2244725"/>
            <a:ext cx="8229600" cy="4137025"/>
          </a:xfrm>
        </p:spPr>
        <p:txBody>
          <a:bodyPr/>
          <a:lstStyle/>
          <a:p>
            <a:pPr eaLnBrk="1" hangingPunct="1"/>
            <a:r>
              <a:rPr lang="en-GB" altLang="en-US"/>
              <a:t>Rats will self-inject of amphetamine into the Nucleus Accumbens.</a:t>
            </a:r>
          </a:p>
          <a:p>
            <a:pPr eaLnBrk="1" hangingPunct="1"/>
            <a:r>
              <a:rPr lang="en-GB" altLang="en-US"/>
              <a:t>D-amphetamine stimulates DA release by messing with transporter proteins in dopaminergic terminals of afferents from the VTA.</a:t>
            </a:r>
          </a:p>
          <a:p>
            <a:pPr eaLnBrk="1" hangingPunct="1"/>
            <a:endParaRPr lang="en-GB" altLang="en-US"/>
          </a:p>
        </p:txBody>
      </p:sp>
    </p:spTree>
    <p:extLst>
      <p:ext uri="{BB962C8B-B14F-4D97-AF65-F5344CB8AC3E}">
        <p14:creationId xmlns:p14="http://schemas.microsoft.com/office/powerpoint/2010/main" val="2615386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384"/>
            <a:ext cx="8229600" cy="1143000"/>
          </a:xfrm>
        </p:spPr>
        <p:txBody>
          <a:bodyPr/>
          <a:lstStyle/>
          <a:p>
            <a:pPr eaLnBrk="1" hangingPunct="1"/>
            <a:r>
              <a:rPr lang="en-GB" altLang="en-US" dirty="0"/>
              <a:t>Addictive drugs</a:t>
            </a:r>
          </a:p>
        </p:txBody>
      </p:sp>
      <p:sp>
        <p:nvSpPr>
          <p:cNvPr id="44035" name="Rectangle 3"/>
          <p:cNvSpPr>
            <a:spLocks noGrp="1" noChangeArrowheads="1"/>
          </p:cNvSpPr>
          <p:nvPr>
            <p:ph type="body" idx="1"/>
          </p:nvPr>
        </p:nvSpPr>
        <p:spPr>
          <a:xfrm>
            <a:off x="457200" y="980728"/>
            <a:ext cx="8229600" cy="4525963"/>
          </a:xfrm>
        </p:spPr>
        <p:txBody>
          <a:bodyPr/>
          <a:lstStyle/>
          <a:p>
            <a:pPr eaLnBrk="1" hangingPunct="1"/>
            <a:r>
              <a:rPr lang="en-GB" altLang="en-US" sz="2800" b="1" dirty="0"/>
              <a:t>Cocaine</a:t>
            </a:r>
            <a:r>
              <a:rPr lang="en-GB" altLang="en-US" sz="2800" dirty="0"/>
              <a:t> (“crack” cocaine in particular): potentiates DA action by blocking DA reuptake</a:t>
            </a:r>
          </a:p>
          <a:p>
            <a:pPr eaLnBrk="1" hangingPunct="1"/>
            <a:r>
              <a:rPr lang="en-GB" altLang="en-US" sz="2800" b="1" dirty="0"/>
              <a:t>Amphetamine</a:t>
            </a:r>
            <a:r>
              <a:rPr lang="en-GB" altLang="en-US" sz="2800" dirty="0"/>
              <a:t> (“speed”) and derivatives releases DA (and noradrenaline) by interfering with cell internal catecholamine transporters</a:t>
            </a:r>
          </a:p>
          <a:p>
            <a:pPr eaLnBrk="1" hangingPunct="1"/>
            <a:r>
              <a:rPr lang="en-GB" altLang="en-US" sz="2800" b="1" dirty="0"/>
              <a:t>Opiates</a:t>
            </a:r>
            <a:r>
              <a:rPr lang="en-GB" altLang="en-US" sz="2800" dirty="0"/>
              <a:t>: </a:t>
            </a:r>
            <a:r>
              <a:rPr lang="en-GB" altLang="en-US" sz="2800" dirty="0" err="1"/>
              <a:t>dopaminergric</a:t>
            </a:r>
            <a:r>
              <a:rPr lang="en-GB" altLang="en-US" sz="2800" dirty="0"/>
              <a:t> neurons in the brainstem and midbrain have opiate receptors.</a:t>
            </a:r>
          </a:p>
          <a:p>
            <a:pPr eaLnBrk="1" hangingPunct="1"/>
            <a:r>
              <a:rPr lang="en-GB" altLang="en-US" sz="2800" dirty="0"/>
              <a:t>Striatal neurons carry cholinergic receptors that are activated by </a:t>
            </a:r>
            <a:r>
              <a:rPr lang="en-GB" altLang="en-US" sz="2800" b="1" dirty="0"/>
              <a:t>nicotine</a:t>
            </a:r>
            <a:r>
              <a:rPr lang="en-GB" altLang="en-US" sz="2800" dirty="0"/>
              <a:t>. </a:t>
            </a:r>
          </a:p>
          <a:p>
            <a:pPr eaLnBrk="1" hangingPunct="1"/>
            <a:r>
              <a:rPr lang="en-GB" altLang="en-US" sz="2800" dirty="0"/>
              <a:t>These four substances are chemically quite different, but they </a:t>
            </a:r>
            <a:r>
              <a:rPr lang="en-GB" altLang="en-US" sz="2800" b="1" dirty="0"/>
              <a:t>all activate dopamine sensitive neurons in the striatum</a:t>
            </a:r>
            <a:r>
              <a:rPr lang="en-GB" altLang="en-US" sz="28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5627688" cy="1066800"/>
          </a:xfrm>
        </p:spPr>
        <p:txBody>
          <a:bodyPr/>
          <a:lstStyle/>
          <a:p>
            <a:pPr eaLnBrk="1" hangingPunct="1"/>
            <a:r>
              <a:rPr lang="en-GB" altLang="en-US"/>
              <a:t>Addiction Potential</a:t>
            </a:r>
          </a:p>
        </p:txBody>
      </p:sp>
      <p:sp>
        <p:nvSpPr>
          <p:cNvPr id="46083" name="Rectangle 3"/>
          <p:cNvSpPr>
            <a:spLocks noGrp="1" noChangeArrowheads="1"/>
          </p:cNvSpPr>
          <p:nvPr>
            <p:ph type="body" idx="1"/>
          </p:nvPr>
        </p:nvSpPr>
        <p:spPr>
          <a:xfrm>
            <a:off x="323528" y="4477916"/>
            <a:ext cx="8363272" cy="1152525"/>
          </a:xfrm>
        </p:spPr>
        <p:txBody>
          <a:bodyPr/>
          <a:lstStyle/>
          <a:p>
            <a:pPr eaLnBrk="1" hangingPunct="1"/>
            <a:r>
              <a:rPr lang="en-GB" altLang="en-US" sz="2800" dirty="0"/>
              <a:t>Why does smoking cocaine bring a much greater addiction risk than drinking cocaine in tea?</a:t>
            </a:r>
          </a:p>
          <a:p>
            <a:pPr eaLnBrk="1" hangingPunct="1"/>
            <a:r>
              <a:rPr lang="en-GB" altLang="en-US" sz="2800" dirty="0"/>
              <a:t>Speed of absorption matters hugely. Only very rapidly absorbed drugs can give a phasic DA spike.</a:t>
            </a:r>
          </a:p>
        </p:txBody>
      </p:sp>
      <p:pic>
        <p:nvPicPr>
          <p:cNvPr id="4608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1773238"/>
            <a:ext cx="423862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3" y="310356"/>
            <a:ext cx="35274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6" descr="ANd9GcSvib4OaVEPQ5Pk0fNNdp5luKbbnuNCja2vs4lgeOWrSkUmAZG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706" y="1772816"/>
            <a:ext cx="21034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547" y="2714204"/>
            <a:ext cx="245745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GB" altLang="en-US" sz="4000"/>
              <a:t>Dopamine Dysregulation Syndrome</a:t>
            </a:r>
            <a:br>
              <a:rPr lang="en-GB" altLang="en-US" sz="4000"/>
            </a:br>
            <a:r>
              <a:rPr lang="en-GB" altLang="en-US" sz="4000"/>
              <a:t>(DDS)</a:t>
            </a:r>
          </a:p>
        </p:txBody>
      </p:sp>
      <p:sp>
        <p:nvSpPr>
          <p:cNvPr id="51203" name="Rectangle 3"/>
          <p:cNvSpPr>
            <a:spLocks noGrp="1" noChangeArrowheads="1"/>
          </p:cNvSpPr>
          <p:nvPr>
            <p:ph type="body" idx="1"/>
          </p:nvPr>
        </p:nvSpPr>
        <p:spPr/>
        <p:txBody>
          <a:bodyPr/>
          <a:lstStyle/>
          <a:p>
            <a:pPr eaLnBrk="1" hangingPunct="1">
              <a:lnSpc>
                <a:spcPct val="90000"/>
              </a:lnSpc>
            </a:pPr>
            <a:r>
              <a:rPr lang="en-GB" altLang="en-US" dirty="0"/>
              <a:t>Parkinsonian patients receiving prolonged courses of dopamine-enhancing medication are at some risk of addiction-like side effects including:</a:t>
            </a:r>
          </a:p>
          <a:p>
            <a:pPr eaLnBrk="1" hangingPunct="1">
              <a:lnSpc>
                <a:spcPct val="90000"/>
              </a:lnSpc>
            </a:pPr>
            <a:r>
              <a:rPr lang="en-GB" altLang="en-US" dirty="0"/>
              <a:t>Craving</a:t>
            </a:r>
          </a:p>
          <a:p>
            <a:pPr eaLnBrk="1" hangingPunct="1">
              <a:lnSpc>
                <a:spcPct val="90000"/>
              </a:lnSpc>
            </a:pPr>
            <a:r>
              <a:rPr lang="en-GB" altLang="en-US" dirty="0"/>
              <a:t>Gambling</a:t>
            </a:r>
          </a:p>
          <a:p>
            <a:pPr eaLnBrk="1" hangingPunct="1">
              <a:lnSpc>
                <a:spcPct val="90000"/>
              </a:lnSpc>
            </a:pPr>
            <a:r>
              <a:rPr lang="en-GB" altLang="en-US" dirty="0" err="1"/>
              <a:t>Hypersexuality</a:t>
            </a:r>
            <a:endParaRPr lang="en-GB" altLang="en-US" dirty="0"/>
          </a:p>
          <a:p>
            <a:pPr eaLnBrk="1" hangingPunct="1">
              <a:lnSpc>
                <a:spcPct val="90000"/>
              </a:lnSpc>
            </a:pPr>
            <a:r>
              <a:rPr lang="en-GB" altLang="en-US" dirty="0"/>
              <a:t>Hypomania</a:t>
            </a:r>
          </a:p>
          <a:p>
            <a:pPr eaLnBrk="1" hangingPunct="1">
              <a:lnSpc>
                <a:spcPct val="90000"/>
              </a:lnSpc>
            </a:pPr>
            <a:r>
              <a:rPr lang="en-GB" altLang="en-US" dirty="0"/>
              <a:t>“</a:t>
            </a:r>
            <a:r>
              <a:rPr lang="en-GB" altLang="en-US" dirty="0" err="1"/>
              <a:t>Punding</a:t>
            </a:r>
            <a:r>
              <a:rPr lang="en-GB" altLang="en-US" dirty="0"/>
              <a:t>” (stereotypic behaviours)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GB" altLang="en-US"/>
              <a:t>Developing Addiction</a:t>
            </a:r>
          </a:p>
        </p:txBody>
      </p:sp>
      <p:sp>
        <p:nvSpPr>
          <p:cNvPr id="47107" name="Rectangle 3"/>
          <p:cNvSpPr>
            <a:spLocks noGrp="1" noChangeArrowheads="1"/>
          </p:cNvSpPr>
          <p:nvPr>
            <p:ph type="body" idx="1"/>
          </p:nvPr>
        </p:nvSpPr>
        <p:spPr>
          <a:xfrm>
            <a:off x="457200" y="1412875"/>
            <a:ext cx="8229600" cy="4997450"/>
          </a:xfrm>
        </p:spPr>
        <p:txBody>
          <a:bodyPr/>
          <a:lstStyle/>
          <a:p>
            <a:pPr eaLnBrk="1" hangingPunct="1">
              <a:lnSpc>
                <a:spcPct val="80000"/>
              </a:lnSpc>
            </a:pPr>
            <a:r>
              <a:rPr lang="en-GB" altLang="en-US" sz="2800" dirty="0"/>
              <a:t>Rats can be trained to self-administer virtually all addictive drugs, including opiates, amphetamines, cocaine, alcohol and nicotine. </a:t>
            </a:r>
          </a:p>
          <a:p>
            <a:pPr eaLnBrk="1" hangingPunct="1">
              <a:lnSpc>
                <a:spcPct val="80000"/>
              </a:lnSpc>
            </a:pPr>
            <a:r>
              <a:rPr lang="en-GB" altLang="en-US" sz="2800" dirty="0"/>
              <a:t>They usually need repeated exposure / prolonged access to intravenous drugs to develop an addiction. </a:t>
            </a:r>
          </a:p>
          <a:p>
            <a:pPr eaLnBrk="1" hangingPunct="1">
              <a:lnSpc>
                <a:spcPct val="80000"/>
              </a:lnSpc>
            </a:pPr>
            <a:r>
              <a:rPr lang="en-GB" altLang="en-US" sz="2800" dirty="0"/>
              <a:t>Addictions are then marked by:</a:t>
            </a:r>
          </a:p>
          <a:p>
            <a:pPr lvl="1" eaLnBrk="1" hangingPunct="1">
              <a:lnSpc>
                <a:spcPct val="80000"/>
              </a:lnSpc>
            </a:pPr>
            <a:r>
              <a:rPr lang="en-GB" altLang="en-US" dirty="0"/>
              <a:t>Escalation in dose</a:t>
            </a:r>
          </a:p>
          <a:p>
            <a:pPr lvl="1" eaLnBrk="1" hangingPunct="1">
              <a:lnSpc>
                <a:spcPct val="80000"/>
              </a:lnSpc>
            </a:pPr>
            <a:r>
              <a:rPr lang="en-GB" altLang="en-US" dirty="0"/>
              <a:t>Habituation / Tolerance, and finally</a:t>
            </a:r>
          </a:p>
          <a:p>
            <a:pPr lvl="1" eaLnBrk="1" hangingPunct="1">
              <a:lnSpc>
                <a:spcPct val="80000"/>
              </a:lnSpc>
            </a:pPr>
            <a:r>
              <a:rPr lang="en-GB" altLang="en-US" dirty="0"/>
              <a:t>“Resistance to extinction” (i.e. behaviours persist even if they no longer deliver drugs, but instead deliver punishment such as foot-shock)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71400"/>
            <a:ext cx="8229600" cy="1143000"/>
          </a:xfrm>
        </p:spPr>
        <p:txBody>
          <a:bodyPr/>
          <a:lstStyle/>
          <a:p>
            <a:pPr eaLnBrk="1" hangingPunct="1"/>
            <a:r>
              <a:rPr lang="en-GB" altLang="en-US" sz="3600" dirty="0"/>
              <a:t>Recreational Drug Use vs Addiction</a:t>
            </a:r>
          </a:p>
        </p:txBody>
      </p:sp>
      <p:sp>
        <p:nvSpPr>
          <p:cNvPr id="47107" name="Rectangle 3"/>
          <p:cNvSpPr>
            <a:spLocks noGrp="1" noChangeArrowheads="1"/>
          </p:cNvSpPr>
          <p:nvPr>
            <p:ph type="body" idx="1"/>
          </p:nvPr>
        </p:nvSpPr>
        <p:spPr>
          <a:xfrm>
            <a:off x="179512" y="721816"/>
            <a:ext cx="8712968" cy="4997450"/>
          </a:xfrm>
        </p:spPr>
        <p:txBody>
          <a:bodyPr/>
          <a:lstStyle/>
          <a:p>
            <a:pPr eaLnBrk="1" hangingPunct="1">
              <a:lnSpc>
                <a:spcPct val="80000"/>
              </a:lnSpc>
            </a:pPr>
            <a:r>
              <a:rPr lang="en-GB" altLang="en-US" sz="2800" dirty="0"/>
              <a:t>As long as potentially addictive drugs “only” reinforce behaviour patterns to seek and take substances which are experienced as pleasant or rewarding they remain just one desirable thing among many. For disruptive addictions to emerge, additional things must occur.</a:t>
            </a:r>
          </a:p>
          <a:p>
            <a:pPr eaLnBrk="1" hangingPunct="1">
              <a:lnSpc>
                <a:spcPct val="80000"/>
              </a:lnSpc>
            </a:pPr>
            <a:r>
              <a:rPr lang="en-GB" altLang="en-US" sz="2800" dirty="0"/>
              <a:t>We have already mentioned “</a:t>
            </a:r>
            <a:r>
              <a:rPr lang="en-GB" altLang="en-US" sz="2800" u="sng" dirty="0"/>
              <a:t>tolerance</a:t>
            </a:r>
            <a:r>
              <a:rPr lang="en-GB" altLang="en-US" sz="2800" dirty="0"/>
              <a:t>”. A homeostatic mechanism: prolonged exposure to dopaminergic inputs makes the brain less sensitive to such inputs. Greater doses are needed. At the same time, other (healthy) positive </a:t>
            </a:r>
            <a:r>
              <a:rPr lang="en-GB" altLang="en-US" sz="2800" dirty="0" err="1"/>
              <a:t>reinforcers</a:t>
            </a:r>
            <a:r>
              <a:rPr lang="en-GB" altLang="en-US" sz="2800" dirty="0"/>
              <a:t> may become less effective.</a:t>
            </a:r>
          </a:p>
          <a:p>
            <a:pPr eaLnBrk="1" hangingPunct="1">
              <a:lnSpc>
                <a:spcPct val="80000"/>
              </a:lnSpc>
            </a:pPr>
            <a:r>
              <a:rPr lang="en-GB" altLang="en-US" sz="2800" u="sng" dirty="0"/>
              <a:t>Withdrawal/cravings</a:t>
            </a:r>
            <a:r>
              <a:rPr lang="en-GB" altLang="en-US" sz="2800" dirty="0"/>
              <a:t>: not having access to the drug is perceived as </a:t>
            </a:r>
            <a:r>
              <a:rPr lang="en-GB" altLang="en-US" sz="2800" u="sng" dirty="0"/>
              <a:t>stressful</a:t>
            </a:r>
            <a:r>
              <a:rPr lang="en-GB" altLang="en-US" sz="2800" dirty="0"/>
              <a:t>. Stress hormone levels rise in response to withdrawal.</a:t>
            </a:r>
          </a:p>
        </p:txBody>
      </p:sp>
    </p:spTree>
    <p:extLst>
      <p:ext uri="{BB962C8B-B14F-4D97-AF65-F5344CB8AC3E}">
        <p14:creationId xmlns:p14="http://schemas.microsoft.com/office/powerpoint/2010/main" val="30490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99392"/>
            <a:ext cx="8229600" cy="1143000"/>
          </a:xfrm>
        </p:spPr>
        <p:txBody>
          <a:bodyPr/>
          <a:lstStyle/>
          <a:p>
            <a:pPr eaLnBrk="1" hangingPunct="1"/>
            <a:r>
              <a:rPr lang="en-GB" altLang="en-US"/>
              <a:t>Stages in Addiction</a:t>
            </a:r>
          </a:p>
        </p:txBody>
      </p:sp>
      <p:sp>
        <p:nvSpPr>
          <p:cNvPr id="53251" name="Rectangle 3"/>
          <p:cNvSpPr>
            <a:spLocks noGrp="1" noChangeArrowheads="1"/>
          </p:cNvSpPr>
          <p:nvPr>
            <p:ph type="body" idx="1"/>
          </p:nvPr>
        </p:nvSpPr>
        <p:spPr>
          <a:xfrm>
            <a:off x="457200" y="1005606"/>
            <a:ext cx="8229600" cy="4065588"/>
          </a:xfrm>
        </p:spPr>
        <p:txBody>
          <a:bodyPr/>
          <a:lstStyle/>
          <a:p>
            <a:pPr marL="533400" indent="-533400" eaLnBrk="1" hangingPunct="1">
              <a:buFontTx/>
              <a:buAutoNum type="arabicPeriod"/>
            </a:pPr>
            <a:r>
              <a:rPr lang="en-GB" altLang="en-US" sz="2800" dirty="0"/>
              <a:t>Explorative drug taking is found to be pleasurable.</a:t>
            </a:r>
          </a:p>
          <a:p>
            <a:pPr marL="533400" indent="-533400" eaLnBrk="1" hangingPunct="1">
              <a:buFontTx/>
              <a:buAutoNum type="arabicPeriod"/>
            </a:pPr>
            <a:r>
              <a:rPr lang="en-GB" altLang="en-US" sz="2800" dirty="0"/>
              <a:t>Positive reinforcement learning encourages repeated drug taking.</a:t>
            </a:r>
          </a:p>
          <a:p>
            <a:pPr marL="533400" indent="-533400" eaLnBrk="1" hangingPunct="1">
              <a:buFontTx/>
              <a:buAutoNum type="arabicPeriod"/>
            </a:pPr>
            <a:r>
              <a:rPr lang="en-GB" altLang="en-US" sz="2800" dirty="0"/>
              <a:t>Habituation / Tolerance develops.</a:t>
            </a:r>
          </a:p>
          <a:p>
            <a:pPr marL="533400" indent="-533400" eaLnBrk="1" hangingPunct="1">
              <a:buFontTx/>
              <a:buAutoNum type="arabicPeriod"/>
            </a:pPr>
            <a:r>
              <a:rPr lang="en-GB" altLang="en-US" sz="2800" dirty="0"/>
              <a:t>Withdrawal causes stress.</a:t>
            </a:r>
          </a:p>
          <a:p>
            <a:pPr marL="533400" indent="-533400" eaLnBrk="1" hangingPunct="1">
              <a:buFontTx/>
              <a:buAutoNum type="arabicPeriod"/>
            </a:pPr>
            <a:endParaRPr lang="en-GB" altLang="en-US" sz="2800" dirty="0"/>
          </a:p>
          <a:p>
            <a:pPr marL="0" indent="0" eaLnBrk="1" hangingPunct="1">
              <a:buNone/>
            </a:pPr>
            <a:r>
              <a:rPr lang="en-GB" altLang="en-US" sz="2800" dirty="0"/>
              <a:t>Note that stages 3 and 4 are not inevitable. For example, many people are capable of enjoying occasional alcoholic drinks for many years without becoming alcoholics. But some develop severe alcohol dependency.</a:t>
            </a:r>
          </a:p>
          <a:p>
            <a:pPr marL="533400" indent="-533400" eaLnBrk="1" hangingPunct="1"/>
            <a:endParaRPr lang="en-GB" altLang="en-US" dirty="0"/>
          </a:p>
          <a:p>
            <a:pPr marL="914400" lvl="1" indent="-457200" eaLnBrk="1" hangingPunct="1"/>
            <a:endParaRPr lang="en-GB" altLang="en-US" dirty="0"/>
          </a:p>
          <a:p>
            <a:pPr marL="533400" indent="-533400" eaLnBrk="1" hangingPunct="1"/>
            <a:endParaRPr lang="en-GB" altLang="en-US" dirty="0"/>
          </a:p>
          <a:p>
            <a:pPr marL="533400" indent="-533400" eaLnBrk="1" hangingPunct="1"/>
            <a:endParaRPr lang="en-GB"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File:Gray 718-amygdal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778" y="620713"/>
            <a:ext cx="5238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ChangeArrowheads="1"/>
          </p:cNvSpPr>
          <p:nvPr>
            <p:ph type="title"/>
          </p:nvPr>
        </p:nvSpPr>
        <p:spPr>
          <a:xfrm>
            <a:off x="395536" y="-18256"/>
            <a:ext cx="4691063" cy="1143000"/>
          </a:xfrm>
        </p:spPr>
        <p:txBody>
          <a:bodyPr/>
          <a:lstStyle/>
          <a:p>
            <a:pPr eaLnBrk="1" hangingPunct="1"/>
            <a:r>
              <a:rPr lang="en-GB" altLang="en-US" dirty="0"/>
              <a:t>The Amygdala</a:t>
            </a:r>
          </a:p>
        </p:txBody>
      </p:sp>
      <p:sp>
        <p:nvSpPr>
          <p:cNvPr id="4" name="Rectangle 3"/>
          <p:cNvSpPr txBox="1">
            <a:spLocks noChangeArrowheads="1"/>
          </p:cNvSpPr>
          <p:nvPr/>
        </p:nvSpPr>
        <p:spPr bwMode="auto">
          <a:xfrm>
            <a:off x="179512" y="1153864"/>
            <a:ext cx="4248472" cy="5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80000"/>
              </a:lnSpc>
            </a:pPr>
            <a:r>
              <a:rPr lang="en-GB" altLang="en-US" sz="2400" dirty="0"/>
              <a:t>A major component of the limbic system.</a:t>
            </a:r>
          </a:p>
          <a:p>
            <a:pPr eaLnBrk="1" hangingPunct="1">
              <a:lnSpc>
                <a:spcPct val="80000"/>
              </a:lnSpc>
            </a:pPr>
            <a:r>
              <a:rPr lang="en-GB" altLang="en-US" sz="2400" dirty="0"/>
              <a:t>Known to be involved in </a:t>
            </a:r>
            <a:r>
              <a:rPr lang="en-GB" altLang="en-US" sz="2400" u="sng" dirty="0"/>
              <a:t>fear conditioning responses</a:t>
            </a:r>
            <a:r>
              <a:rPr lang="en-GB" altLang="en-US" sz="2400" dirty="0"/>
              <a:t>, but may also mediate positive emotional responses.</a:t>
            </a:r>
          </a:p>
          <a:p>
            <a:pPr eaLnBrk="1" hangingPunct="1">
              <a:lnSpc>
                <a:spcPct val="80000"/>
              </a:lnSpc>
            </a:pPr>
            <a:r>
              <a:rPr lang="en-GB" altLang="en-US" sz="2400" dirty="0"/>
              <a:t>One of the major sources of input to the VTA</a:t>
            </a:r>
          </a:p>
          <a:p>
            <a:pPr eaLnBrk="1" hangingPunct="1">
              <a:lnSpc>
                <a:spcPct val="80000"/>
              </a:lnSpc>
            </a:pPr>
            <a:r>
              <a:rPr lang="en-GB" altLang="en-US" sz="2400" dirty="0"/>
              <a:t>Contains neurons which produce “</a:t>
            </a:r>
            <a:r>
              <a:rPr lang="en-GB" altLang="en-US" sz="2400" dirty="0" err="1"/>
              <a:t>corticotropin</a:t>
            </a:r>
            <a:r>
              <a:rPr lang="en-GB" altLang="en-US" sz="2400" dirty="0"/>
              <a:t> releasing factor” (CRF), a stress hormone.</a:t>
            </a:r>
          </a:p>
          <a:p>
            <a:pPr eaLnBrk="1" hangingPunct="1">
              <a:lnSpc>
                <a:spcPct val="80000"/>
              </a:lnSpc>
            </a:pPr>
            <a:r>
              <a:rPr lang="en-GB" altLang="en-US" sz="2400" dirty="0"/>
              <a:t>Abrupt withdrawal of addictive substances triggers CRF release from those neurons.</a:t>
            </a:r>
          </a:p>
          <a:p>
            <a:pPr eaLnBrk="1" hangingPunct="1">
              <a:lnSpc>
                <a:spcPct val="80000"/>
              </a:lnSpc>
            </a:pPr>
            <a:endParaRPr lang="en-GB" altLang="en-US" sz="2400" dirty="0"/>
          </a:p>
          <a:p>
            <a:pPr eaLnBrk="1" hangingPunct="1">
              <a:lnSpc>
                <a:spcPct val="80000"/>
              </a:lnSpc>
            </a:pPr>
            <a:endParaRPr lang="en-GB" alt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en-US" altLang="en-US"/>
          </a:p>
        </p:txBody>
      </p:sp>
      <p:sp>
        <p:nvSpPr>
          <p:cNvPr id="50179" name="Rectangle 3"/>
          <p:cNvSpPr>
            <a:spLocks noGrp="1" noChangeArrowheads="1"/>
          </p:cNvSpPr>
          <p:nvPr>
            <p:ph type="body" idx="1"/>
          </p:nvPr>
        </p:nvSpPr>
        <p:spPr>
          <a:xfrm>
            <a:off x="468313" y="6491684"/>
            <a:ext cx="8229600" cy="393700"/>
          </a:xfrm>
        </p:spPr>
        <p:txBody>
          <a:bodyPr/>
          <a:lstStyle/>
          <a:p>
            <a:pPr eaLnBrk="1" hangingPunct="1">
              <a:lnSpc>
                <a:spcPct val="90000"/>
              </a:lnSpc>
            </a:pPr>
            <a:r>
              <a:rPr lang="en-GB" altLang="en-US" sz="2000" dirty="0" err="1"/>
              <a:t>Koob</a:t>
            </a:r>
            <a:r>
              <a:rPr lang="en-GB" altLang="en-US" sz="2000" dirty="0"/>
              <a:t> &amp; Le </a:t>
            </a:r>
            <a:r>
              <a:rPr lang="en-GB" altLang="en-US" sz="2000" dirty="0" err="1"/>
              <a:t>Moal</a:t>
            </a:r>
            <a:r>
              <a:rPr lang="en-GB" altLang="en-US" sz="2000" dirty="0"/>
              <a:t> 2008 “Addiction and the Brain </a:t>
            </a:r>
            <a:r>
              <a:rPr lang="en-GB" altLang="en-US" sz="2000" dirty="0" err="1"/>
              <a:t>Antireward</a:t>
            </a:r>
            <a:r>
              <a:rPr lang="en-GB" altLang="en-US" sz="2000" dirty="0"/>
              <a:t> System”</a:t>
            </a:r>
          </a:p>
        </p:txBody>
      </p:sp>
      <p:grpSp>
        <p:nvGrpSpPr>
          <p:cNvPr id="5" name="Group 4"/>
          <p:cNvGrpSpPr/>
          <p:nvPr/>
        </p:nvGrpSpPr>
        <p:grpSpPr>
          <a:xfrm>
            <a:off x="1331913" y="182959"/>
            <a:ext cx="7488237" cy="6364288"/>
            <a:chOff x="1331913" y="182959"/>
            <a:chExt cx="7488237" cy="6364288"/>
          </a:xfrm>
        </p:grpSpPr>
        <p:pic>
          <p:nvPicPr>
            <p:cNvPr id="50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82959"/>
              <a:ext cx="7488237" cy="636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779912" y="1601869"/>
              <a:ext cx="3816424" cy="4271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79912" y="3469215"/>
              <a:ext cx="3824975" cy="4271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07904" y="5690983"/>
              <a:ext cx="3928544" cy="4271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3"/>
          <p:cNvSpPr txBox="1">
            <a:spLocks noChangeArrowheads="1"/>
          </p:cNvSpPr>
          <p:nvPr/>
        </p:nvSpPr>
        <p:spPr bwMode="auto">
          <a:xfrm>
            <a:off x="827584" y="121494"/>
            <a:ext cx="7992566" cy="787226"/>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None/>
            </a:pPr>
            <a:r>
              <a:rPr lang="en-GB" altLang="en-US" sz="2000" dirty="0"/>
              <a:t>Some addictive drugs also have acute “stress relieving” GABAergic effect on the Amygdala. When the drugs wear off, the stress may come back worse.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3682752" cy="994122"/>
          </a:xfrm>
        </p:spPr>
        <p:txBody>
          <a:bodyPr/>
          <a:lstStyle/>
          <a:p>
            <a:pPr eaLnBrk="1" hangingPunct="1"/>
            <a:r>
              <a:rPr lang="en-GB" altLang="en-US" sz="3600" dirty="0"/>
              <a:t>Self stimulation experiments</a:t>
            </a:r>
          </a:p>
        </p:txBody>
      </p:sp>
      <p:sp>
        <p:nvSpPr>
          <p:cNvPr id="11267" name="Rectangle 3"/>
          <p:cNvSpPr>
            <a:spLocks noGrp="1" noChangeArrowheads="1"/>
          </p:cNvSpPr>
          <p:nvPr>
            <p:ph type="body" idx="1"/>
          </p:nvPr>
        </p:nvSpPr>
        <p:spPr>
          <a:xfrm>
            <a:off x="0" y="1844824"/>
            <a:ext cx="5652120" cy="4536504"/>
          </a:xfrm>
        </p:spPr>
        <p:txBody>
          <a:bodyPr/>
          <a:lstStyle/>
          <a:p>
            <a:pPr eaLnBrk="1" hangingPunct="1"/>
            <a:r>
              <a:rPr lang="en-GB" altLang="en-US" sz="2000" dirty="0"/>
              <a:t>First done by Olds &amp; Milner in rats in 1954. They tested a wide range of stimulation sites but found that rats really only like self stimulation of the “septal” region.</a:t>
            </a:r>
          </a:p>
          <a:p>
            <a:pPr eaLnBrk="1" hangingPunct="1"/>
            <a:r>
              <a:rPr lang="en-GB" altLang="en-US" sz="2000" dirty="0"/>
              <a:t>Rats may self-stimulate these areas until they are completely exhausted.</a:t>
            </a:r>
          </a:p>
          <a:p>
            <a:pPr eaLnBrk="1" hangingPunct="1"/>
            <a:r>
              <a:rPr lang="en-GB" altLang="en-US" sz="2000" dirty="0"/>
              <a:t>It is now thought that “septal region” is an effective self-stimulation site because it will activate dopaminergic </a:t>
            </a:r>
            <a:r>
              <a:rPr lang="en-GB" altLang="en-US" sz="2000" dirty="0" err="1"/>
              <a:t>fibers</a:t>
            </a:r>
            <a:r>
              <a:rPr lang="en-GB" altLang="en-US" sz="2000" dirty="0"/>
              <a:t> of the medial forebrain bundle which travel from the ventral tegmental area (VTA) to the nucleus </a:t>
            </a:r>
            <a:r>
              <a:rPr lang="en-GB" altLang="en-US" sz="2000" dirty="0" err="1"/>
              <a:t>accumbens</a:t>
            </a:r>
            <a:r>
              <a:rPr lang="en-GB" altLang="en-US" sz="2000" dirty="0"/>
              <a:t>. </a:t>
            </a:r>
          </a:p>
        </p:txBody>
      </p:sp>
      <p:pic>
        <p:nvPicPr>
          <p:cNvPr id="11268" name="Picture 5" descr="photograph of an intra-cranially self-stimulating 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499" y="1916832"/>
            <a:ext cx="2986451" cy="223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499" y="4350872"/>
            <a:ext cx="2978164" cy="203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8" descr="4363i01pe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08957"/>
            <a:ext cx="22320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8313" y="0"/>
            <a:ext cx="8229600" cy="1143000"/>
          </a:xfrm>
        </p:spPr>
        <p:txBody>
          <a:bodyPr/>
          <a:lstStyle/>
          <a:p>
            <a:pPr eaLnBrk="1" hangingPunct="1"/>
            <a:r>
              <a:rPr lang="en-GB" altLang="en-US"/>
              <a:t>Non-addict on a “High”</a:t>
            </a:r>
          </a:p>
        </p:txBody>
      </p:sp>
      <p:pic>
        <p:nvPicPr>
          <p:cNvPr id="5427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49421"/>
          <a:stretch/>
        </p:blipFill>
        <p:spPr bwMode="auto">
          <a:xfrm>
            <a:off x="1475656" y="968841"/>
            <a:ext cx="6600825" cy="267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Rectangle 3"/>
          <p:cNvSpPr>
            <a:spLocks noGrp="1" noChangeArrowheads="1"/>
          </p:cNvSpPr>
          <p:nvPr>
            <p:ph type="body" idx="1"/>
          </p:nvPr>
        </p:nvSpPr>
        <p:spPr>
          <a:xfrm>
            <a:off x="468313" y="4187998"/>
            <a:ext cx="8229600" cy="465138"/>
          </a:xfrm>
        </p:spPr>
        <p:txBody>
          <a:bodyPr/>
          <a:lstStyle/>
          <a:p>
            <a:pPr eaLnBrk="1" hangingPunct="1">
              <a:lnSpc>
                <a:spcPct val="80000"/>
              </a:lnSpc>
            </a:pPr>
            <a:r>
              <a:rPr lang="en-GB" altLang="en-US" sz="2800" dirty="0"/>
              <a:t>During recreational drug use, activation of dopaminergic inputs into the </a:t>
            </a:r>
            <a:r>
              <a:rPr lang="en-GB" altLang="en-US" sz="2800" dirty="0" err="1"/>
              <a:t>NAc</a:t>
            </a:r>
            <a:r>
              <a:rPr lang="en-GB" altLang="en-US" sz="2800" dirty="0"/>
              <a:t> is experienced as rewarding and (positively) reinforced.</a:t>
            </a:r>
          </a:p>
          <a:p>
            <a:pPr eaLnBrk="1" hangingPunct="1">
              <a:lnSpc>
                <a:spcPct val="80000"/>
              </a:lnSpc>
            </a:pPr>
            <a:r>
              <a:rPr lang="en-GB" altLang="en-US" sz="2800" dirty="0"/>
              <a:t>The effectiveness of that reinforcer declines with habituation. </a:t>
            </a:r>
          </a:p>
          <a:p>
            <a:pPr eaLnBrk="1" hangingPunct="1">
              <a:lnSpc>
                <a:spcPct val="80000"/>
              </a:lnSpc>
            </a:pPr>
            <a:r>
              <a:rPr lang="en-GB" altLang="en-US" sz="2800" dirty="0" err="1"/>
              <a:t>Koob</a:t>
            </a:r>
            <a:r>
              <a:rPr lang="en-GB" altLang="en-US" sz="2800" dirty="0"/>
              <a:t> &amp; Le </a:t>
            </a:r>
            <a:r>
              <a:rPr lang="en-GB" altLang="en-US" sz="2800" dirty="0" err="1"/>
              <a:t>Moal</a:t>
            </a:r>
            <a:r>
              <a:rPr lang="en-GB" altLang="en-US" sz="2800" dirty="0"/>
              <a:t> 2008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8313" y="0"/>
            <a:ext cx="8229600" cy="1143000"/>
          </a:xfrm>
        </p:spPr>
        <p:txBody>
          <a:bodyPr/>
          <a:lstStyle/>
          <a:p>
            <a:pPr eaLnBrk="1" hangingPunct="1"/>
            <a:r>
              <a:rPr lang="en-GB" altLang="en-US"/>
              <a:t>Addict</a:t>
            </a:r>
          </a:p>
        </p:txBody>
      </p:sp>
      <p:pic>
        <p:nvPicPr>
          <p:cNvPr id="5529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55102"/>
          <a:stretch/>
        </p:blipFill>
        <p:spPr bwMode="auto">
          <a:xfrm>
            <a:off x="1403648" y="980728"/>
            <a:ext cx="6929437" cy="246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Rectangle 4"/>
          <p:cNvSpPr>
            <a:spLocks noGrp="1" noChangeArrowheads="1"/>
          </p:cNvSpPr>
          <p:nvPr>
            <p:ph type="body" idx="1"/>
          </p:nvPr>
        </p:nvSpPr>
        <p:spPr>
          <a:xfrm>
            <a:off x="468313" y="3573016"/>
            <a:ext cx="8229600" cy="465138"/>
          </a:xfrm>
        </p:spPr>
        <p:txBody>
          <a:bodyPr/>
          <a:lstStyle/>
          <a:p>
            <a:pPr eaLnBrk="1" hangingPunct="1">
              <a:lnSpc>
                <a:spcPct val="80000"/>
              </a:lnSpc>
            </a:pPr>
            <a:r>
              <a:rPr lang="en-GB" altLang="en-US" sz="2400" dirty="0"/>
              <a:t>In the addict, the key motivation is no longer (just) pleasure seeking. </a:t>
            </a:r>
          </a:p>
          <a:p>
            <a:pPr eaLnBrk="1" hangingPunct="1">
              <a:lnSpc>
                <a:spcPct val="80000"/>
              </a:lnSpc>
            </a:pPr>
            <a:r>
              <a:rPr lang="en-GB" altLang="en-US" sz="2400" dirty="0"/>
              <a:t>Enhanced DA input to the amygdala through drug use inhibits stress signal release, but these circuits too can adapt to prolonged elevation of DA signals, and when they do, withdrawal of drug is stressful. </a:t>
            </a:r>
          </a:p>
          <a:p>
            <a:pPr eaLnBrk="1" hangingPunct="1">
              <a:lnSpc>
                <a:spcPct val="80000"/>
              </a:lnSpc>
            </a:pPr>
            <a:r>
              <a:rPr lang="en-GB" altLang="en-US" sz="2400" dirty="0"/>
              <a:t>In the addict, drugs have become a “negative reinforcer” (they “take away the punishment” of withdrawal.)</a:t>
            </a:r>
          </a:p>
          <a:p>
            <a:pPr eaLnBrk="1" hangingPunct="1">
              <a:lnSpc>
                <a:spcPct val="80000"/>
              </a:lnSpc>
            </a:pPr>
            <a:r>
              <a:rPr lang="en-GB" altLang="en-US" sz="2400" dirty="0" err="1"/>
              <a:t>Koob</a:t>
            </a:r>
            <a:r>
              <a:rPr lang="en-GB" altLang="en-US" sz="2400" dirty="0"/>
              <a:t> &amp; Le </a:t>
            </a:r>
            <a:r>
              <a:rPr lang="en-GB" altLang="en-US" sz="2400" dirty="0" err="1"/>
              <a:t>Moal</a:t>
            </a:r>
            <a:r>
              <a:rPr lang="en-GB" altLang="en-US" sz="2400" dirty="0"/>
              <a:t> 2008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5946"/>
            <a:ext cx="8229600" cy="850900"/>
          </a:xfrm>
        </p:spPr>
        <p:txBody>
          <a:bodyPr/>
          <a:lstStyle/>
          <a:p>
            <a:pPr eaLnBrk="1" hangingPunct="1"/>
            <a:r>
              <a:rPr lang="en-GB" altLang="en-US"/>
              <a:t>Individual Differences</a:t>
            </a:r>
          </a:p>
        </p:txBody>
      </p:sp>
      <p:sp>
        <p:nvSpPr>
          <p:cNvPr id="57347" name="Rectangle 3"/>
          <p:cNvSpPr>
            <a:spLocks noGrp="1" noChangeArrowheads="1"/>
          </p:cNvSpPr>
          <p:nvPr>
            <p:ph type="body" idx="1"/>
          </p:nvPr>
        </p:nvSpPr>
        <p:spPr>
          <a:xfrm>
            <a:off x="416366" y="876846"/>
            <a:ext cx="8464550" cy="4424362"/>
          </a:xfrm>
        </p:spPr>
        <p:txBody>
          <a:bodyPr/>
          <a:lstStyle/>
          <a:p>
            <a:pPr eaLnBrk="1" hangingPunct="1"/>
            <a:r>
              <a:rPr lang="en-GB" altLang="en-US" sz="2400" dirty="0" err="1"/>
              <a:t>Dalley</a:t>
            </a:r>
            <a:r>
              <a:rPr lang="en-GB" altLang="en-US" sz="2400" dirty="0"/>
              <a:t> et al (Science 2007) tested rats for “impulsiveness”. </a:t>
            </a:r>
          </a:p>
          <a:p>
            <a:pPr eaLnBrk="1" hangingPunct="1"/>
            <a:r>
              <a:rPr lang="en-GB" altLang="en-US" sz="2400" dirty="0"/>
              <a:t>Impulsive rats have less effective D2/3 receptors in the ventral striatum. They also escalate cocaine doses more quickly in self administration experiments.</a:t>
            </a:r>
          </a:p>
          <a:p>
            <a:pPr eaLnBrk="1" hangingPunct="1"/>
            <a:r>
              <a:rPr lang="en-GB" altLang="en-US" sz="2400" dirty="0"/>
              <a:t>Escalating doses make habituation, and hence addiction, more likely. </a:t>
            </a:r>
          </a:p>
          <a:p>
            <a:pPr eaLnBrk="1" hangingPunct="1"/>
            <a:r>
              <a:rPr lang="en-GB" altLang="en-US" sz="2400" dirty="0"/>
              <a:t>Similar innate differences are likely to exist in humans.</a:t>
            </a: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860800"/>
            <a:ext cx="38195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7349" name="Object 5"/>
          <p:cNvGraphicFramePr>
            <a:graphicFrameLocks noChangeAspect="1"/>
          </p:cNvGraphicFramePr>
          <p:nvPr/>
        </p:nvGraphicFramePr>
        <p:xfrm>
          <a:off x="179388" y="3860800"/>
          <a:ext cx="4824412" cy="2432050"/>
        </p:xfrm>
        <a:graphic>
          <a:graphicData uri="http://schemas.openxmlformats.org/presentationml/2006/ole">
            <mc:AlternateContent xmlns:mc="http://schemas.openxmlformats.org/markup-compatibility/2006">
              <mc:Choice xmlns:v="urn:schemas-microsoft-com:vml" Requires="v">
                <p:oleObj spid="_x0000_s57394" name="PHOTO-PAINT" r:id="rId4" imgW="3323810" imgH="1676190" progId="CorelPHOTOPAINT.Image.13">
                  <p:embed/>
                </p:oleObj>
              </mc:Choice>
              <mc:Fallback>
                <p:oleObj name="PHOTO-PAINT" r:id="rId4" imgW="3323810" imgH="1676190" progId="CorelPHOTOPAINT.Image.1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860800"/>
                        <a:ext cx="4824412"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06090"/>
          </a:xfrm>
        </p:spPr>
        <p:txBody>
          <a:bodyPr/>
          <a:lstStyle/>
          <a:p>
            <a:pPr eaLnBrk="1" hangingPunct="1"/>
            <a:r>
              <a:rPr lang="en-GB" altLang="en-US" sz="4000" dirty="0"/>
              <a:t>Summary 1</a:t>
            </a:r>
          </a:p>
        </p:txBody>
      </p:sp>
      <p:sp>
        <p:nvSpPr>
          <p:cNvPr id="29699" name="Rectangle 3"/>
          <p:cNvSpPr>
            <a:spLocks noGrp="1" noChangeArrowheads="1"/>
          </p:cNvSpPr>
          <p:nvPr>
            <p:ph type="body" idx="1"/>
          </p:nvPr>
        </p:nvSpPr>
        <p:spPr>
          <a:xfrm>
            <a:off x="457200" y="980728"/>
            <a:ext cx="8229600" cy="5256584"/>
          </a:xfrm>
        </p:spPr>
        <p:txBody>
          <a:bodyPr/>
          <a:lstStyle/>
          <a:p>
            <a:pPr eaLnBrk="1" hangingPunct="1"/>
            <a:r>
              <a:rPr lang="en-GB" altLang="en-US" dirty="0"/>
              <a:t>Frontal (motor) and prefrontal cortices select actions in collaboration with feedback loops through the basal ganglia.</a:t>
            </a:r>
          </a:p>
          <a:p>
            <a:pPr eaLnBrk="1" hangingPunct="1"/>
            <a:r>
              <a:rPr lang="en-GB" altLang="en-US" dirty="0"/>
              <a:t>Dopamine input to the basal ganglia changes the likelihood of actions being selected.</a:t>
            </a:r>
          </a:p>
          <a:p>
            <a:pPr eaLnBrk="1" hangingPunct="1"/>
            <a:r>
              <a:rPr lang="en-GB" altLang="en-US" dirty="0"/>
              <a:t>Phasic dopamine is thought to provide a “reward prediction error signal” which causes plasticity in the BG loops and increases likelihood of certain actions being selected again in the future.</a:t>
            </a:r>
          </a:p>
        </p:txBody>
      </p:sp>
    </p:spTree>
    <p:extLst>
      <p:ext uri="{BB962C8B-B14F-4D97-AF65-F5344CB8AC3E}">
        <p14:creationId xmlns:p14="http://schemas.microsoft.com/office/powerpoint/2010/main" val="477062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06090"/>
          </a:xfrm>
        </p:spPr>
        <p:txBody>
          <a:bodyPr/>
          <a:lstStyle/>
          <a:p>
            <a:pPr eaLnBrk="1" hangingPunct="1"/>
            <a:r>
              <a:rPr lang="en-GB" altLang="en-US" sz="4000" dirty="0"/>
              <a:t>Summary 2</a:t>
            </a:r>
          </a:p>
        </p:txBody>
      </p:sp>
      <p:sp>
        <p:nvSpPr>
          <p:cNvPr id="29699" name="Rectangle 3"/>
          <p:cNvSpPr>
            <a:spLocks noGrp="1" noChangeArrowheads="1"/>
          </p:cNvSpPr>
          <p:nvPr>
            <p:ph type="body" idx="1"/>
          </p:nvPr>
        </p:nvSpPr>
        <p:spPr>
          <a:xfrm>
            <a:off x="457200" y="980728"/>
            <a:ext cx="8229600" cy="5256584"/>
          </a:xfrm>
        </p:spPr>
        <p:txBody>
          <a:bodyPr/>
          <a:lstStyle/>
          <a:p>
            <a:pPr eaLnBrk="1" hangingPunct="1"/>
            <a:r>
              <a:rPr lang="en-GB" altLang="en-US" sz="2800" dirty="0"/>
              <a:t>Temporal difference learning makes it possible to learn which actions are more likely to be rewarded many steps into the future.</a:t>
            </a:r>
          </a:p>
          <a:p>
            <a:pPr eaLnBrk="1" hangingPunct="1"/>
            <a:r>
              <a:rPr lang="en-GB" altLang="en-US" sz="2800" dirty="0"/>
              <a:t>Drugs which potentiate DA activity can hijack these mechanisms to reinforce drug seeking and drug taking behaviours. </a:t>
            </a:r>
          </a:p>
          <a:p>
            <a:pPr eaLnBrk="1" hangingPunct="1"/>
            <a:r>
              <a:rPr lang="en-GB" altLang="en-US" sz="2800" dirty="0"/>
              <a:t>However, liking a substance and finding it positively reinforcing is usually not enough to trigger full-fledged addiction. </a:t>
            </a:r>
          </a:p>
          <a:p>
            <a:pPr eaLnBrk="1" hangingPunct="1"/>
            <a:r>
              <a:rPr lang="en-GB" altLang="en-US" sz="2800" dirty="0"/>
              <a:t>Full-fledged addiction usually also requires tolerance and withdrawal symptoms which arise from interactions with stress signalling pathways.</a:t>
            </a:r>
          </a:p>
        </p:txBody>
      </p:sp>
    </p:spTree>
    <p:extLst>
      <p:ext uri="{BB962C8B-B14F-4D97-AF65-F5344CB8AC3E}">
        <p14:creationId xmlns:p14="http://schemas.microsoft.com/office/powerpoint/2010/main" val="1559610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427538" y="476250"/>
            <a:ext cx="4270375" cy="1143000"/>
          </a:xfrm>
        </p:spPr>
        <p:txBody>
          <a:bodyPr/>
          <a:lstStyle/>
          <a:p>
            <a:pPr eaLnBrk="1" hangingPunct="1"/>
            <a:r>
              <a:rPr lang="en-GB" altLang="en-US"/>
              <a:t>Reward circuitry</a:t>
            </a:r>
          </a:p>
        </p:txBody>
      </p:sp>
      <p:sp>
        <p:nvSpPr>
          <p:cNvPr id="13315" name="AutoShape 4"/>
          <p:cNvSpPr>
            <a:spLocks noChangeArrowheads="1"/>
          </p:cNvSpPr>
          <p:nvPr/>
        </p:nvSpPr>
        <p:spPr bwMode="auto">
          <a:xfrm>
            <a:off x="969963" y="981075"/>
            <a:ext cx="2016125" cy="576263"/>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t>Prefrontal Cortex</a:t>
            </a:r>
          </a:p>
        </p:txBody>
      </p:sp>
      <p:sp>
        <p:nvSpPr>
          <p:cNvPr id="13316" name="AutoShape 5"/>
          <p:cNvSpPr>
            <a:spLocks noChangeArrowheads="1"/>
          </p:cNvSpPr>
          <p:nvPr/>
        </p:nvSpPr>
        <p:spPr bwMode="auto">
          <a:xfrm>
            <a:off x="898525" y="3213100"/>
            <a:ext cx="2016125" cy="576263"/>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t>Nucleus </a:t>
            </a:r>
          </a:p>
          <a:p>
            <a:pPr algn="ctr" eaLnBrk="1" hangingPunct="1"/>
            <a:r>
              <a:rPr lang="en-GB" altLang="en-US"/>
              <a:t>accumbens</a:t>
            </a:r>
          </a:p>
        </p:txBody>
      </p:sp>
      <p:sp>
        <p:nvSpPr>
          <p:cNvPr id="13317" name="AutoShape 6"/>
          <p:cNvSpPr>
            <a:spLocks noChangeArrowheads="1"/>
          </p:cNvSpPr>
          <p:nvPr/>
        </p:nvSpPr>
        <p:spPr bwMode="auto">
          <a:xfrm>
            <a:off x="2698750" y="2133600"/>
            <a:ext cx="2016125" cy="576263"/>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t>Medial dorsal </a:t>
            </a:r>
          </a:p>
          <a:p>
            <a:pPr algn="ctr" eaLnBrk="1" hangingPunct="1"/>
            <a:r>
              <a:rPr lang="en-GB" altLang="en-US"/>
              <a:t>thalamus</a:t>
            </a:r>
          </a:p>
        </p:txBody>
      </p:sp>
      <p:cxnSp>
        <p:nvCxnSpPr>
          <p:cNvPr id="13318" name="AutoShape 7"/>
          <p:cNvCxnSpPr>
            <a:cxnSpLocks noChangeShapeType="1"/>
            <a:stCxn id="13315" idx="2"/>
            <a:endCxn id="13316" idx="0"/>
          </p:cNvCxnSpPr>
          <p:nvPr/>
        </p:nvCxnSpPr>
        <p:spPr bwMode="auto">
          <a:xfrm flipH="1">
            <a:off x="1906588" y="1557338"/>
            <a:ext cx="71437" cy="1655762"/>
          </a:xfrm>
          <a:prstGeom prst="straightConnector1">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19" name="AutoShape 8"/>
          <p:cNvCxnSpPr>
            <a:cxnSpLocks noChangeShapeType="1"/>
            <a:stCxn id="13316" idx="3"/>
            <a:endCxn id="13317" idx="2"/>
          </p:cNvCxnSpPr>
          <p:nvPr/>
        </p:nvCxnSpPr>
        <p:spPr bwMode="auto">
          <a:xfrm flipV="1">
            <a:off x="2914650" y="2709863"/>
            <a:ext cx="792163" cy="792162"/>
          </a:xfrm>
          <a:prstGeom prst="curvedConnector2">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20" name="AutoShape 9"/>
          <p:cNvCxnSpPr>
            <a:cxnSpLocks noChangeShapeType="1"/>
            <a:stCxn id="13315" idx="2"/>
            <a:endCxn id="13317" idx="1"/>
          </p:cNvCxnSpPr>
          <p:nvPr/>
        </p:nvCxnSpPr>
        <p:spPr bwMode="auto">
          <a:xfrm rot="16200000" flipH="1">
            <a:off x="1905794" y="1629569"/>
            <a:ext cx="865187" cy="720725"/>
          </a:xfrm>
          <a:prstGeom prst="curvedConnector2">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21" name="AutoShape 10"/>
          <p:cNvSpPr>
            <a:spLocks noChangeArrowheads="1"/>
          </p:cNvSpPr>
          <p:nvPr/>
        </p:nvSpPr>
        <p:spPr bwMode="auto">
          <a:xfrm>
            <a:off x="3706813" y="4365625"/>
            <a:ext cx="2665412" cy="576263"/>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a:t>Ventral Tegmental Area</a:t>
            </a:r>
          </a:p>
        </p:txBody>
      </p:sp>
      <p:cxnSp>
        <p:nvCxnSpPr>
          <p:cNvPr id="13322" name="AutoShape 12"/>
          <p:cNvCxnSpPr>
            <a:cxnSpLocks noChangeShapeType="1"/>
            <a:stCxn id="13321" idx="1"/>
            <a:endCxn id="13316" idx="2"/>
          </p:cNvCxnSpPr>
          <p:nvPr/>
        </p:nvCxnSpPr>
        <p:spPr bwMode="auto">
          <a:xfrm rot="10800000">
            <a:off x="1906588" y="3789363"/>
            <a:ext cx="1800225" cy="865187"/>
          </a:xfrm>
          <a:prstGeom prst="curvedConnector2">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23" name="AutoShape 13"/>
          <p:cNvCxnSpPr>
            <a:cxnSpLocks noChangeShapeType="1"/>
            <a:stCxn id="13315" idx="3"/>
            <a:endCxn id="13317" idx="0"/>
          </p:cNvCxnSpPr>
          <p:nvPr/>
        </p:nvCxnSpPr>
        <p:spPr bwMode="auto">
          <a:xfrm>
            <a:off x="2986088" y="1270000"/>
            <a:ext cx="720725" cy="863600"/>
          </a:xfrm>
          <a:prstGeom prst="curvedConnector2">
            <a:avLst/>
          </a:prstGeom>
          <a:noFill/>
          <a:ln w="38100">
            <a:solidFill>
              <a:schemeClr val="hlink"/>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24" name="Text Box 14"/>
          <p:cNvSpPr txBox="1">
            <a:spLocks noChangeArrowheads="1"/>
          </p:cNvSpPr>
          <p:nvPr/>
        </p:nvSpPr>
        <p:spPr bwMode="auto">
          <a:xfrm>
            <a:off x="5508625" y="2276475"/>
            <a:ext cx="20875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a:solidFill>
                  <a:schemeClr val="hlink"/>
                </a:solidFill>
              </a:rPr>
              <a:t>Glutamate</a:t>
            </a:r>
          </a:p>
          <a:p>
            <a:pPr eaLnBrk="1" hangingPunct="1"/>
            <a:r>
              <a:rPr lang="en-GB" altLang="en-US" sz="2400">
                <a:solidFill>
                  <a:srgbClr val="FF0000"/>
                </a:solidFill>
              </a:rPr>
              <a:t>GABA</a:t>
            </a:r>
          </a:p>
          <a:p>
            <a:pPr eaLnBrk="1" hangingPunct="1"/>
            <a:r>
              <a:rPr lang="en-GB" altLang="en-US" sz="2400">
                <a:solidFill>
                  <a:schemeClr val="accent2"/>
                </a:solidFill>
              </a:rPr>
              <a:t>Dopamine</a:t>
            </a:r>
          </a:p>
        </p:txBody>
      </p:sp>
      <p:sp>
        <p:nvSpPr>
          <p:cNvPr id="13325" name="Rectangle 15"/>
          <p:cNvSpPr>
            <a:spLocks noGrp="1" noChangeArrowheads="1"/>
          </p:cNvSpPr>
          <p:nvPr>
            <p:ph type="body" idx="1"/>
          </p:nvPr>
        </p:nvSpPr>
        <p:spPr>
          <a:xfrm>
            <a:off x="457200" y="5300663"/>
            <a:ext cx="8229600" cy="825500"/>
          </a:xfrm>
        </p:spPr>
        <p:txBody>
          <a:bodyPr/>
          <a:lstStyle/>
          <a:p>
            <a:pPr eaLnBrk="1" hangingPunct="1">
              <a:lnSpc>
                <a:spcPct val="80000"/>
              </a:lnSpc>
            </a:pPr>
            <a:r>
              <a:rPr lang="en-GB" altLang="en-US" sz="2800" dirty="0"/>
              <a:t>The Nucleus </a:t>
            </a:r>
            <a:r>
              <a:rPr lang="en-GB" altLang="en-US" sz="2800" dirty="0" err="1"/>
              <a:t>Accumbens</a:t>
            </a:r>
            <a:r>
              <a:rPr lang="en-GB" altLang="en-US" sz="2800" dirty="0"/>
              <a:t> is considered part of the ventral striatum. Think of it perhaps as a “limbic” extension of putamen and caudate.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29270"/>
            <a:ext cx="8229600" cy="1143000"/>
          </a:xfrm>
        </p:spPr>
        <p:txBody>
          <a:bodyPr/>
          <a:lstStyle/>
          <a:p>
            <a:pPr eaLnBrk="1" hangingPunct="1"/>
            <a:r>
              <a:rPr lang="en-GB" altLang="en-US" dirty="0"/>
              <a:t>Pavlov’s Dog</a:t>
            </a:r>
          </a:p>
        </p:txBody>
      </p:sp>
      <p:sp>
        <p:nvSpPr>
          <p:cNvPr id="21507" name="Rectangle 3"/>
          <p:cNvSpPr>
            <a:spLocks noGrp="1" noChangeArrowheads="1"/>
          </p:cNvSpPr>
          <p:nvPr>
            <p:ph type="body" idx="1"/>
          </p:nvPr>
        </p:nvSpPr>
        <p:spPr>
          <a:xfrm>
            <a:off x="457200" y="4941217"/>
            <a:ext cx="8229600" cy="1008063"/>
          </a:xfrm>
        </p:spPr>
        <p:txBody>
          <a:bodyPr/>
          <a:lstStyle/>
          <a:p>
            <a:pPr eaLnBrk="1" hangingPunct="1">
              <a:lnSpc>
                <a:spcPct val="80000"/>
              </a:lnSpc>
            </a:pPr>
            <a:r>
              <a:rPr lang="en-GB" altLang="en-US" sz="2000" dirty="0"/>
              <a:t>Ivan Pavlov, Nobel prize winner in 1904, first to describe “conditioned reflexes”.</a:t>
            </a:r>
          </a:p>
          <a:p>
            <a:pPr eaLnBrk="1" hangingPunct="1">
              <a:lnSpc>
                <a:spcPct val="80000"/>
              </a:lnSpc>
            </a:pPr>
            <a:r>
              <a:rPr lang="en-GB" altLang="en-US" sz="2000" dirty="0"/>
              <a:t>“</a:t>
            </a:r>
            <a:r>
              <a:rPr lang="en-GB" altLang="en-US" sz="2000" b="1" dirty="0"/>
              <a:t>Unconditioned</a:t>
            </a:r>
            <a:r>
              <a:rPr lang="en-GB" altLang="en-US" sz="2000" dirty="0"/>
              <a:t> </a:t>
            </a:r>
            <a:r>
              <a:rPr lang="en-GB" altLang="en-US" sz="2000" b="1" dirty="0"/>
              <a:t>stimuli” (US)</a:t>
            </a:r>
            <a:r>
              <a:rPr lang="en-GB" altLang="en-US" sz="2000" dirty="0"/>
              <a:t> can produce automatic responses (e.g. food -&gt; salivating). “</a:t>
            </a:r>
            <a:r>
              <a:rPr lang="en-GB" altLang="en-US" sz="2000" b="1" dirty="0"/>
              <a:t>Conditioned</a:t>
            </a:r>
            <a:r>
              <a:rPr lang="en-GB" altLang="en-US" sz="2000" dirty="0"/>
              <a:t> </a:t>
            </a:r>
            <a:r>
              <a:rPr lang="en-GB" altLang="en-US" sz="2000" b="1" dirty="0"/>
              <a:t>stimuli”</a:t>
            </a:r>
            <a:r>
              <a:rPr lang="en-GB" altLang="en-US" sz="2000" dirty="0"/>
              <a:t> (</a:t>
            </a:r>
            <a:r>
              <a:rPr lang="en-GB" altLang="en-US" sz="2000" b="1" dirty="0"/>
              <a:t>CS</a:t>
            </a:r>
            <a:r>
              <a:rPr lang="en-GB" altLang="en-US" sz="2000" dirty="0"/>
              <a:t>, e.g. sound of the dinner bell) can produce the same responses after a period of </a:t>
            </a:r>
            <a:r>
              <a:rPr lang="en-GB" altLang="en-US" sz="2000" b="1" dirty="0"/>
              <a:t>reinforcement learning</a:t>
            </a:r>
            <a:r>
              <a:rPr lang="en-GB" altLang="en-US" sz="2000" dirty="0"/>
              <a:t>.</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124867"/>
            <a:ext cx="294322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980405"/>
            <a:ext cx="4933950" cy="384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0923" y="-31684"/>
            <a:ext cx="4546848" cy="922114"/>
          </a:xfrm>
        </p:spPr>
        <p:txBody>
          <a:bodyPr/>
          <a:lstStyle/>
          <a:p>
            <a:pPr eaLnBrk="1" hangingPunct="1"/>
            <a:r>
              <a:rPr lang="en-GB" altLang="en-US" sz="3600" dirty="0"/>
              <a:t>Reward prediction</a:t>
            </a:r>
          </a:p>
        </p:txBody>
      </p:sp>
      <p:sp>
        <p:nvSpPr>
          <p:cNvPr id="15363" name="Rectangle 3"/>
          <p:cNvSpPr>
            <a:spLocks noGrp="1" noChangeArrowheads="1"/>
          </p:cNvSpPr>
          <p:nvPr>
            <p:ph type="body" idx="1"/>
          </p:nvPr>
        </p:nvSpPr>
        <p:spPr>
          <a:xfrm>
            <a:off x="457200" y="1124744"/>
            <a:ext cx="4402832" cy="5001419"/>
          </a:xfrm>
        </p:spPr>
        <p:txBody>
          <a:bodyPr/>
          <a:lstStyle/>
          <a:p>
            <a:pPr eaLnBrk="1" hangingPunct="1">
              <a:lnSpc>
                <a:spcPct val="80000"/>
              </a:lnSpc>
            </a:pPr>
            <a:r>
              <a:rPr lang="en-GB" altLang="en-US" sz="2400" dirty="0"/>
              <a:t>Recordings of a dopaminergic neuron by Schultz (1998) in a monkey</a:t>
            </a:r>
          </a:p>
          <a:p>
            <a:pPr lvl="1" eaLnBrk="1" hangingPunct="1">
              <a:lnSpc>
                <a:spcPct val="80000"/>
              </a:lnSpc>
            </a:pPr>
            <a:r>
              <a:rPr lang="en-GB" altLang="en-US" sz="2000" dirty="0"/>
              <a:t>receiving unexpected rewards (top), </a:t>
            </a:r>
          </a:p>
          <a:p>
            <a:pPr lvl="1" eaLnBrk="1" hangingPunct="1">
              <a:lnSpc>
                <a:spcPct val="80000"/>
              </a:lnSpc>
            </a:pPr>
            <a:r>
              <a:rPr lang="en-GB" altLang="en-US" sz="2000" dirty="0"/>
              <a:t>predicting and receiving rewards based on a “conditioned stimulus” (CS, middle), </a:t>
            </a:r>
          </a:p>
          <a:p>
            <a:pPr lvl="1" eaLnBrk="1" hangingPunct="1">
              <a:lnSpc>
                <a:spcPct val="80000"/>
              </a:lnSpc>
            </a:pPr>
            <a:r>
              <a:rPr lang="en-GB" altLang="en-US" sz="2000" dirty="0"/>
              <a:t>or failing to receive predicted rewards (bottom). Note the reduced firing rate when the predicted reward did not happen.</a:t>
            </a:r>
          </a:p>
          <a:p>
            <a:pPr eaLnBrk="1" hangingPunct="1">
              <a:lnSpc>
                <a:spcPct val="80000"/>
              </a:lnSpc>
            </a:pPr>
            <a:r>
              <a:rPr lang="en-GB" altLang="en-US" sz="2400" dirty="0"/>
              <a:t>Phasic dopamine is a “reward prediction error signal”</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508500"/>
            <a:ext cx="7810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4860032" y="285827"/>
            <a:ext cx="3590741" cy="63285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9750" y="333375"/>
            <a:ext cx="7993063" cy="1366838"/>
          </a:xfrm>
        </p:spPr>
        <p:txBody>
          <a:bodyPr/>
          <a:lstStyle/>
          <a:p>
            <a:pPr eaLnBrk="1" hangingPunct="1"/>
            <a:r>
              <a:rPr lang="en-GB" altLang="en-US" sz="3600"/>
              <a:t>Rewarded and Unrewarded Trials</a:t>
            </a:r>
          </a:p>
        </p:txBody>
      </p:sp>
      <p:sp>
        <p:nvSpPr>
          <p:cNvPr id="35843" name="Rectangle 3"/>
          <p:cNvSpPr>
            <a:spLocks noGrp="1" noChangeArrowheads="1"/>
          </p:cNvSpPr>
          <p:nvPr>
            <p:ph type="body" idx="1"/>
          </p:nvPr>
        </p:nvSpPr>
        <p:spPr>
          <a:xfrm>
            <a:off x="250825" y="5157788"/>
            <a:ext cx="8686800" cy="1295400"/>
          </a:xfrm>
        </p:spPr>
        <p:txBody>
          <a:bodyPr/>
          <a:lstStyle/>
          <a:p>
            <a:pPr eaLnBrk="1" hangingPunct="1">
              <a:lnSpc>
                <a:spcPct val="80000"/>
              </a:lnSpc>
            </a:pPr>
            <a:r>
              <a:rPr lang="en-GB" altLang="en-US" sz="2400"/>
              <a:t>Recordings of dopaminergic neuron by Romo &amp; Schultz (1990).  A monkey was trained to slide his fingers along a wire placed out of sight to check whether or not a food item was placed at the end of it.</a:t>
            </a:r>
          </a:p>
        </p:txBody>
      </p:sp>
      <p:pic>
        <p:nvPicPr>
          <p:cNvPr id="358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57338"/>
            <a:ext cx="8351837" cy="340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71800" y="687388"/>
            <a:ext cx="6248400" cy="831850"/>
          </a:xfrm>
        </p:spPr>
        <p:txBody>
          <a:bodyPr/>
          <a:lstStyle/>
          <a:p>
            <a:pPr eaLnBrk="1" hangingPunct="1"/>
            <a:r>
              <a:rPr lang="en-GB" altLang="en-US" sz="3600"/>
              <a:t>Dopamine Systems and </a:t>
            </a:r>
            <a:br>
              <a:rPr lang="en-GB" altLang="en-US" sz="3600"/>
            </a:br>
            <a:r>
              <a:rPr lang="en-GB" altLang="en-US" sz="3600"/>
              <a:t>John Chapin’s Robotic Rats</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04800"/>
            <a:ext cx="1738313" cy="2209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667000"/>
            <a:ext cx="3024188"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953000"/>
            <a:ext cx="27432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hapinsRemoteControlledR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39952" y="2060848"/>
            <a:ext cx="4608512" cy="34563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The Chapin lab remote controlled rat</a:t>
            </a:r>
          </a:p>
        </p:txBody>
      </p:sp>
      <p:sp>
        <p:nvSpPr>
          <p:cNvPr id="3" name="Content Placeholder 2"/>
          <p:cNvSpPr>
            <a:spLocks noGrp="1"/>
          </p:cNvSpPr>
          <p:nvPr>
            <p:ph idx="1"/>
          </p:nvPr>
        </p:nvSpPr>
        <p:spPr>
          <a:xfrm>
            <a:off x="457200" y="1196752"/>
            <a:ext cx="8229600" cy="4525963"/>
          </a:xfrm>
        </p:spPr>
        <p:txBody>
          <a:bodyPr/>
          <a:lstStyle/>
          <a:p>
            <a:r>
              <a:rPr lang="en-US" sz="2800" dirty="0"/>
              <a:t>Has one stimulating electrode implanted to stimulate the medial forebrain bundle (MFB which contains dopaminergic output fibers from the VTA) and one stimulating electrode in each somatosensory cortex.</a:t>
            </a:r>
          </a:p>
          <a:p>
            <a:r>
              <a:rPr lang="en-US" sz="2800" dirty="0"/>
              <a:t>The somatosensory cortex electrode tells the animal which direction to turn. The MFB electrode tells the animal to predict a reward if it follows the instructions from the somatosensory electrodes.</a:t>
            </a:r>
          </a:p>
          <a:p>
            <a:r>
              <a:rPr lang="en-US" sz="2800" dirty="0"/>
              <a:t>https://www.nature.com/articles/417037a</a:t>
            </a:r>
          </a:p>
        </p:txBody>
      </p:sp>
    </p:spTree>
    <p:extLst>
      <p:ext uri="{BB962C8B-B14F-4D97-AF65-F5344CB8AC3E}">
        <p14:creationId xmlns:p14="http://schemas.microsoft.com/office/powerpoint/2010/main" val="375988541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16434</TotalTime>
  <Words>2304</Words>
  <Application>Microsoft Office PowerPoint</Application>
  <PresentationFormat>On-screen Show (4:3)</PresentationFormat>
  <Paragraphs>186</Paragraphs>
  <Slides>34</Slides>
  <Notes>24</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8" baseType="lpstr">
      <vt:lpstr>Arial</vt:lpstr>
      <vt:lpstr>Times New Roman</vt:lpstr>
      <vt:lpstr>Default Design</vt:lpstr>
      <vt:lpstr>PHOTO-PAINT</vt:lpstr>
      <vt:lpstr>PowerPoint Presentation</vt:lpstr>
      <vt:lpstr>Basal Ganglia Loops</vt:lpstr>
      <vt:lpstr>Self stimulation experiments</vt:lpstr>
      <vt:lpstr>Reward circuitry</vt:lpstr>
      <vt:lpstr>Pavlov’s Dog</vt:lpstr>
      <vt:lpstr>Reward prediction</vt:lpstr>
      <vt:lpstr>Rewarded and Unrewarded Trials</vt:lpstr>
      <vt:lpstr>Dopamine Systems and  John Chapin’s Robotic Rats</vt:lpstr>
      <vt:lpstr>The Chapin lab remote controlled rat</vt:lpstr>
      <vt:lpstr>Reward Circuits in People</vt:lpstr>
      <vt:lpstr>Dopamine and Synaptic Plasticity</vt:lpstr>
      <vt:lpstr>Manipulating the size of DA reward prediction signals affects learning rates </vt:lpstr>
      <vt:lpstr>“Reversal Learning” and the PFC – basal ganglia network</vt:lpstr>
      <vt:lpstr>Dopamine response transfer to earliest predictive stimulus</vt:lpstr>
      <vt:lpstr>Temporal Difference (TD) Learning</vt:lpstr>
      <vt:lpstr>Networks of Artificial Model Neurons</vt:lpstr>
      <vt:lpstr>TD-Gammon</vt:lpstr>
      <vt:lpstr>Reward Neurons may respond more strongly to uncertain rewards</vt:lpstr>
      <vt:lpstr>Break</vt:lpstr>
      <vt:lpstr>Let’s recap</vt:lpstr>
      <vt:lpstr>Drug Self-administration experiments</vt:lpstr>
      <vt:lpstr>Addictive drugs</vt:lpstr>
      <vt:lpstr>Addiction Potential</vt:lpstr>
      <vt:lpstr>Dopamine Dysregulation Syndrome (DDS)</vt:lpstr>
      <vt:lpstr>Developing Addiction</vt:lpstr>
      <vt:lpstr>Recreational Drug Use vs Addiction</vt:lpstr>
      <vt:lpstr>Stages in Addiction</vt:lpstr>
      <vt:lpstr>The Amygdala</vt:lpstr>
      <vt:lpstr>PowerPoint Presentation</vt:lpstr>
      <vt:lpstr>Non-addict on a “High”</vt:lpstr>
      <vt:lpstr>Addict</vt:lpstr>
      <vt:lpstr>Individual Differences</vt:lpstr>
      <vt:lpstr>Summary 1</vt:lpstr>
      <vt:lpstr>Summary 2</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Wanting Things</dc:title>
  <dc:creator>jan schnupp</dc:creator>
  <cp:lastModifiedBy>Prof. Jan SCHNUPP</cp:lastModifiedBy>
  <cp:revision>123</cp:revision>
  <dcterms:created xsi:type="dcterms:W3CDTF">2011-06-10T10:35:01Z</dcterms:created>
  <dcterms:modified xsi:type="dcterms:W3CDTF">2018-11-27T06:07:10Z</dcterms:modified>
</cp:coreProperties>
</file>