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6"/>
  </p:notesMasterIdLst>
  <p:sldIdLst>
    <p:sldId id="256" r:id="rId2"/>
    <p:sldId id="294" r:id="rId3"/>
    <p:sldId id="295" r:id="rId4"/>
    <p:sldId id="296" r:id="rId5"/>
    <p:sldId id="257" r:id="rId6"/>
    <p:sldId id="258" r:id="rId7"/>
    <p:sldId id="297" r:id="rId8"/>
    <p:sldId id="264" r:id="rId9"/>
    <p:sldId id="265" r:id="rId10"/>
    <p:sldId id="266" r:id="rId11"/>
    <p:sldId id="298" r:id="rId12"/>
    <p:sldId id="299" r:id="rId13"/>
    <p:sldId id="300" r:id="rId14"/>
    <p:sldId id="263" r:id="rId15"/>
    <p:sldId id="269" r:id="rId16"/>
    <p:sldId id="262" r:id="rId17"/>
    <p:sldId id="270" r:id="rId18"/>
    <p:sldId id="273" r:id="rId19"/>
    <p:sldId id="304" r:id="rId20"/>
    <p:sldId id="271" r:id="rId21"/>
    <p:sldId id="259" r:id="rId22"/>
    <p:sldId id="274" r:id="rId23"/>
    <p:sldId id="276" r:id="rId24"/>
    <p:sldId id="267" r:id="rId25"/>
    <p:sldId id="275" r:id="rId26"/>
    <p:sldId id="283" r:id="rId27"/>
    <p:sldId id="293" r:id="rId28"/>
    <p:sldId id="287" r:id="rId29"/>
    <p:sldId id="277" r:id="rId30"/>
    <p:sldId id="302" r:id="rId31"/>
    <p:sldId id="288" r:id="rId32"/>
    <p:sldId id="303" r:id="rId33"/>
    <p:sldId id="261" r:id="rId34"/>
    <p:sldId id="279" r:id="rId35"/>
    <p:sldId id="268" r:id="rId36"/>
    <p:sldId id="278" r:id="rId37"/>
    <p:sldId id="305" r:id="rId38"/>
    <p:sldId id="280" r:id="rId39"/>
    <p:sldId id="284" r:id="rId40"/>
    <p:sldId id="285" r:id="rId41"/>
    <p:sldId id="290" r:id="rId42"/>
    <p:sldId id="306" r:id="rId43"/>
    <p:sldId id="289" r:id="rId44"/>
    <p:sldId id="292" r:id="rId45"/>
  </p:sldIdLst>
  <p:sldSz cx="9144000" cy="6858000" type="screen4x3"/>
  <p:notesSz cx="6854825" cy="9748838"/>
  <p:defaultTextStyle>
    <a:defPPr>
      <a:defRPr lang="en-GB"/>
    </a:defPPr>
    <a:lvl1pPr algn="l" defTabSz="449263" rtl="0" eaLnBrk="0" fontAlgn="base" hangingPunct="0">
      <a:spcBef>
        <a:spcPct val="0"/>
      </a:spcBef>
      <a:spcAft>
        <a:spcPct val="0"/>
      </a:spcAft>
      <a:defRPr sz="2400" kern="1200">
        <a:solidFill>
          <a:schemeClr val="bg1"/>
        </a:solidFill>
        <a:latin typeface="Times New Roman" panose="02020603050405020304" pitchFamily="18" charset="0"/>
        <a:ea typeface="+mn-ea"/>
        <a:cs typeface="Arial" panose="020B0604020202020204" pitchFamily="34" charset="0"/>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n-ea"/>
        <a:cs typeface="Arial" panose="020B0604020202020204" pitchFamily="34" charset="0"/>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n-ea"/>
        <a:cs typeface="Arial" panose="020B0604020202020204" pitchFamily="34" charset="0"/>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n-ea"/>
        <a:cs typeface="Arial" panose="020B0604020202020204" pitchFamily="34" charset="0"/>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bg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bg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bg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bg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08" autoAdjust="0"/>
    <p:restoredTop sz="94660"/>
  </p:normalViewPr>
  <p:slideViewPr>
    <p:cSldViewPr>
      <p:cViewPr varScale="1">
        <p:scale>
          <a:sx n="91" d="100"/>
          <a:sy n="91" d="100"/>
        </p:scale>
        <p:origin x="874" y="67"/>
      </p:cViewPr>
      <p:guideLst>
        <p:guide orient="horz" pos="2160"/>
        <p:guide pos="2880"/>
      </p:guideLst>
    </p:cSldViewPr>
  </p:slideViewPr>
  <p:outlineViewPr>
    <p:cViewPr varScale="1">
      <p:scale>
        <a:sx n="170" d="200"/>
        <a:sy n="170" d="200"/>
      </p:scale>
      <p:origin x="-780" y="-84"/>
    </p:cViewPr>
  </p:outlineViewPr>
  <p:notesTextViewPr>
    <p:cViewPr>
      <p:scale>
        <a:sx n="3" d="2"/>
        <a:sy n="3" d="2"/>
      </p:scale>
      <p:origin x="0" y="0"/>
    </p:cViewPr>
  </p:notesTextViewPr>
  <p:sorterViewPr>
    <p:cViewPr varScale="1">
      <p:scale>
        <a:sx n="100" d="100"/>
        <a:sy n="100" d="100"/>
      </p:scale>
      <p:origin x="0" y="-1728"/>
    </p:cViewPr>
  </p:sorter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AutoShape 1">
            <a:extLst>
              <a:ext uri="{FF2B5EF4-FFF2-40B4-BE49-F238E27FC236}">
                <a16:creationId xmlns:a16="http://schemas.microsoft.com/office/drawing/2014/main" id="{6D967694-63FB-493D-8B4C-51818E5ACD0A}"/>
              </a:ext>
            </a:extLst>
          </p:cNvPr>
          <p:cNvSpPr>
            <a:spLocks noChangeArrowheads="1"/>
          </p:cNvSpPr>
          <p:nvPr/>
        </p:nvSpPr>
        <p:spPr bwMode="auto">
          <a:xfrm>
            <a:off x="0" y="0"/>
            <a:ext cx="6854825" cy="9748838"/>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4099" name="Rectangle 2">
            <a:extLst>
              <a:ext uri="{FF2B5EF4-FFF2-40B4-BE49-F238E27FC236}">
                <a16:creationId xmlns:a16="http://schemas.microsoft.com/office/drawing/2014/main" id="{61BCFD12-98B9-48BE-B45B-5EBCF8AF0ACD}"/>
              </a:ext>
            </a:extLst>
          </p:cNvPr>
          <p:cNvSpPr>
            <a:spLocks noGrp="1" noRot="1" noChangeAspect="1" noChangeArrowheads="1"/>
          </p:cNvSpPr>
          <p:nvPr>
            <p:ph type="sldImg"/>
          </p:nvPr>
        </p:nvSpPr>
        <p:spPr bwMode="auto">
          <a:xfrm>
            <a:off x="0" y="741363"/>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051" name="Rectangle 3">
            <a:extLst>
              <a:ext uri="{FF2B5EF4-FFF2-40B4-BE49-F238E27FC236}">
                <a16:creationId xmlns:a16="http://schemas.microsoft.com/office/drawing/2014/main" id="{5169936E-A9F3-4317-BABF-5F81ABD0D6DD}"/>
              </a:ext>
            </a:extLst>
          </p:cNvPr>
          <p:cNvSpPr>
            <a:spLocks noGrp="1" noChangeArrowheads="1"/>
          </p:cNvSpPr>
          <p:nvPr>
            <p:ph type="body"/>
          </p:nvPr>
        </p:nvSpPr>
        <p:spPr bwMode="auto">
          <a:xfrm>
            <a:off x="685800" y="4630738"/>
            <a:ext cx="5480050" cy="4383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altLang="en-US" noProof="0"/>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
            <a:extLst>
              <a:ext uri="{FF2B5EF4-FFF2-40B4-BE49-F238E27FC236}">
                <a16:creationId xmlns:a16="http://schemas.microsoft.com/office/drawing/2014/main" id="{4ACFF459-8ACF-4297-A148-4C8B8E14C68E}"/>
              </a:ext>
            </a:extLst>
          </p:cNvPr>
          <p:cNvSpPr>
            <a:spLocks noGrp="1" noRot="1" noChangeAspect="1" noChangeArrowheads="1" noTextEdit="1"/>
          </p:cNvSpPr>
          <p:nvPr>
            <p:ph type="sldImg"/>
          </p:nvPr>
        </p:nvSpPr>
        <p:spPr>
          <a:xfrm>
            <a:off x="990600" y="741363"/>
            <a:ext cx="4872038" cy="365601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7" name="Text Box 2">
            <a:extLst>
              <a:ext uri="{FF2B5EF4-FFF2-40B4-BE49-F238E27FC236}">
                <a16:creationId xmlns:a16="http://schemas.microsoft.com/office/drawing/2014/main" id="{0B8A5DC3-7F4A-4C0B-B634-1244F5BA3262}"/>
              </a:ext>
            </a:extLst>
          </p:cNvPr>
          <p:cNvSpPr txBox="1">
            <a:spLocks noChangeArrowheads="1"/>
          </p:cNvSpPr>
          <p:nvPr/>
        </p:nvSpPr>
        <p:spPr bwMode="auto">
          <a:xfrm>
            <a:off x="685800" y="4630738"/>
            <a:ext cx="5483225" cy="4386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1">
            <a:extLst>
              <a:ext uri="{FF2B5EF4-FFF2-40B4-BE49-F238E27FC236}">
                <a16:creationId xmlns:a16="http://schemas.microsoft.com/office/drawing/2014/main" id="{8D45092C-BED5-4321-BDF5-C46FCD5E3D68}"/>
              </a:ext>
            </a:extLst>
          </p:cNvPr>
          <p:cNvSpPr>
            <a:spLocks noGrp="1" noRot="1" noChangeAspect="1" noChangeArrowheads="1" noTextEdit="1"/>
          </p:cNvSpPr>
          <p:nvPr>
            <p:ph type="sldImg"/>
          </p:nvPr>
        </p:nvSpPr>
        <p:spPr>
          <a:xfrm>
            <a:off x="990600" y="741363"/>
            <a:ext cx="4872038" cy="365601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7" name="Rectangle 2">
            <a:extLst>
              <a:ext uri="{FF2B5EF4-FFF2-40B4-BE49-F238E27FC236}">
                <a16:creationId xmlns:a16="http://schemas.microsoft.com/office/drawing/2014/main" id="{2D148252-9056-4E6A-ADC0-AEE943A09CCB}"/>
              </a:ext>
            </a:extLst>
          </p:cNvPr>
          <p:cNvSpPr>
            <a:spLocks noGrp="1" noChangeArrowheads="1"/>
          </p:cNvSpPr>
          <p:nvPr>
            <p:ph type="body" idx="1"/>
          </p:nvPr>
        </p:nvSpPr>
        <p:spPr>
          <a:xfrm>
            <a:off x="685800" y="4630738"/>
            <a:ext cx="5483225" cy="4386262"/>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1">
            <a:extLst>
              <a:ext uri="{FF2B5EF4-FFF2-40B4-BE49-F238E27FC236}">
                <a16:creationId xmlns:a16="http://schemas.microsoft.com/office/drawing/2014/main" id="{FDC9E192-79E5-4062-BE5C-5AABD5605FF4}"/>
              </a:ext>
            </a:extLst>
          </p:cNvPr>
          <p:cNvSpPr>
            <a:spLocks noGrp="1" noRot="1" noChangeAspect="1" noChangeArrowheads="1" noTextEdit="1"/>
          </p:cNvSpPr>
          <p:nvPr>
            <p:ph type="sldImg"/>
          </p:nvPr>
        </p:nvSpPr>
        <p:spPr>
          <a:xfrm>
            <a:off x="2459038" y="741363"/>
            <a:ext cx="1587" cy="15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5" name="Text Box 2">
            <a:extLst>
              <a:ext uri="{FF2B5EF4-FFF2-40B4-BE49-F238E27FC236}">
                <a16:creationId xmlns:a16="http://schemas.microsoft.com/office/drawing/2014/main" id="{85994181-C266-418F-A9E2-BA66DAD1E3C9}"/>
              </a:ext>
            </a:extLst>
          </p:cNvPr>
          <p:cNvSpPr txBox="1">
            <a:spLocks noChangeArrowheads="1"/>
          </p:cNvSpPr>
          <p:nvPr/>
        </p:nvSpPr>
        <p:spPr bwMode="auto">
          <a:xfrm>
            <a:off x="685800" y="4630738"/>
            <a:ext cx="5481638" cy="4384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ts val="450"/>
              </a:spcBef>
              <a:buClrTx/>
              <a:buFontTx/>
              <a:buNone/>
            </a:pPr>
            <a:r>
              <a:rPr lang="en-GB" altLang="en-US">
                <a:ea typeface="Microsoft YaHei" panose="020B0503020204020204" pitchFamily="34" charset="-122"/>
              </a:rPr>
              <a:t>Image source Gray’s anatomy Fig 677</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1">
            <a:extLst>
              <a:ext uri="{FF2B5EF4-FFF2-40B4-BE49-F238E27FC236}">
                <a16:creationId xmlns:a16="http://schemas.microsoft.com/office/drawing/2014/main" id="{AF948AE1-E255-4C53-8E63-2C3F892F29EE}"/>
              </a:ext>
            </a:extLst>
          </p:cNvPr>
          <p:cNvSpPr>
            <a:spLocks noGrp="1" noRot="1" noChangeAspect="1" noChangeArrowheads="1" noTextEdit="1"/>
          </p:cNvSpPr>
          <p:nvPr>
            <p:ph type="sldImg"/>
          </p:nvPr>
        </p:nvSpPr>
        <p:spPr>
          <a:xfrm>
            <a:off x="990600" y="741363"/>
            <a:ext cx="4872038" cy="365601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67" name="Rectangle 2">
            <a:extLst>
              <a:ext uri="{FF2B5EF4-FFF2-40B4-BE49-F238E27FC236}">
                <a16:creationId xmlns:a16="http://schemas.microsoft.com/office/drawing/2014/main" id="{7B86CF3A-9E8B-4471-8F3A-3E650D3D1508}"/>
              </a:ext>
            </a:extLst>
          </p:cNvPr>
          <p:cNvSpPr>
            <a:spLocks noGrp="1" noChangeArrowheads="1"/>
          </p:cNvSpPr>
          <p:nvPr>
            <p:ph type="body" idx="1"/>
          </p:nvPr>
        </p:nvSpPr>
        <p:spPr>
          <a:xfrm>
            <a:off x="685800" y="4630738"/>
            <a:ext cx="5483225" cy="4386262"/>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1">
            <a:extLst>
              <a:ext uri="{FF2B5EF4-FFF2-40B4-BE49-F238E27FC236}">
                <a16:creationId xmlns:a16="http://schemas.microsoft.com/office/drawing/2014/main" id="{177CA484-0D80-4459-9778-CF9348EBCB97}"/>
              </a:ext>
            </a:extLst>
          </p:cNvPr>
          <p:cNvSpPr>
            <a:spLocks noGrp="1" noRot="1" noChangeAspect="1" noChangeArrowheads="1" noTextEdit="1"/>
          </p:cNvSpPr>
          <p:nvPr>
            <p:ph type="sldImg"/>
          </p:nvPr>
        </p:nvSpPr>
        <p:spPr>
          <a:xfrm>
            <a:off x="2459038" y="741363"/>
            <a:ext cx="1587" cy="15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5" name="Text Box 2">
            <a:extLst>
              <a:ext uri="{FF2B5EF4-FFF2-40B4-BE49-F238E27FC236}">
                <a16:creationId xmlns:a16="http://schemas.microsoft.com/office/drawing/2014/main" id="{09E1C71B-2707-4ED1-A9E2-F098AEA618D1}"/>
              </a:ext>
            </a:extLst>
          </p:cNvPr>
          <p:cNvSpPr txBox="1">
            <a:spLocks noChangeArrowheads="1"/>
          </p:cNvSpPr>
          <p:nvPr/>
        </p:nvSpPr>
        <p:spPr bwMode="auto">
          <a:xfrm>
            <a:off x="685800" y="4630738"/>
            <a:ext cx="5481638" cy="4384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ts val="450"/>
              </a:spcBef>
              <a:buClrTx/>
              <a:buFontTx/>
              <a:buNone/>
            </a:pPr>
            <a:r>
              <a:rPr lang="en-GB" altLang="en-US">
                <a:ea typeface="Microsoft YaHei" panose="020B0503020204020204" pitchFamily="34" charset="-122"/>
              </a:rPr>
              <a:t>Gray’s figure 675, Jo’s brain, Cajal’s spinal cord, Gray’s 754</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1">
            <a:extLst>
              <a:ext uri="{FF2B5EF4-FFF2-40B4-BE49-F238E27FC236}">
                <a16:creationId xmlns:a16="http://schemas.microsoft.com/office/drawing/2014/main" id="{7294671B-0C89-45C2-93D6-CB2ECE923C4A}"/>
              </a:ext>
            </a:extLst>
          </p:cNvPr>
          <p:cNvSpPr>
            <a:spLocks noGrp="1" noRot="1" noChangeAspect="1" noChangeArrowheads="1" noTextEdit="1"/>
          </p:cNvSpPr>
          <p:nvPr>
            <p:ph type="sldImg"/>
          </p:nvPr>
        </p:nvSpPr>
        <p:spPr>
          <a:xfrm>
            <a:off x="2459038" y="741363"/>
            <a:ext cx="1587" cy="15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3" name="Text Box 2">
            <a:extLst>
              <a:ext uri="{FF2B5EF4-FFF2-40B4-BE49-F238E27FC236}">
                <a16:creationId xmlns:a16="http://schemas.microsoft.com/office/drawing/2014/main" id="{016897AC-605A-43EC-98DB-53756962BD91}"/>
              </a:ext>
            </a:extLst>
          </p:cNvPr>
          <p:cNvSpPr txBox="1">
            <a:spLocks noChangeArrowheads="1"/>
          </p:cNvSpPr>
          <p:nvPr/>
        </p:nvSpPr>
        <p:spPr bwMode="auto">
          <a:xfrm>
            <a:off x="685800" y="4630738"/>
            <a:ext cx="5481638" cy="4384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ts val="450"/>
              </a:spcBef>
              <a:buClrTx/>
              <a:buFontTx/>
              <a:buNone/>
            </a:pPr>
            <a:r>
              <a:rPr lang="en-GB" altLang="en-US">
                <a:ea typeface="Microsoft YaHei" panose="020B0503020204020204" pitchFamily="34" charset="-122"/>
              </a:rPr>
              <a:t>Image source Gray’s anatomy Fig 677</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1">
            <a:extLst>
              <a:ext uri="{FF2B5EF4-FFF2-40B4-BE49-F238E27FC236}">
                <a16:creationId xmlns:a16="http://schemas.microsoft.com/office/drawing/2014/main" id="{D5F84A2B-F8AA-41B1-8217-A83DE49B08CE}"/>
              </a:ext>
            </a:extLst>
          </p:cNvPr>
          <p:cNvSpPr>
            <a:spLocks noGrp="1" noRot="1" noChangeAspect="1" noChangeArrowheads="1" noTextEdit="1"/>
          </p:cNvSpPr>
          <p:nvPr>
            <p:ph type="sldImg"/>
          </p:nvPr>
        </p:nvSpPr>
        <p:spPr>
          <a:xfrm>
            <a:off x="2459038" y="741363"/>
            <a:ext cx="1587" cy="15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1" name="Text Box 2">
            <a:extLst>
              <a:ext uri="{FF2B5EF4-FFF2-40B4-BE49-F238E27FC236}">
                <a16:creationId xmlns:a16="http://schemas.microsoft.com/office/drawing/2014/main" id="{0504774B-224E-42CF-9A15-B4CFFC81E4BC}"/>
              </a:ext>
            </a:extLst>
          </p:cNvPr>
          <p:cNvSpPr txBox="1">
            <a:spLocks noChangeArrowheads="1"/>
          </p:cNvSpPr>
          <p:nvPr/>
        </p:nvSpPr>
        <p:spPr bwMode="auto">
          <a:xfrm>
            <a:off x="685800" y="4630738"/>
            <a:ext cx="5481638" cy="4384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ts val="450"/>
              </a:spcBef>
              <a:buClrTx/>
              <a:buFontTx/>
              <a:buNone/>
            </a:pPr>
            <a:r>
              <a:rPr lang="en-GB" altLang="en-US">
                <a:ea typeface="Microsoft YaHei" panose="020B0503020204020204" pitchFamily="34" charset="-122"/>
              </a:rPr>
              <a:t>Image source Gray’s anatomy Fig 677</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1">
            <a:extLst>
              <a:ext uri="{FF2B5EF4-FFF2-40B4-BE49-F238E27FC236}">
                <a16:creationId xmlns:a16="http://schemas.microsoft.com/office/drawing/2014/main" id="{B81E7898-3620-4A3F-B45D-69997D9B5D8D}"/>
              </a:ext>
            </a:extLst>
          </p:cNvPr>
          <p:cNvSpPr>
            <a:spLocks noGrp="1" noRot="1" noChangeAspect="1" noChangeArrowheads="1" noTextEdit="1"/>
          </p:cNvSpPr>
          <p:nvPr>
            <p:ph type="sldImg"/>
          </p:nvPr>
        </p:nvSpPr>
        <p:spPr>
          <a:xfrm>
            <a:off x="2459038" y="741363"/>
            <a:ext cx="1587" cy="15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059" name="Text Box 2">
            <a:extLst>
              <a:ext uri="{FF2B5EF4-FFF2-40B4-BE49-F238E27FC236}">
                <a16:creationId xmlns:a16="http://schemas.microsoft.com/office/drawing/2014/main" id="{ABC66E89-B670-4D3A-B622-DBFD88203B31}"/>
              </a:ext>
            </a:extLst>
          </p:cNvPr>
          <p:cNvSpPr txBox="1">
            <a:spLocks noChangeArrowheads="1"/>
          </p:cNvSpPr>
          <p:nvPr/>
        </p:nvSpPr>
        <p:spPr bwMode="auto">
          <a:xfrm>
            <a:off x="685800" y="4630738"/>
            <a:ext cx="5481638" cy="4384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ts val="450"/>
              </a:spcBef>
              <a:buClrTx/>
              <a:buFontTx/>
              <a:buNone/>
            </a:pPr>
            <a:r>
              <a:rPr lang="en-GB" altLang="en-US">
                <a:ea typeface="Microsoft YaHei" panose="020B0503020204020204" pitchFamily="34" charset="-122"/>
              </a:rPr>
              <a:t>Image source Gray’s anatomy Fig 677</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1">
            <a:extLst>
              <a:ext uri="{FF2B5EF4-FFF2-40B4-BE49-F238E27FC236}">
                <a16:creationId xmlns:a16="http://schemas.microsoft.com/office/drawing/2014/main" id="{1693ABE5-53E3-4EBE-8A8A-AABB7957B115}"/>
              </a:ext>
            </a:extLst>
          </p:cNvPr>
          <p:cNvSpPr>
            <a:spLocks noGrp="1" noRot="1" noChangeAspect="1" noChangeArrowheads="1" noTextEdit="1"/>
          </p:cNvSpPr>
          <p:nvPr>
            <p:ph type="sldImg"/>
          </p:nvPr>
        </p:nvSpPr>
        <p:spPr>
          <a:xfrm>
            <a:off x="2459038" y="741363"/>
            <a:ext cx="1587" cy="15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07" name="Text Box 2">
            <a:extLst>
              <a:ext uri="{FF2B5EF4-FFF2-40B4-BE49-F238E27FC236}">
                <a16:creationId xmlns:a16="http://schemas.microsoft.com/office/drawing/2014/main" id="{F026A691-DB48-43B4-B6B3-9C1E86400C06}"/>
              </a:ext>
            </a:extLst>
          </p:cNvPr>
          <p:cNvSpPr txBox="1">
            <a:spLocks noChangeArrowheads="1"/>
          </p:cNvSpPr>
          <p:nvPr/>
        </p:nvSpPr>
        <p:spPr bwMode="auto">
          <a:xfrm>
            <a:off x="685800" y="4630738"/>
            <a:ext cx="5481638" cy="4384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ts val="450"/>
              </a:spcBef>
              <a:buClrTx/>
              <a:buFontTx/>
              <a:buNone/>
            </a:pPr>
            <a:r>
              <a:rPr lang="en-GB" altLang="en-US">
                <a:ea typeface="Microsoft YaHei" panose="020B0503020204020204" pitchFamily="34" charset="-122"/>
              </a:rPr>
              <a:t>Image source Gray’s anatomy Fig 677</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1">
            <a:extLst>
              <a:ext uri="{FF2B5EF4-FFF2-40B4-BE49-F238E27FC236}">
                <a16:creationId xmlns:a16="http://schemas.microsoft.com/office/drawing/2014/main" id="{2B177DF3-F674-4722-8C2A-6FB40EF84CBA}"/>
              </a:ext>
            </a:extLst>
          </p:cNvPr>
          <p:cNvSpPr>
            <a:spLocks noGrp="1" noRot="1" noChangeAspect="1" noChangeArrowheads="1" noTextEdit="1"/>
          </p:cNvSpPr>
          <p:nvPr>
            <p:ph type="sldImg"/>
          </p:nvPr>
        </p:nvSpPr>
        <p:spPr>
          <a:xfrm>
            <a:off x="2459038" y="741363"/>
            <a:ext cx="1587" cy="15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9155" name="Text Box 2">
            <a:extLst>
              <a:ext uri="{FF2B5EF4-FFF2-40B4-BE49-F238E27FC236}">
                <a16:creationId xmlns:a16="http://schemas.microsoft.com/office/drawing/2014/main" id="{E1A9E6F2-57E4-42FF-B07C-200866B6215A}"/>
              </a:ext>
            </a:extLst>
          </p:cNvPr>
          <p:cNvSpPr txBox="1">
            <a:spLocks noChangeArrowheads="1"/>
          </p:cNvSpPr>
          <p:nvPr/>
        </p:nvSpPr>
        <p:spPr bwMode="auto">
          <a:xfrm>
            <a:off x="685800" y="4630738"/>
            <a:ext cx="5481638" cy="4384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ts val="450"/>
              </a:spcBef>
              <a:buClrTx/>
              <a:buFontTx/>
              <a:buNone/>
            </a:pPr>
            <a:r>
              <a:rPr lang="en-GB" altLang="en-US">
                <a:ea typeface="Microsoft YaHei" panose="020B0503020204020204" pitchFamily="34" charset="-122"/>
              </a:rPr>
              <a:t>Image source Gray’s anatomy Fig 677</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1">
            <a:extLst>
              <a:ext uri="{FF2B5EF4-FFF2-40B4-BE49-F238E27FC236}">
                <a16:creationId xmlns:a16="http://schemas.microsoft.com/office/drawing/2014/main" id="{D11C1960-F8B0-4D06-8DE1-448B429CF474}"/>
              </a:ext>
            </a:extLst>
          </p:cNvPr>
          <p:cNvSpPr>
            <a:spLocks noGrp="1" noRot="1" noChangeAspect="1" noChangeArrowheads="1" noTextEdit="1"/>
          </p:cNvSpPr>
          <p:nvPr>
            <p:ph type="sldImg"/>
          </p:nvPr>
        </p:nvSpPr>
        <p:spPr>
          <a:xfrm>
            <a:off x="2459038" y="741363"/>
            <a:ext cx="1587" cy="15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251" name="Text Box 2">
            <a:extLst>
              <a:ext uri="{FF2B5EF4-FFF2-40B4-BE49-F238E27FC236}">
                <a16:creationId xmlns:a16="http://schemas.microsoft.com/office/drawing/2014/main" id="{0A09C986-1477-416C-ADB5-DF15E146A04B}"/>
              </a:ext>
            </a:extLst>
          </p:cNvPr>
          <p:cNvSpPr txBox="1">
            <a:spLocks noChangeArrowheads="1"/>
          </p:cNvSpPr>
          <p:nvPr/>
        </p:nvSpPr>
        <p:spPr bwMode="auto">
          <a:xfrm>
            <a:off x="685800" y="4630738"/>
            <a:ext cx="5481638" cy="4384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ts val="450"/>
              </a:spcBef>
              <a:buClrTx/>
              <a:buFontTx/>
              <a:buNone/>
            </a:pPr>
            <a:r>
              <a:rPr lang="en-GB" altLang="en-US">
                <a:ea typeface="Microsoft YaHei" panose="020B0503020204020204" pitchFamily="34" charset="-122"/>
              </a:rPr>
              <a:t>Image source Gray’s anatomy Fig 677</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1">
            <a:extLst>
              <a:ext uri="{FF2B5EF4-FFF2-40B4-BE49-F238E27FC236}">
                <a16:creationId xmlns:a16="http://schemas.microsoft.com/office/drawing/2014/main" id="{91BEE0A4-C38B-4FE9-9D65-955F3B89FFDF}"/>
              </a:ext>
            </a:extLst>
          </p:cNvPr>
          <p:cNvSpPr>
            <a:spLocks noGrp="1" noRot="1" noChangeAspect="1" noChangeArrowheads="1" noTextEdit="1"/>
          </p:cNvSpPr>
          <p:nvPr>
            <p:ph type="sldImg"/>
          </p:nvPr>
        </p:nvSpPr>
        <p:spPr>
          <a:xfrm>
            <a:off x="2459038" y="741363"/>
            <a:ext cx="1587" cy="15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267" name="Text Box 2">
            <a:extLst>
              <a:ext uri="{FF2B5EF4-FFF2-40B4-BE49-F238E27FC236}">
                <a16:creationId xmlns:a16="http://schemas.microsoft.com/office/drawing/2014/main" id="{74EE726B-A59F-441D-892E-4EB8E57973CB}"/>
              </a:ext>
            </a:extLst>
          </p:cNvPr>
          <p:cNvSpPr txBox="1">
            <a:spLocks noChangeArrowheads="1"/>
          </p:cNvSpPr>
          <p:nvPr/>
        </p:nvSpPr>
        <p:spPr bwMode="auto">
          <a:xfrm>
            <a:off x="685800" y="4630738"/>
            <a:ext cx="5481638" cy="4384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ts val="450"/>
              </a:spcBef>
              <a:buClrTx/>
              <a:buFontTx/>
              <a:buNone/>
            </a:pPr>
            <a:r>
              <a:rPr lang="en-GB" altLang="en-US">
                <a:ea typeface="Microsoft YaHei" panose="020B0503020204020204" pitchFamily="34" charset="-122"/>
              </a:rPr>
              <a:t>Image source Gray’s anatomy Fig 677</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1">
            <a:extLst>
              <a:ext uri="{FF2B5EF4-FFF2-40B4-BE49-F238E27FC236}">
                <a16:creationId xmlns:a16="http://schemas.microsoft.com/office/drawing/2014/main" id="{37C2DE6B-D961-47F0-B6DC-EE53A0F46622}"/>
              </a:ext>
            </a:extLst>
          </p:cNvPr>
          <p:cNvSpPr>
            <a:spLocks noGrp="1" noRot="1" noChangeAspect="1" noChangeArrowheads="1" noTextEdit="1"/>
          </p:cNvSpPr>
          <p:nvPr>
            <p:ph type="sldImg"/>
          </p:nvPr>
        </p:nvSpPr>
        <p:spPr>
          <a:xfrm>
            <a:off x="2459038" y="741363"/>
            <a:ext cx="1587" cy="15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5299" name="Text Box 2">
            <a:extLst>
              <a:ext uri="{FF2B5EF4-FFF2-40B4-BE49-F238E27FC236}">
                <a16:creationId xmlns:a16="http://schemas.microsoft.com/office/drawing/2014/main" id="{0BAEFB6C-F2E9-41CA-AF17-2715718DA1C4}"/>
              </a:ext>
            </a:extLst>
          </p:cNvPr>
          <p:cNvSpPr txBox="1">
            <a:spLocks noChangeArrowheads="1"/>
          </p:cNvSpPr>
          <p:nvPr/>
        </p:nvSpPr>
        <p:spPr bwMode="auto">
          <a:xfrm>
            <a:off x="685800" y="4630738"/>
            <a:ext cx="5481638" cy="4384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ts val="450"/>
              </a:spcBef>
              <a:buClrTx/>
              <a:buFontTx/>
              <a:buNone/>
            </a:pPr>
            <a:r>
              <a:rPr lang="en-GB" altLang="en-US">
                <a:ea typeface="Microsoft YaHei" panose="020B0503020204020204" pitchFamily="34" charset="-122"/>
              </a:rPr>
              <a:t>Image source Gray’s anatomy Fig 677</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1">
            <a:extLst>
              <a:ext uri="{FF2B5EF4-FFF2-40B4-BE49-F238E27FC236}">
                <a16:creationId xmlns:a16="http://schemas.microsoft.com/office/drawing/2014/main" id="{18F4C676-77A8-433A-87AB-0125703DD1D9}"/>
              </a:ext>
            </a:extLst>
          </p:cNvPr>
          <p:cNvSpPr>
            <a:spLocks noGrp="1" noRot="1" noChangeAspect="1" noChangeArrowheads="1" noTextEdit="1"/>
          </p:cNvSpPr>
          <p:nvPr>
            <p:ph type="sldImg"/>
          </p:nvPr>
        </p:nvSpPr>
        <p:spPr>
          <a:xfrm>
            <a:off x="2459038" y="741363"/>
            <a:ext cx="1587" cy="15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7347" name="Text Box 2">
            <a:extLst>
              <a:ext uri="{FF2B5EF4-FFF2-40B4-BE49-F238E27FC236}">
                <a16:creationId xmlns:a16="http://schemas.microsoft.com/office/drawing/2014/main" id="{906B823F-59AB-4A10-A109-D832B0CB6D17}"/>
              </a:ext>
            </a:extLst>
          </p:cNvPr>
          <p:cNvSpPr txBox="1">
            <a:spLocks noChangeArrowheads="1"/>
          </p:cNvSpPr>
          <p:nvPr/>
        </p:nvSpPr>
        <p:spPr bwMode="auto">
          <a:xfrm>
            <a:off x="685800" y="4630738"/>
            <a:ext cx="5481638" cy="4384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ts val="450"/>
              </a:spcBef>
              <a:buClrTx/>
              <a:buFontTx/>
              <a:buNone/>
            </a:pPr>
            <a:r>
              <a:rPr lang="en-GB" altLang="en-US">
                <a:ea typeface="Microsoft YaHei" panose="020B0503020204020204" pitchFamily="34" charset="-122"/>
              </a:rPr>
              <a:t>Image source Gray’s anatomy Fig 677</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1">
            <a:extLst>
              <a:ext uri="{FF2B5EF4-FFF2-40B4-BE49-F238E27FC236}">
                <a16:creationId xmlns:a16="http://schemas.microsoft.com/office/drawing/2014/main" id="{63377AC3-931B-482E-A40B-BC224FEB1DF1}"/>
              </a:ext>
            </a:extLst>
          </p:cNvPr>
          <p:cNvSpPr>
            <a:spLocks noGrp="1" noRot="1" noChangeAspect="1" noChangeArrowheads="1" noTextEdit="1"/>
          </p:cNvSpPr>
          <p:nvPr>
            <p:ph type="sldImg"/>
          </p:nvPr>
        </p:nvSpPr>
        <p:spPr>
          <a:xfrm>
            <a:off x="2459038" y="741363"/>
            <a:ext cx="1587" cy="15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9395" name="Text Box 2">
            <a:extLst>
              <a:ext uri="{FF2B5EF4-FFF2-40B4-BE49-F238E27FC236}">
                <a16:creationId xmlns:a16="http://schemas.microsoft.com/office/drawing/2014/main" id="{EC28D876-772E-4713-8908-AE5C94BC0BD3}"/>
              </a:ext>
            </a:extLst>
          </p:cNvPr>
          <p:cNvSpPr txBox="1">
            <a:spLocks noChangeArrowheads="1"/>
          </p:cNvSpPr>
          <p:nvPr/>
        </p:nvSpPr>
        <p:spPr bwMode="auto">
          <a:xfrm>
            <a:off x="685800" y="4630738"/>
            <a:ext cx="5481638" cy="4384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ts val="450"/>
              </a:spcBef>
              <a:buClrTx/>
              <a:buFontTx/>
              <a:buNone/>
            </a:pPr>
            <a:r>
              <a:rPr lang="en-GB" altLang="en-US">
                <a:ea typeface="Microsoft YaHei" panose="020B0503020204020204" pitchFamily="34" charset="-122"/>
              </a:rPr>
              <a:t>Image source Gray’s anatomy Fig 677</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1">
            <a:extLst>
              <a:ext uri="{FF2B5EF4-FFF2-40B4-BE49-F238E27FC236}">
                <a16:creationId xmlns:a16="http://schemas.microsoft.com/office/drawing/2014/main" id="{DBC8A83B-1099-44C5-9D85-F66A3C2A398A}"/>
              </a:ext>
            </a:extLst>
          </p:cNvPr>
          <p:cNvSpPr>
            <a:spLocks noGrp="1" noRot="1" noChangeAspect="1" noChangeArrowheads="1" noTextEdit="1"/>
          </p:cNvSpPr>
          <p:nvPr>
            <p:ph type="sldImg"/>
          </p:nvPr>
        </p:nvSpPr>
        <p:spPr>
          <a:xfrm>
            <a:off x="0" y="741363"/>
            <a:ext cx="1588" cy="15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3" name="Rectangle 2">
            <a:extLst>
              <a:ext uri="{FF2B5EF4-FFF2-40B4-BE49-F238E27FC236}">
                <a16:creationId xmlns:a16="http://schemas.microsoft.com/office/drawing/2014/main" id="{16175F0C-FA09-4CD4-8FE4-D03E20239974}"/>
              </a:ext>
            </a:extLst>
          </p:cNvPr>
          <p:cNvSpPr>
            <a:spLocks noGrp="1" noChangeArrowheads="1"/>
          </p:cNvSpPr>
          <p:nvPr>
            <p:ph type="body" idx="1"/>
          </p:nvPr>
        </p:nvSpPr>
        <p:spPr>
          <a:xfrm>
            <a:off x="685800" y="4630738"/>
            <a:ext cx="5481638" cy="4384675"/>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1">
            <a:extLst>
              <a:ext uri="{FF2B5EF4-FFF2-40B4-BE49-F238E27FC236}">
                <a16:creationId xmlns:a16="http://schemas.microsoft.com/office/drawing/2014/main" id="{36B2AF1E-77D7-453A-80DD-8BC0B2F76BA7}"/>
              </a:ext>
            </a:extLst>
          </p:cNvPr>
          <p:cNvSpPr>
            <a:spLocks noGrp="1" noRot="1" noChangeAspect="1" noChangeArrowheads="1" noTextEdit="1"/>
          </p:cNvSpPr>
          <p:nvPr>
            <p:ph type="sldImg"/>
          </p:nvPr>
        </p:nvSpPr>
        <p:spPr>
          <a:xfrm>
            <a:off x="0" y="741363"/>
            <a:ext cx="1588" cy="15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3491" name="Rectangle 2">
            <a:extLst>
              <a:ext uri="{FF2B5EF4-FFF2-40B4-BE49-F238E27FC236}">
                <a16:creationId xmlns:a16="http://schemas.microsoft.com/office/drawing/2014/main" id="{37767726-BB99-4B9B-A197-E3957CFFFD12}"/>
              </a:ext>
            </a:extLst>
          </p:cNvPr>
          <p:cNvSpPr>
            <a:spLocks noGrp="1" noChangeArrowheads="1"/>
          </p:cNvSpPr>
          <p:nvPr>
            <p:ph type="body" idx="1"/>
          </p:nvPr>
        </p:nvSpPr>
        <p:spPr>
          <a:xfrm>
            <a:off x="685800" y="4630738"/>
            <a:ext cx="5481638" cy="4384675"/>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1">
            <a:extLst>
              <a:ext uri="{FF2B5EF4-FFF2-40B4-BE49-F238E27FC236}">
                <a16:creationId xmlns:a16="http://schemas.microsoft.com/office/drawing/2014/main" id="{02F95C89-3DDE-4B00-AD05-25667A9A6C33}"/>
              </a:ext>
            </a:extLst>
          </p:cNvPr>
          <p:cNvSpPr>
            <a:spLocks noGrp="1" noRot="1" noChangeAspect="1" noChangeArrowheads="1" noTextEdit="1"/>
          </p:cNvSpPr>
          <p:nvPr>
            <p:ph type="sldImg"/>
          </p:nvPr>
        </p:nvSpPr>
        <p:spPr>
          <a:xfrm>
            <a:off x="2459038" y="741363"/>
            <a:ext cx="1587" cy="15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5539" name="Text Box 2">
            <a:extLst>
              <a:ext uri="{FF2B5EF4-FFF2-40B4-BE49-F238E27FC236}">
                <a16:creationId xmlns:a16="http://schemas.microsoft.com/office/drawing/2014/main" id="{9A4B9CDE-5561-4636-AEEC-61893C05F44B}"/>
              </a:ext>
            </a:extLst>
          </p:cNvPr>
          <p:cNvSpPr txBox="1">
            <a:spLocks noChangeArrowheads="1"/>
          </p:cNvSpPr>
          <p:nvPr/>
        </p:nvSpPr>
        <p:spPr bwMode="auto">
          <a:xfrm>
            <a:off x="685800" y="4630738"/>
            <a:ext cx="5481638" cy="4384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ts val="450"/>
              </a:spcBef>
              <a:buClrTx/>
              <a:buFontTx/>
              <a:buNone/>
            </a:pPr>
            <a:r>
              <a:rPr lang="en-GB" altLang="en-US">
                <a:ea typeface="Microsoft YaHei" panose="020B0503020204020204" pitchFamily="34" charset="-122"/>
              </a:rPr>
              <a:t>Image source Gray’s anatomy Fig 677</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1">
            <a:extLst>
              <a:ext uri="{FF2B5EF4-FFF2-40B4-BE49-F238E27FC236}">
                <a16:creationId xmlns:a16="http://schemas.microsoft.com/office/drawing/2014/main" id="{37E11555-58B8-442A-91D3-2723D8D19854}"/>
              </a:ext>
            </a:extLst>
          </p:cNvPr>
          <p:cNvSpPr>
            <a:spLocks noGrp="1" noRot="1" noChangeAspect="1" noChangeArrowheads="1" noTextEdit="1"/>
          </p:cNvSpPr>
          <p:nvPr>
            <p:ph type="sldImg"/>
          </p:nvPr>
        </p:nvSpPr>
        <p:spPr>
          <a:xfrm>
            <a:off x="2459038" y="741363"/>
            <a:ext cx="1587" cy="15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7" name="Text Box 2">
            <a:extLst>
              <a:ext uri="{FF2B5EF4-FFF2-40B4-BE49-F238E27FC236}">
                <a16:creationId xmlns:a16="http://schemas.microsoft.com/office/drawing/2014/main" id="{D3E9DDBF-5976-4F05-8543-04A1BD0B4D5C}"/>
              </a:ext>
            </a:extLst>
          </p:cNvPr>
          <p:cNvSpPr txBox="1">
            <a:spLocks noChangeArrowheads="1"/>
          </p:cNvSpPr>
          <p:nvPr/>
        </p:nvSpPr>
        <p:spPr bwMode="auto">
          <a:xfrm>
            <a:off x="685800" y="4630738"/>
            <a:ext cx="5481638" cy="4384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ts val="450"/>
              </a:spcBef>
              <a:buClrTx/>
              <a:buFontTx/>
              <a:buNone/>
            </a:pPr>
            <a:r>
              <a:rPr lang="en-GB" altLang="en-US">
                <a:ea typeface="Microsoft YaHei" panose="020B0503020204020204" pitchFamily="34" charset="-122"/>
              </a:rPr>
              <a:t>Image source Gray’s anatomy Fig 677</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1">
            <a:extLst>
              <a:ext uri="{FF2B5EF4-FFF2-40B4-BE49-F238E27FC236}">
                <a16:creationId xmlns:a16="http://schemas.microsoft.com/office/drawing/2014/main" id="{84ADE0DA-9AAD-4EE1-9231-DEB7944C9C8A}"/>
              </a:ext>
            </a:extLst>
          </p:cNvPr>
          <p:cNvSpPr>
            <a:spLocks noGrp="1" noRot="1" noChangeAspect="1" noChangeArrowheads="1" noTextEdit="1"/>
          </p:cNvSpPr>
          <p:nvPr>
            <p:ph type="sldImg"/>
          </p:nvPr>
        </p:nvSpPr>
        <p:spPr>
          <a:xfrm>
            <a:off x="2459038" y="741363"/>
            <a:ext cx="1587" cy="15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0659" name="Text Box 2">
            <a:extLst>
              <a:ext uri="{FF2B5EF4-FFF2-40B4-BE49-F238E27FC236}">
                <a16:creationId xmlns:a16="http://schemas.microsoft.com/office/drawing/2014/main" id="{3FF104E4-E1EB-4689-A5D7-89D76BF9BBFF}"/>
              </a:ext>
            </a:extLst>
          </p:cNvPr>
          <p:cNvSpPr txBox="1">
            <a:spLocks noChangeArrowheads="1"/>
          </p:cNvSpPr>
          <p:nvPr/>
        </p:nvSpPr>
        <p:spPr bwMode="auto">
          <a:xfrm>
            <a:off x="685800" y="4630738"/>
            <a:ext cx="5481638" cy="4384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ts val="450"/>
              </a:spcBef>
              <a:buClrTx/>
              <a:buFontTx/>
              <a:buNone/>
            </a:pPr>
            <a:r>
              <a:rPr lang="en-GB" altLang="en-US">
                <a:ea typeface="Microsoft YaHei" panose="020B0503020204020204" pitchFamily="34" charset="-122"/>
              </a:rPr>
              <a:t>Image source Gray’s anatomy Fig 677</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1">
            <a:extLst>
              <a:ext uri="{FF2B5EF4-FFF2-40B4-BE49-F238E27FC236}">
                <a16:creationId xmlns:a16="http://schemas.microsoft.com/office/drawing/2014/main" id="{592BF00A-9456-4E37-A21B-AFD4B599C4E3}"/>
              </a:ext>
            </a:extLst>
          </p:cNvPr>
          <p:cNvSpPr>
            <a:spLocks noGrp="1" noRot="1" noChangeAspect="1" noChangeArrowheads="1" noTextEdit="1"/>
          </p:cNvSpPr>
          <p:nvPr>
            <p:ph type="sldImg"/>
          </p:nvPr>
        </p:nvSpPr>
        <p:spPr>
          <a:xfrm>
            <a:off x="2459038" y="741363"/>
            <a:ext cx="1587" cy="15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2707" name="Text Box 2">
            <a:extLst>
              <a:ext uri="{FF2B5EF4-FFF2-40B4-BE49-F238E27FC236}">
                <a16:creationId xmlns:a16="http://schemas.microsoft.com/office/drawing/2014/main" id="{5C950F25-F5EE-4C03-ABEF-1138381DCE6C}"/>
              </a:ext>
            </a:extLst>
          </p:cNvPr>
          <p:cNvSpPr txBox="1">
            <a:spLocks noChangeArrowheads="1"/>
          </p:cNvSpPr>
          <p:nvPr/>
        </p:nvSpPr>
        <p:spPr bwMode="auto">
          <a:xfrm>
            <a:off x="685800" y="4630738"/>
            <a:ext cx="5481638" cy="4384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ts val="450"/>
              </a:spcBef>
              <a:buClrTx/>
              <a:buFontTx/>
              <a:buNone/>
            </a:pPr>
            <a:r>
              <a:rPr lang="en-GB" altLang="en-US">
                <a:ea typeface="Microsoft YaHei" panose="020B0503020204020204" pitchFamily="34" charset="-122"/>
              </a:rPr>
              <a:t>Image source Gray’s anatomy Fig 677</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Rectangle 1">
            <a:extLst>
              <a:ext uri="{FF2B5EF4-FFF2-40B4-BE49-F238E27FC236}">
                <a16:creationId xmlns:a16="http://schemas.microsoft.com/office/drawing/2014/main" id="{0EDF4252-C7A2-4DBC-89A7-97A4304F4E0F}"/>
              </a:ext>
            </a:extLst>
          </p:cNvPr>
          <p:cNvSpPr>
            <a:spLocks noGrp="1" noRot="1" noChangeAspect="1" noChangeArrowheads="1" noTextEdit="1"/>
          </p:cNvSpPr>
          <p:nvPr>
            <p:ph type="sldImg"/>
          </p:nvPr>
        </p:nvSpPr>
        <p:spPr>
          <a:xfrm>
            <a:off x="2459038" y="741363"/>
            <a:ext cx="1587" cy="15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4755" name="Text Box 2">
            <a:extLst>
              <a:ext uri="{FF2B5EF4-FFF2-40B4-BE49-F238E27FC236}">
                <a16:creationId xmlns:a16="http://schemas.microsoft.com/office/drawing/2014/main" id="{4C30A28F-5029-429B-8825-A3B2133080E5}"/>
              </a:ext>
            </a:extLst>
          </p:cNvPr>
          <p:cNvSpPr txBox="1">
            <a:spLocks noChangeArrowheads="1"/>
          </p:cNvSpPr>
          <p:nvPr/>
        </p:nvSpPr>
        <p:spPr bwMode="auto">
          <a:xfrm>
            <a:off x="685800" y="4630738"/>
            <a:ext cx="5481638" cy="4384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ts val="450"/>
              </a:spcBef>
              <a:buClrTx/>
              <a:buFontTx/>
              <a:buNone/>
            </a:pPr>
            <a:r>
              <a:rPr lang="en-GB" altLang="en-US">
                <a:ea typeface="Microsoft YaHei" panose="020B0503020204020204" pitchFamily="34" charset="-122"/>
              </a:rPr>
              <a:t>Image source Gray’s anatomy Fig 677</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1">
            <a:extLst>
              <a:ext uri="{FF2B5EF4-FFF2-40B4-BE49-F238E27FC236}">
                <a16:creationId xmlns:a16="http://schemas.microsoft.com/office/drawing/2014/main" id="{59A0A8DA-76BD-4E2C-A37A-386674217179}"/>
              </a:ext>
            </a:extLst>
          </p:cNvPr>
          <p:cNvSpPr>
            <a:spLocks noGrp="1" noRot="1" noChangeAspect="1" noChangeArrowheads="1" noTextEdit="1"/>
          </p:cNvSpPr>
          <p:nvPr>
            <p:ph type="sldImg"/>
          </p:nvPr>
        </p:nvSpPr>
        <p:spPr>
          <a:xfrm>
            <a:off x="2459038" y="741363"/>
            <a:ext cx="1587" cy="15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5" name="Text Box 2">
            <a:extLst>
              <a:ext uri="{FF2B5EF4-FFF2-40B4-BE49-F238E27FC236}">
                <a16:creationId xmlns:a16="http://schemas.microsoft.com/office/drawing/2014/main" id="{EAF8D025-B510-4DC6-A542-7D58070034B6}"/>
              </a:ext>
            </a:extLst>
          </p:cNvPr>
          <p:cNvSpPr txBox="1">
            <a:spLocks noChangeArrowheads="1"/>
          </p:cNvSpPr>
          <p:nvPr/>
        </p:nvSpPr>
        <p:spPr bwMode="auto">
          <a:xfrm>
            <a:off x="685800" y="4630738"/>
            <a:ext cx="5481638" cy="4384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ts val="450"/>
              </a:spcBef>
              <a:buClrTx/>
              <a:buFontTx/>
              <a:buNone/>
            </a:pPr>
            <a:r>
              <a:rPr lang="en-GB" altLang="en-US">
                <a:ea typeface="Microsoft YaHei" panose="020B0503020204020204" pitchFamily="34" charset="-122"/>
              </a:rPr>
              <a:t>Image source Gray’s anatomy Fig 677</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1">
            <a:extLst>
              <a:ext uri="{FF2B5EF4-FFF2-40B4-BE49-F238E27FC236}">
                <a16:creationId xmlns:a16="http://schemas.microsoft.com/office/drawing/2014/main" id="{9C4059A5-C086-41CB-B170-59054565CA53}"/>
              </a:ext>
            </a:extLst>
          </p:cNvPr>
          <p:cNvSpPr>
            <a:spLocks noGrp="1" noRot="1" noChangeAspect="1" noChangeArrowheads="1" noTextEdit="1"/>
          </p:cNvSpPr>
          <p:nvPr>
            <p:ph type="sldImg"/>
          </p:nvPr>
        </p:nvSpPr>
        <p:spPr>
          <a:xfrm>
            <a:off x="2459038" y="741363"/>
            <a:ext cx="1587" cy="15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3" name="Text Box 2">
            <a:extLst>
              <a:ext uri="{FF2B5EF4-FFF2-40B4-BE49-F238E27FC236}">
                <a16:creationId xmlns:a16="http://schemas.microsoft.com/office/drawing/2014/main" id="{0BB6FC52-DE20-4920-9B76-EF6595A9E69B}"/>
              </a:ext>
            </a:extLst>
          </p:cNvPr>
          <p:cNvSpPr txBox="1">
            <a:spLocks noChangeArrowheads="1"/>
          </p:cNvSpPr>
          <p:nvPr/>
        </p:nvSpPr>
        <p:spPr bwMode="auto">
          <a:xfrm>
            <a:off x="685800" y="4630738"/>
            <a:ext cx="5481638" cy="4384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ts val="450"/>
              </a:spcBef>
              <a:buClrTx/>
              <a:buFontTx/>
              <a:buNone/>
            </a:pPr>
            <a:r>
              <a:rPr lang="en-GB" altLang="en-US">
                <a:ea typeface="Microsoft YaHei" panose="020B0503020204020204" pitchFamily="34" charset="-122"/>
              </a:rPr>
              <a:t>Image source Gray’s anatomy Fig 677</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1">
            <a:extLst>
              <a:ext uri="{FF2B5EF4-FFF2-40B4-BE49-F238E27FC236}">
                <a16:creationId xmlns:a16="http://schemas.microsoft.com/office/drawing/2014/main" id="{7FAF9C63-C5E5-4A5F-BACB-2973BC02D14C}"/>
              </a:ext>
            </a:extLst>
          </p:cNvPr>
          <p:cNvSpPr>
            <a:spLocks noGrp="1" noRot="1" noChangeAspect="1" noChangeArrowheads="1" noTextEdit="1"/>
          </p:cNvSpPr>
          <p:nvPr>
            <p:ph type="sldImg"/>
          </p:nvPr>
        </p:nvSpPr>
        <p:spPr>
          <a:xfrm>
            <a:off x="2459038" y="741363"/>
            <a:ext cx="1587" cy="15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8851" name="Text Box 2">
            <a:extLst>
              <a:ext uri="{FF2B5EF4-FFF2-40B4-BE49-F238E27FC236}">
                <a16:creationId xmlns:a16="http://schemas.microsoft.com/office/drawing/2014/main" id="{1FD62A2A-9815-4D37-BF6E-89D334DB4C4D}"/>
              </a:ext>
            </a:extLst>
          </p:cNvPr>
          <p:cNvSpPr txBox="1">
            <a:spLocks noChangeArrowheads="1"/>
          </p:cNvSpPr>
          <p:nvPr/>
        </p:nvSpPr>
        <p:spPr bwMode="auto">
          <a:xfrm>
            <a:off x="685800" y="4630738"/>
            <a:ext cx="5481638" cy="4384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ts val="450"/>
              </a:spcBef>
              <a:buClrTx/>
              <a:buFontTx/>
              <a:buNone/>
            </a:pPr>
            <a:r>
              <a:rPr lang="en-GB" altLang="en-US">
                <a:ea typeface="Microsoft YaHei" panose="020B0503020204020204" pitchFamily="34" charset="-122"/>
              </a:rPr>
              <a:t>Image source Gray’s anatomy Fig 677</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1">
            <a:extLst>
              <a:ext uri="{FF2B5EF4-FFF2-40B4-BE49-F238E27FC236}">
                <a16:creationId xmlns:a16="http://schemas.microsoft.com/office/drawing/2014/main" id="{ED88A021-28E9-4A02-A084-61A25B4DEFA0}"/>
              </a:ext>
            </a:extLst>
          </p:cNvPr>
          <p:cNvSpPr>
            <a:spLocks noGrp="1" noRot="1" noChangeAspect="1" noChangeArrowheads="1" noTextEdit="1"/>
          </p:cNvSpPr>
          <p:nvPr>
            <p:ph type="sldImg"/>
          </p:nvPr>
        </p:nvSpPr>
        <p:spPr>
          <a:xfrm>
            <a:off x="2459038" y="741363"/>
            <a:ext cx="1587" cy="15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0899" name="Text Box 2">
            <a:extLst>
              <a:ext uri="{FF2B5EF4-FFF2-40B4-BE49-F238E27FC236}">
                <a16:creationId xmlns:a16="http://schemas.microsoft.com/office/drawing/2014/main" id="{D857762A-B909-4281-A66F-3FE502F30228}"/>
              </a:ext>
            </a:extLst>
          </p:cNvPr>
          <p:cNvSpPr txBox="1">
            <a:spLocks noChangeArrowheads="1"/>
          </p:cNvSpPr>
          <p:nvPr/>
        </p:nvSpPr>
        <p:spPr bwMode="auto">
          <a:xfrm>
            <a:off x="685800" y="4630738"/>
            <a:ext cx="5481638" cy="4384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ts val="450"/>
              </a:spcBef>
              <a:buClrTx/>
              <a:buFontTx/>
              <a:buNone/>
            </a:pPr>
            <a:r>
              <a:rPr lang="en-GB" altLang="en-US">
                <a:ea typeface="Microsoft YaHei" panose="020B0503020204020204" pitchFamily="34" charset="-122"/>
              </a:rPr>
              <a:t>Image source Gray’s anatomy Fig 677</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1">
            <a:extLst>
              <a:ext uri="{FF2B5EF4-FFF2-40B4-BE49-F238E27FC236}">
                <a16:creationId xmlns:a16="http://schemas.microsoft.com/office/drawing/2014/main" id="{E25DF977-D39B-4E44-886C-F1757FC2E037}"/>
              </a:ext>
            </a:extLst>
          </p:cNvPr>
          <p:cNvSpPr>
            <a:spLocks noGrp="1" noRot="1" noChangeAspect="1" noChangeArrowheads="1" noTextEdit="1"/>
          </p:cNvSpPr>
          <p:nvPr>
            <p:ph type="sldImg"/>
          </p:nvPr>
        </p:nvSpPr>
        <p:spPr>
          <a:xfrm>
            <a:off x="2459038" y="741363"/>
            <a:ext cx="1587" cy="15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2947" name="Text Box 2">
            <a:extLst>
              <a:ext uri="{FF2B5EF4-FFF2-40B4-BE49-F238E27FC236}">
                <a16:creationId xmlns:a16="http://schemas.microsoft.com/office/drawing/2014/main" id="{303DD909-00D7-49BC-B2CE-6FF12C097ECE}"/>
              </a:ext>
            </a:extLst>
          </p:cNvPr>
          <p:cNvSpPr txBox="1">
            <a:spLocks noChangeArrowheads="1"/>
          </p:cNvSpPr>
          <p:nvPr/>
        </p:nvSpPr>
        <p:spPr bwMode="auto">
          <a:xfrm>
            <a:off x="685800" y="4630738"/>
            <a:ext cx="5481638" cy="4384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ts val="450"/>
              </a:spcBef>
              <a:buClrTx/>
              <a:buFontTx/>
              <a:buNone/>
            </a:pPr>
            <a:r>
              <a:rPr lang="en-GB" altLang="en-US">
                <a:ea typeface="Microsoft YaHei" panose="020B0503020204020204" pitchFamily="34" charset="-122"/>
              </a:rPr>
              <a:t>Image source Gray’s anatomy Fig 677</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1">
            <a:extLst>
              <a:ext uri="{FF2B5EF4-FFF2-40B4-BE49-F238E27FC236}">
                <a16:creationId xmlns:a16="http://schemas.microsoft.com/office/drawing/2014/main" id="{22EE3B66-EA03-4823-981A-5ACBD542FC1A}"/>
              </a:ext>
            </a:extLst>
          </p:cNvPr>
          <p:cNvSpPr>
            <a:spLocks noGrp="1" noRot="1" noChangeAspect="1" noChangeArrowheads="1" noTextEdit="1"/>
          </p:cNvSpPr>
          <p:nvPr>
            <p:ph type="sldImg"/>
          </p:nvPr>
        </p:nvSpPr>
        <p:spPr>
          <a:xfrm>
            <a:off x="2459038" y="741363"/>
            <a:ext cx="1587" cy="15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387" name="Text Box 2">
            <a:extLst>
              <a:ext uri="{FF2B5EF4-FFF2-40B4-BE49-F238E27FC236}">
                <a16:creationId xmlns:a16="http://schemas.microsoft.com/office/drawing/2014/main" id="{E02A3F37-B05B-42FB-8300-2FA40F7E2FAB}"/>
              </a:ext>
            </a:extLst>
          </p:cNvPr>
          <p:cNvSpPr txBox="1">
            <a:spLocks noChangeArrowheads="1"/>
          </p:cNvSpPr>
          <p:nvPr/>
        </p:nvSpPr>
        <p:spPr bwMode="auto">
          <a:xfrm>
            <a:off x="685800" y="4630738"/>
            <a:ext cx="5481638" cy="4384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ts val="450"/>
              </a:spcBef>
              <a:buClrTx/>
              <a:buFontTx/>
              <a:buNone/>
            </a:pPr>
            <a:r>
              <a:rPr lang="en-GB" altLang="en-US">
                <a:ea typeface="Microsoft YaHei" panose="020B0503020204020204" pitchFamily="34" charset="-122"/>
              </a:rPr>
              <a:t>Image source Gray’s anatomy Fig 677</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1">
            <a:extLst>
              <a:ext uri="{FF2B5EF4-FFF2-40B4-BE49-F238E27FC236}">
                <a16:creationId xmlns:a16="http://schemas.microsoft.com/office/drawing/2014/main" id="{323E9495-FF4A-4AE5-BE4C-E2B40A43D543}"/>
              </a:ext>
            </a:extLst>
          </p:cNvPr>
          <p:cNvSpPr>
            <a:spLocks noGrp="1" noRot="1" noChangeAspect="1" noChangeArrowheads="1" noTextEdit="1"/>
          </p:cNvSpPr>
          <p:nvPr>
            <p:ph type="sldImg"/>
          </p:nvPr>
        </p:nvSpPr>
        <p:spPr>
          <a:xfrm>
            <a:off x="2459038" y="741363"/>
            <a:ext cx="1587" cy="15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5" name="Text Box 2">
            <a:extLst>
              <a:ext uri="{FF2B5EF4-FFF2-40B4-BE49-F238E27FC236}">
                <a16:creationId xmlns:a16="http://schemas.microsoft.com/office/drawing/2014/main" id="{0CE45617-137D-4B1E-93AA-B8C5486093D9}"/>
              </a:ext>
            </a:extLst>
          </p:cNvPr>
          <p:cNvSpPr txBox="1">
            <a:spLocks noChangeArrowheads="1"/>
          </p:cNvSpPr>
          <p:nvPr/>
        </p:nvSpPr>
        <p:spPr bwMode="auto">
          <a:xfrm>
            <a:off x="685800" y="4630738"/>
            <a:ext cx="5481638" cy="4384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ts val="450"/>
              </a:spcBef>
              <a:buClrTx/>
              <a:buFontTx/>
              <a:buNone/>
            </a:pPr>
            <a:r>
              <a:rPr lang="en-GB" altLang="en-US">
                <a:ea typeface="Microsoft YaHei" panose="020B0503020204020204" pitchFamily="34" charset="-122"/>
              </a:rPr>
              <a:t>Image source Gray’s anatomy Fig 677</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1">
            <a:extLst>
              <a:ext uri="{FF2B5EF4-FFF2-40B4-BE49-F238E27FC236}">
                <a16:creationId xmlns:a16="http://schemas.microsoft.com/office/drawing/2014/main" id="{4F3E3146-54F7-44E1-A169-156B2CE9217D}"/>
              </a:ext>
            </a:extLst>
          </p:cNvPr>
          <p:cNvSpPr>
            <a:spLocks noGrp="1" noRot="1" noChangeAspect="1" noChangeArrowheads="1" noTextEdit="1"/>
          </p:cNvSpPr>
          <p:nvPr>
            <p:ph type="sldImg"/>
          </p:nvPr>
        </p:nvSpPr>
        <p:spPr>
          <a:xfrm>
            <a:off x="2459038" y="741363"/>
            <a:ext cx="1587" cy="15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483" name="Text Box 2">
            <a:extLst>
              <a:ext uri="{FF2B5EF4-FFF2-40B4-BE49-F238E27FC236}">
                <a16:creationId xmlns:a16="http://schemas.microsoft.com/office/drawing/2014/main" id="{060865EA-B186-4713-9843-293D699E4C52}"/>
              </a:ext>
            </a:extLst>
          </p:cNvPr>
          <p:cNvSpPr txBox="1">
            <a:spLocks noChangeArrowheads="1"/>
          </p:cNvSpPr>
          <p:nvPr/>
        </p:nvSpPr>
        <p:spPr bwMode="auto">
          <a:xfrm>
            <a:off x="685800" y="4630738"/>
            <a:ext cx="5481638" cy="4384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ts val="450"/>
              </a:spcBef>
              <a:buClrTx/>
              <a:buFontTx/>
              <a:buNone/>
            </a:pPr>
            <a:r>
              <a:rPr lang="en-GB" altLang="en-US">
                <a:ea typeface="Microsoft YaHei" panose="020B0503020204020204" pitchFamily="34" charset="-122"/>
              </a:rPr>
              <a:t>Image source Gray’s anatomy Fig 677</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1">
            <a:extLst>
              <a:ext uri="{FF2B5EF4-FFF2-40B4-BE49-F238E27FC236}">
                <a16:creationId xmlns:a16="http://schemas.microsoft.com/office/drawing/2014/main" id="{2D3D86C8-3866-4B60-9283-035340228ED3}"/>
              </a:ext>
            </a:extLst>
          </p:cNvPr>
          <p:cNvSpPr>
            <a:spLocks noGrp="1" noRot="1" noChangeAspect="1" noChangeArrowheads="1" noTextEdit="1"/>
          </p:cNvSpPr>
          <p:nvPr>
            <p:ph type="sldImg"/>
          </p:nvPr>
        </p:nvSpPr>
        <p:spPr>
          <a:xfrm>
            <a:off x="2459038" y="741363"/>
            <a:ext cx="1587" cy="15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3" name="Text Box 2">
            <a:extLst>
              <a:ext uri="{FF2B5EF4-FFF2-40B4-BE49-F238E27FC236}">
                <a16:creationId xmlns:a16="http://schemas.microsoft.com/office/drawing/2014/main" id="{52FBB334-E060-4E12-A8C2-B651186E7344}"/>
              </a:ext>
            </a:extLst>
          </p:cNvPr>
          <p:cNvSpPr txBox="1">
            <a:spLocks noChangeArrowheads="1"/>
          </p:cNvSpPr>
          <p:nvPr/>
        </p:nvSpPr>
        <p:spPr bwMode="auto">
          <a:xfrm>
            <a:off x="685800" y="4630738"/>
            <a:ext cx="5481638" cy="4384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ts val="450"/>
              </a:spcBef>
              <a:buClrTx/>
              <a:buFontTx/>
              <a:buNone/>
            </a:pPr>
            <a:r>
              <a:rPr lang="en-GB" altLang="en-US">
                <a:ea typeface="Microsoft YaHei" panose="020B0503020204020204" pitchFamily="34" charset="-122"/>
              </a:rPr>
              <a:t>Image source Gray’s anatomy Fig 677</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1">
            <a:extLst>
              <a:ext uri="{FF2B5EF4-FFF2-40B4-BE49-F238E27FC236}">
                <a16:creationId xmlns:a16="http://schemas.microsoft.com/office/drawing/2014/main" id="{31C6AE75-0CC3-466F-AB60-D2A17DC0D538}"/>
              </a:ext>
            </a:extLst>
          </p:cNvPr>
          <p:cNvSpPr>
            <a:spLocks noGrp="1" noRot="1" noChangeAspect="1" noChangeArrowheads="1" noTextEdit="1"/>
          </p:cNvSpPr>
          <p:nvPr>
            <p:ph type="sldImg"/>
          </p:nvPr>
        </p:nvSpPr>
        <p:spPr>
          <a:xfrm>
            <a:off x="990600" y="741363"/>
            <a:ext cx="4872038" cy="365601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1" name="Rectangle 2">
            <a:extLst>
              <a:ext uri="{FF2B5EF4-FFF2-40B4-BE49-F238E27FC236}">
                <a16:creationId xmlns:a16="http://schemas.microsoft.com/office/drawing/2014/main" id="{0D92B97E-9E60-488D-BD18-4C9C86A15AC9}"/>
              </a:ext>
            </a:extLst>
          </p:cNvPr>
          <p:cNvSpPr>
            <a:spLocks noGrp="1" noChangeArrowheads="1"/>
          </p:cNvSpPr>
          <p:nvPr>
            <p:ph type="body" idx="1"/>
          </p:nvPr>
        </p:nvSpPr>
        <p:spPr>
          <a:xfrm>
            <a:off x="685800" y="4630738"/>
            <a:ext cx="5483225" cy="4386262"/>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1">
            <a:extLst>
              <a:ext uri="{FF2B5EF4-FFF2-40B4-BE49-F238E27FC236}">
                <a16:creationId xmlns:a16="http://schemas.microsoft.com/office/drawing/2014/main" id="{3C1F0B95-D5BA-402F-9F01-E2FE7C80C38F}"/>
              </a:ext>
            </a:extLst>
          </p:cNvPr>
          <p:cNvSpPr>
            <a:spLocks noGrp="1" noRot="1" noChangeAspect="1" noChangeArrowheads="1" noTextEdit="1"/>
          </p:cNvSpPr>
          <p:nvPr>
            <p:ph type="sldImg"/>
          </p:nvPr>
        </p:nvSpPr>
        <p:spPr>
          <a:xfrm>
            <a:off x="2459038" y="741363"/>
            <a:ext cx="1587" cy="15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699" name="Text Box 2">
            <a:extLst>
              <a:ext uri="{FF2B5EF4-FFF2-40B4-BE49-F238E27FC236}">
                <a16:creationId xmlns:a16="http://schemas.microsoft.com/office/drawing/2014/main" id="{794C6572-292B-4912-93FA-742A8D274AB9}"/>
              </a:ext>
            </a:extLst>
          </p:cNvPr>
          <p:cNvSpPr txBox="1">
            <a:spLocks noChangeArrowheads="1"/>
          </p:cNvSpPr>
          <p:nvPr/>
        </p:nvSpPr>
        <p:spPr bwMode="auto">
          <a:xfrm>
            <a:off x="685800" y="4630738"/>
            <a:ext cx="5481638" cy="4384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ts val="450"/>
              </a:spcBef>
              <a:buClrTx/>
              <a:buFontTx/>
              <a:buNone/>
            </a:pPr>
            <a:r>
              <a:rPr lang="en-GB" altLang="en-US">
                <a:ea typeface="Microsoft YaHei" panose="020B0503020204020204" pitchFamily="34" charset="-122"/>
              </a:rPr>
              <a:t>Gray 627 and 628</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5">
            <a:extLst>
              <a:ext uri="{FF2B5EF4-FFF2-40B4-BE49-F238E27FC236}">
                <a16:creationId xmlns:a16="http://schemas.microsoft.com/office/drawing/2014/main" id="{DA32F67F-64F7-49E2-8E26-0504DE29C2F9}"/>
              </a:ext>
            </a:extLst>
          </p:cNvPr>
          <p:cNvSpPr>
            <a:spLocks noGrp="1" noChangeArrowheads="1"/>
          </p:cNvSpPr>
          <p:nvPr>
            <p:ph type="sldNum" idx="10"/>
          </p:nvPr>
        </p:nvSpPr>
        <p:spPr>
          <a:ln/>
        </p:spPr>
        <p:txBody>
          <a:bodyPr/>
          <a:lstStyle>
            <a:lvl1pPr>
              <a:defRPr/>
            </a:lvl1pPr>
          </a:lstStyle>
          <a:p>
            <a:pPr>
              <a:defRPr/>
            </a:pPr>
            <a:fld id="{916A18A2-67FD-4C70-A491-0506F9E24CB5}" type="slidenum">
              <a:rPr lang="en-GB" altLang="en-US"/>
              <a:pPr>
                <a:defRPr/>
              </a:pPr>
              <a:t>‹#›</a:t>
            </a:fld>
            <a:endParaRPr lang="en-GB" altLang="en-US"/>
          </a:p>
        </p:txBody>
      </p:sp>
    </p:spTree>
    <p:extLst>
      <p:ext uri="{BB962C8B-B14F-4D97-AF65-F5344CB8AC3E}">
        <p14:creationId xmlns:p14="http://schemas.microsoft.com/office/powerpoint/2010/main" val="1212724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a:extLst>
              <a:ext uri="{FF2B5EF4-FFF2-40B4-BE49-F238E27FC236}">
                <a16:creationId xmlns:a16="http://schemas.microsoft.com/office/drawing/2014/main" id="{CA23AA37-13E8-4E7B-94C2-6A24F3FA1F2C}"/>
              </a:ext>
            </a:extLst>
          </p:cNvPr>
          <p:cNvSpPr>
            <a:spLocks noGrp="1" noChangeArrowheads="1"/>
          </p:cNvSpPr>
          <p:nvPr>
            <p:ph type="sldNum" idx="10"/>
          </p:nvPr>
        </p:nvSpPr>
        <p:spPr>
          <a:ln/>
        </p:spPr>
        <p:txBody>
          <a:bodyPr/>
          <a:lstStyle>
            <a:lvl1pPr>
              <a:defRPr/>
            </a:lvl1pPr>
          </a:lstStyle>
          <a:p>
            <a:pPr>
              <a:defRPr/>
            </a:pPr>
            <a:fld id="{1015C6C7-FDA8-4A48-81A2-EEB50B944996}" type="slidenum">
              <a:rPr lang="en-GB" altLang="en-US"/>
              <a:pPr>
                <a:defRPr/>
              </a:pPr>
              <a:t>‹#›</a:t>
            </a:fld>
            <a:endParaRPr lang="en-GB" altLang="en-US"/>
          </a:p>
        </p:txBody>
      </p:sp>
    </p:spTree>
    <p:extLst>
      <p:ext uri="{BB962C8B-B14F-4D97-AF65-F5344CB8AC3E}">
        <p14:creationId xmlns:p14="http://schemas.microsoft.com/office/powerpoint/2010/main" val="2851196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a:extLst>
              <a:ext uri="{FF2B5EF4-FFF2-40B4-BE49-F238E27FC236}">
                <a16:creationId xmlns:a16="http://schemas.microsoft.com/office/drawing/2014/main" id="{BC7CEAC6-3331-4AD0-BCFF-AB26545624AF}"/>
              </a:ext>
            </a:extLst>
          </p:cNvPr>
          <p:cNvSpPr>
            <a:spLocks noGrp="1" noChangeArrowheads="1"/>
          </p:cNvSpPr>
          <p:nvPr>
            <p:ph type="sldNum" idx="10"/>
          </p:nvPr>
        </p:nvSpPr>
        <p:spPr>
          <a:ln/>
        </p:spPr>
        <p:txBody>
          <a:bodyPr/>
          <a:lstStyle>
            <a:lvl1pPr>
              <a:defRPr/>
            </a:lvl1pPr>
          </a:lstStyle>
          <a:p>
            <a:pPr>
              <a:defRPr/>
            </a:pPr>
            <a:fld id="{064CEAA8-3644-4BB6-94BD-FD78FECD3FA0}" type="slidenum">
              <a:rPr lang="en-GB" altLang="en-US"/>
              <a:pPr>
                <a:defRPr/>
              </a:pPr>
              <a:t>‹#›</a:t>
            </a:fld>
            <a:endParaRPr lang="en-GB" altLang="en-US"/>
          </a:p>
        </p:txBody>
      </p:sp>
    </p:spTree>
    <p:extLst>
      <p:ext uri="{BB962C8B-B14F-4D97-AF65-F5344CB8AC3E}">
        <p14:creationId xmlns:p14="http://schemas.microsoft.com/office/powerpoint/2010/main" val="25430330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468313"/>
            <a:ext cx="7762875" cy="1433512"/>
          </a:xfrm>
        </p:spPr>
        <p:txBody>
          <a:bodyPr/>
          <a:lstStyle/>
          <a:p>
            <a:r>
              <a:rPr lang="en-US"/>
              <a:t>Click to edit Master title style</a:t>
            </a:r>
            <a:endParaRPr lang="en-GB"/>
          </a:p>
        </p:txBody>
      </p:sp>
      <p:sp>
        <p:nvSpPr>
          <p:cNvPr id="3" name="Text Placeholder 2"/>
          <p:cNvSpPr>
            <a:spLocks noGrp="1"/>
          </p:cNvSpPr>
          <p:nvPr>
            <p:ph type="body" sz="half" idx="1"/>
          </p:nvPr>
        </p:nvSpPr>
        <p:spPr>
          <a:xfrm>
            <a:off x="685800" y="1981200"/>
            <a:ext cx="3805238" cy="3975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Online Image Placeholder 3"/>
          <p:cNvSpPr>
            <a:spLocks noGrp="1"/>
          </p:cNvSpPr>
          <p:nvPr>
            <p:ph type="clipArt" sz="half" idx="2"/>
          </p:nvPr>
        </p:nvSpPr>
        <p:spPr>
          <a:xfrm>
            <a:off x="4643438" y="1981200"/>
            <a:ext cx="3805237" cy="3975100"/>
          </a:xfrm>
        </p:spPr>
        <p:txBody>
          <a:bodyPr/>
          <a:lstStyle/>
          <a:p>
            <a:pPr lvl="0"/>
            <a:endParaRPr lang="en-GB" noProof="0"/>
          </a:p>
        </p:txBody>
      </p:sp>
      <p:sp>
        <p:nvSpPr>
          <p:cNvPr id="5" name="Rectangle 30">
            <a:extLst>
              <a:ext uri="{FF2B5EF4-FFF2-40B4-BE49-F238E27FC236}">
                <a16:creationId xmlns:a16="http://schemas.microsoft.com/office/drawing/2014/main" id="{31AEC88A-D71B-4D7B-BDC6-1AD2B216AA4B}"/>
              </a:ext>
            </a:extLst>
          </p:cNvPr>
          <p:cNvSpPr>
            <a:spLocks noGrp="1" noChangeArrowheads="1"/>
          </p:cNvSpPr>
          <p:nvPr>
            <p:ph type="dt" idx="10"/>
          </p:nvPr>
        </p:nvSpPr>
        <p:spPr>
          <a:xfrm>
            <a:off x="665163" y="6356350"/>
            <a:ext cx="1895475" cy="458788"/>
          </a:xfrm>
          <a:prstGeom prst="rect">
            <a:avLst/>
          </a:prstGeom>
        </p:spPr>
        <p:txBody>
          <a:bodyPr/>
          <a:lstStyle>
            <a:lvl1pPr>
              <a:buClr>
                <a:srgbClr val="000000"/>
              </a:buClr>
              <a:buSzPct val="100000"/>
              <a:buFont typeface="Times New Roman" panose="02020603050405020304" pitchFamily="18" charset="0"/>
              <a:buNone/>
              <a:defRPr/>
            </a:lvl1pPr>
          </a:lstStyle>
          <a:p>
            <a:pPr>
              <a:defRPr/>
            </a:pPr>
            <a:endParaRPr lang="en-GB" altLang="en-US"/>
          </a:p>
        </p:txBody>
      </p:sp>
      <p:sp>
        <p:nvSpPr>
          <p:cNvPr id="6" name="Rectangle 31">
            <a:extLst>
              <a:ext uri="{FF2B5EF4-FFF2-40B4-BE49-F238E27FC236}">
                <a16:creationId xmlns:a16="http://schemas.microsoft.com/office/drawing/2014/main" id="{E2BC5D66-17A7-4888-9CBC-95918EDBA439}"/>
              </a:ext>
            </a:extLst>
          </p:cNvPr>
          <p:cNvSpPr>
            <a:spLocks noGrp="1" noChangeArrowheads="1"/>
          </p:cNvSpPr>
          <p:nvPr>
            <p:ph type="ftr" idx="11"/>
          </p:nvPr>
        </p:nvSpPr>
        <p:spPr>
          <a:xfrm>
            <a:off x="3103563" y="6356350"/>
            <a:ext cx="2886075" cy="458788"/>
          </a:xfrm>
          <a:prstGeom prst="rect">
            <a:avLst/>
          </a:prstGeom>
        </p:spPr>
        <p:txBody>
          <a:bodyPr/>
          <a:lstStyle>
            <a:lvl1pPr>
              <a:buClr>
                <a:srgbClr val="000000"/>
              </a:buClr>
              <a:buSzPct val="100000"/>
              <a:buFont typeface="Times New Roman" panose="02020603050405020304" pitchFamily="18" charset="0"/>
              <a:buNone/>
              <a:defRPr/>
            </a:lvl1pPr>
          </a:lstStyle>
          <a:p>
            <a:pPr>
              <a:defRPr/>
            </a:pPr>
            <a:endParaRPr lang="en-GB" altLang="en-US"/>
          </a:p>
        </p:txBody>
      </p:sp>
      <p:sp>
        <p:nvSpPr>
          <p:cNvPr id="7" name="Rectangle 32">
            <a:extLst>
              <a:ext uri="{FF2B5EF4-FFF2-40B4-BE49-F238E27FC236}">
                <a16:creationId xmlns:a16="http://schemas.microsoft.com/office/drawing/2014/main" id="{C8FF72DB-0626-4A19-B1A5-7DFBD3914B4C}"/>
              </a:ext>
            </a:extLst>
          </p:cNvPr>
          <p:cNvSpPr>
            <a:spLocks noGrp="1" noChangeArrowheads="1"/>
          </p:cNvSpPr>
          <p:nvPr>
            <p:ph type="sldNum" idx="12"/>
          </p:nvPr>
        </p:nvSpPr>
        <p:spPr/>
        <p:txBody>
          <a:bodyPr/>
          <a:lstStyle>
            <a:lvl1pPr>
              <a:defRPr/>
            </a:lvl1pPr>
          </a:lstStyle>
          <a:p>
            <a:pPr>
              <a:defRPr/>
            </a:pPr>
            <a:fld id="{C985FD8B-366D-475D-89FE-753915420DAB}" type="slidenum">
              <a:rPr lang="en-GB" altLang="en-US"/>
              <a:pPr>
                <a:defRPr/>
              </a:pPr>
              <a:t>‹#›</a:t>
            </a:fld>
            <a:endParaRPr lang="en-GB" altLang="en-US"/>
          </a:p>
        </p:txBody>
      </p:sp>
    </p:spTree>
    <p:extLst>
      <p:ext uri="{BB962C8B-B14F-4D97-AF65-F5344CB8AC3E}">
        <p14:creationId xmlns:p14="http://schemas.microsoft.com/office/powerpoint/2010/main" val="3406111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468313"/>
            <a:ext cx="7762875" cy="1433512"/>
          </a:xfrm>
        </p:spPr>
        <p:txBody>
          <a:bodyPr/>
          <a:lstStyle/>
          <a:p>
            <a:r>
              <a:rPr lang="en-US"/>
              <a:t>Click to edit Master title style</a:t>
            </a:r>
            <a:endParaRPr lang="en-GB"/>
          </a:p>
        </p:txBody>
      </p:sp>
      <p:sp>
        <p:nvSpPr>
          <p:cNvPr id="3" name="Online Image Placeholder 2"/>
          <p:cNvSpPr>
            <a:spLocks noGrp="1"/>
          </p:cNvSpPr>
          <p:nvPr>
            <p:ph type="clipArt" sz="half" idx="1"/>
          </p:nvPr>
        </p:nvSpPr>
        <p:spPr>
          <a:xfrm>
            <a:off x="685800" y="1981200"/>
            <a:ext cx="3805238" cy="3975100"/>
          </a:xfrm>
        </p:spPr>
        <p:txBody>
          <a:bodyPr/>
          <a:lstStyle/>
          <a:p>
            <a:pPr lvl="0"/>
            <a:endParaRPr lang="en-GB" noProof="0"/>
          </a:p>
        </p:txBody>
      </p:sp>
      <p:sp>
        <p:nvSpPr>
          <p:cNvPr id="4" name="Text Placeholder 3"/>
          <p:cNvSpPr>
            <a:spLocks noGrp="1"/>
          </p:cNvSpPr>
          <p:nvPr>
            <p:ph type="body" sz="half" idx="2"/>
          </p:nvPr>
        </p:nvSpPr>
        <p:spPr>
          <a:xfrm>
            <a:off x="4643438" y="1981200"/>
            <a:ext cx="3805237" cy="3975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30">
            <a:extLst>
              <a:ext uri="{FF2B5EF4-FFF2-40B4-BE49-F238E27FC236}">
                <a16:creationId xmlns:a16="http://schemas.microsoft.com/office/drawing/2014/main" id="{4F8F37C9-BCDA-44FB-BAD7-65462015D55B}"/>
              </a:ext>
            </a:extLst>
          </p:cNvPr>
          <p:cNvSpPr>
            <a:spLocks noGrp="1" noChangeArrowheads="1"/>
          </p:cNvSpPr>
          <p:nvPr>
            <p:ph type="dt" idx="10"/>
          </p:nvPr>
        </p:nvSpPr>
        <p:spPr>
          <a:xfrm>
            <a:off x="665163" y="6356350"/>
            <a:ext cx="1895475" cy="458788"/>
          </a:xfrm>
          <a:prstGeom prst="rect">
            <a:avLst/>
          </a:prstGeom>
        </p:spPr>
        <p:txBody>
          <a:bodyPr/>
          <a:lstStyle>
            <a:lvl1pPr>
              <a:buClr>
                <a:srgbClr val="000000"/>
              </a:buClr>
              <a:buSzPct val="100000"/>
              <a:buFont typeface="Times New Roman" panose="02020603050405020304" pitchFamily="18" charset="0"/>
              <a:buNone/>
              <a:defRPr/>
            </a:lvl1pPr>
          </a:lstStyle>
          <a:p>
            <a:pPr>
              <a:defRPr/>
            </a:pPr>
            <a:endParaRPr lang="en-GB" altLang="en-US"/>
          </a:p>
        </p:txBody>
      </p:sp>
      <p:sp>
        <p:nvSpPr>
          <p:cNvPr id="6" name="Rectangle 31">
            <a:extLst>
              <a:ext uri="{FF2B5EF4-FFF2-40B4-BE49-F238E27FC236}">
                <a16:creationId xmlns:a16="http://schemas.microsoft.com/office/drawing/2014/main" id="{C89E7C65-83EE-46E3-B25B-CB92BA9A0276}"/>
              </a:ext>
            </a:extLst>
          </p:cNvPr>
          <p:cNvSpPr>
            <a:spLocks noGrp="1" noChangeArrowheads="1"/>
          </p:cNvSpPr>
          <p:nvPr>
            <p:ph type="ftr" idx="11"/>
          </p:nvPr>
        </p:nvSpPr>
        <p:spPr>
          <a:xfrm>
            <a:off x="3103563" y="6356350"/>
            <a:ext cx="2886075" cy="458788"/>
          </a:xfrm>
          <a:prstGeom prst="rect">
            <a:avLst/>
          </a:prstGeom>
        </p:spPr>
        <p:txBody>
          <a:bodyPr/>
          <a:lstStyle>
            <a:lvl1pPr>
              <a:buClr>
                <a:srgbClr val="000000"/>
              </a:buClr>
              <a:buSzPct val="100000"/>
              <a:buFont typeface="Times New Roman" panose="02020603050405020304" pitchFamily="18" charset="0"/>
              <a:buNone/>
              <a:defRPr/>
            </a:lvl1pPr>
          </a:lstStyle>
          <a:p>
            <a:pPr>
              <a:defRPr/>
            </a:pPr>
            <a:endParaRPr lang="en-GB" altLang="en-US"/>
          </a:p>
        </p:txBody>
      </p:sp>
      <p:sp>
        <p:nvSpPr>
          <p:cNvPr id="7" name="Rectangle 32">
            <a:extLst>
              <a:ext uri="{FF2B5EF4-FFF2-40B4-BE49-F238E27FC236}">
                <a16:creationId xmlns:a16="http://schemas.microsoft.com/office/drawing/2014/main" id="{6AE4BFA6-A360-4710-A693-6E26307FF420}"/>
              </a:ext>
            </a:extLst>
          </p:cNvPr>
          <p:cNvSpPr>
            <a:spLocks noGrp="1" noChangeArrowheads="1"/>
          </p:cNvSpPr>
          <p:nvPr>
            <p:ph type="sldNum" idx="12"/>
          </p:nvPr>
        </p:nvSpPr>
        <p:spPr/>
        <p:txBody>
          <a:bodyPr/>
          <a:lstStyle>
            <a:lvl1pPr>
              <a:defRPr/>
            </a:lvl1pPr>
          </a:lstStyle>
          <a:p>
            <a:pPr>
              <a:defRPr/>
            </a:pPr>
            <a:fld id="{04271147-08FD-4614-80E2-D26535A712CC}" type="slidenum">
              <a:rPr lang="en-GB" altLang="en-US"/>
              <a:pPr>
                <a:defRPr/>
              </a:pPr>
              <a:t>‹#›</a:t>
            </a:fld>
            <a:endParaRPr lang="en-GB" altLang="en-US"/>
          </a:p>
        </p:txBody>
      </p:sp>
    </p:spTree>
    <p:extLst>
      <p:ext uri="{BB962C8B-B14F-4D97-AF65-F5344CB8AC3E}">
        <p14:creationId xmlns:p14="http://schemas.microsoft.com/office/powerpoint/2010/main" val="2840040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a:extLst>
              <a:ext uri="{FF2B5EF4-FFF2-40B4-BE49-F238E27FC236}">
                <a16:creationId xmlns:a16="http://schemas.microsoft.com/office/drawing/2014/main" id="{261353C4-B93F-4802-AAA3-098A942F758A}"/>
              </a:ext>
            </a:extLst>
          </p:cNvPr>
          <p:cNvSpPr>
            <a:spLocks noGrp="1" noChangeArrowheads="1"/>
          </p:cNvSpPr>
          <p:nvPr>
            <p:ph type="sldNum" idx="10"/>
          </p:nvPr>
        </p:nvSpPr>
        <p:spPr>
          <a:ln/>
        </p:spPr>
        <p:txBody>
          <a:bodyPr/>
          <a:lstStyle>
            <a:lvl1pPr>
              <a:defRPr/>
            </a:lvl1pPr>
          </a:lstStyle>
          <a:p>
            <a:pPr>
              <a:defRPr/>
            </a:pPr>
            <a:fld id="{A07B47F3-DF5F-4781-A24B-7D08C19648EA}" type="slidenum">
              <a:rPr lang="en-GB" altLang="en-US"/>
              <a:pPr>
                <a:defRPr/>
              </a:pPr>
              <a:t>‹#›</a:t>
            </a:fld>
            <a:endParaRPr lang="en-GB" altLang="en-US"/>
          </a:p>
        </p:txBody>
      </p:sp>
    </p:spTree>
    <p:extLst>
      <p:ext uri="{BB962C8B-B14F-4D97-AF65-F5344CB8AC3E}">
        <p14:creationId xmlns:p14="http://schemas.microsoft.com/office/powerpoint/2010/main" val="3321255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5">
            <a:extLst>
              <a:ext uri="{FF2B5EF4-FFF2-40B4-BE49-F238E27FC236}">
                <a16:creationId xmlns:a16="http://schemas.microsoft.com/office/drawing/2014/main" id="{CD09AA52-9196-4707-959C-F787F88C76D4}"/>
              </a:ext>
            </a:extLst>
          </p:cNvPr>
          <p:cNvSpPr>
            <a:spLocks noGrp="1" noChangeArrowheads="1"/>
          </p:cNvSpPr>
          <p:nvPr>
            <p:ph type="sldNum" idx="10"/>
          </p:nvPr>
        </p:nvSpPr>
        <p:spPr>
          <a:ln/>
        </p:spPr>
        <p:txBody>
          <a:bodyPr/>
          <a:lstStyle>
            <a:lvl1pPr>
              <a:defRPr/>
            </a:lvl1pPr>
          </a:lstStyle>
          <a:p>
            <a:pPr>
              <a:defRPr/>
            </a:pPr>
            <a:fld id="{222E8F21-E694-4FF9-A2B0-273B1771180C}" type="slidenum">
              <a:rPr lang="en-GB" altLang="en-US"/>
              <a:pPr>
                <a:defRPr/>
              </a:pPr>
              <a:t>‹#›</a:t>
            </a:fld>
            <a:endParaRPr lang="en-GB" altLang="en-US"/>
          </a:p>
        </p:txBody>
      </p:sp>
    </p:spTree>
    <p:extLst>
      <p:ext uri="{BB962C8B-B14F-4D97-AF65-F5344CB8AC3E}">
        <p14:creationId xmlns:p14="http://schemas.microsoft.com/office/powerpoint/2010/main" val="1404948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7013"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1600200"/>
            <a:ext cx="4038600"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a:extLst>
              <a:ext uri="{FF2B5EF4-FFF2-40B4-BE49-F238E27FC236}">
                <a16:creationId xmlns:a16="http://schemas.microsoft.com/office/drawing/2014/main" id="{8676115F-080F-49A0-B135-0A5FF6BDFAFD}"/>
              </a:ext>
            </a:extLst>
          </p:cNvPr>
          <p:cNvSpPr>
            <a:spLocks noGrp="1" noChangeArrowheads="1"/>
          </p:cNvSpPr>
          <p:nvPr>
            <p:ph type="sldNum" idx="10"/>
          </p:nvPr>
        </p:nvSpPr>
        <p:spPr>
          <a:ln/>
        </p:spPr>
        <p:txBody>
          <a:bodyPr/>
          <a:lstStyle>
            <a:lvl1pPr>
              <a:defRPr/>
            </a:lvl1pPr>
          </a:lstStyle>
          <a:p>
            <a:pPr>
              <a:defRPr/>
            </a:pPr>
            <a:fld id="{3FBD7306-1F64-4021-8B50-10241AABC2AB}" type="slidenum">
              <a:rPr lang="en-GB" altLang="en-US"/>
              <a:pPr>
                <a:defRPr/>
              </a:pPr>
              <a:t>‹#›</a:t>
            </a:fld>
            <a:endParaRPr lang="en-GB" altLang="en-US"/>
          </a:p>
        </p:txBody>
      </p:sp>
    </p:spTree>
    <p:extLst>
      <p:ext uri="{BB962C8B-B14F-4D97-AF65-F5344CB8AC3E}">
        <p14:creationId xmlns:p14="http://schemas.microsoft.com/office/powerpoint/2010/main" val="3581631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a:extLst>
              <a:ext uri="{FF2B5EF4-FFF2-40B4-BE49-F238E27FC236}">
                <a16:creationId xmlns:a16="http://schemas.microsoft.com/office/drawing/2014/main" id="{9B92A700-CC77-451D-88E7-BDB2842A20CC}"/>
              </a:ext>
            </a:extLst>
          </p:cNvPr>
          <p:cNvSpPr>
            <a:spLocks noGrp="1" noChangeArrowheads="1"/>
          </p:cNvSpPr>
          <p:nvPr>
            <p:ph type="sldNum" idx="10"/>
          </p:nvPr>
        </p:nvSpPr>
        <p:spPr>
          <a:ln/>
        </p:spPr>
        <p:txBody>
          <a:bodyPr/>
          <a:lstStyle>
            <a:lvl1pPr>
              <a:defRPr/>
            </a:lvl1pPr>
          </a:lstStyle>
          <a:p>
            <a:pPr>
              <a:defRPr/>
            </a:pPr>
            <a:fld id="{1158FFCA-3B79-4CA9-A483-764336DAEC4B}" type="slidenum">
              <a:rPr lang="en-GB" altLang="en-US"/>
              <a:pPr>
                <a:defRPr/>
              </a:pPr>
              <a:t>‹#›</a:t>
            </a:fld>
            <a:endParaRPr lang="en-GB" altLang="en-US"/>
          </a:p>
        </p:txBody>
      </p:sp>
    </p:spTree>
    <p:extLst>
      <p:ext uri="{BB962C8B-B14F-4D97-AF65-F5344CB8AC3E}">
        <p14:creationId xmlns:p14="http://schemas.microsoft.com/office/powerpoint/2010/main" val="572460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a:extLst>
              <a:ext uri="{FF2B5EF4-FFF2-40B4-BE49-F238E27FC236}">
                <a16:creationId xmlns:a16="http://schemas.microsoft.com/office/drawing/2014/main" id="{568D446D-689C-442C-A0CD-6F08860C350A}"/>
              </a:ext>
            </a:extLst>
          </p:cNvPr>
          <p:cNvSpPr>
            <a:spLocks noGrp="1" noChangeArrowheads="1"/>
          </p:cNvSpPr>
          <p:nvPr>
            <p:ph type="sldNum" idx="10"/>
          </p:nvPr>
        </p:nvSpPr>
        <p:spPr>
          <a:ln/>
        </p:spPr>
        <p:txBody>
          <a:bodyPr/>
          <a:lstStyle>
            <a:lvl1pPr>
              <a:defRPr/>
            </a:lvl1pPr>
          </a:lstStyle>
          <a:p>
            <a:pPr>
              <a:defRPr/>
            </a:pPr>
            <a:fld id="{7E43EA65-1336-4C0F-B5AD-A295B104FF35}" type="slidenum">
              <a:rPr lang="en-GB" altLang="en-US"/>
              <a:pPr>
                <a:defRPr/>
              </a:pPr>
              <a:t>‹#›</a:t>
            </a:fld>
            <a:endParaRPr lang="en-GB" altLang="en-US"/>
          </a:p>
        </p:txBody>
      </p:sp>
    </p:spTree>
    <p:extLst>
      <p:ext uri="{BB962C8B-B14F-4D97-AF65-F5344CB8AC3E}">
        <p14:creationId xmlns:p14="http://schemas.microsoft.com/office/powerpoint/2010/main" val="3772523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9463BBC5-D940-453A-98BA-D194D244BF3D}"/>
              </a:ext>
            </a:extLst>
          </p:cNvPr>
          <p:cNvSpPr>
            <a:spLocks noGrp="1" noChangeArrowheads="1"/>
          </p:cNvSpPr>
          <p:nvPr>
            <p:ph type="sldNum" idx="10"/>
          </p:nvPr>
        </p:nvSpPr>
        <p:spPr>
          <a:ln/>
        </p:spPr>
        <p:txBody>
          <a:bodyPr/>
          <a:lstStyle>
            <a:lvl1pPr>
              <a:defRPr/>
            </a:lvl1pPr>
          </a:lstStyle>
          <a:p>
            <a:pPr>
              <a:defRPr/>
            </a:pPr>
            <a:fld id="{C9E15DF1-97CF-457F-AF5E-258D5667A17B}" type="slidenum">
              <a:rPr lang="en-GB" altLang="en-US"/>
              <a:pPr>
                <a:defRPr/>
              </a:pPr>
              <a:t>‹#›</a:t>
            </a:fld>
            <a:endParaRPr lang="en-GB" altLang="en-US"/>
          </a:p>
        </p:txBody>
      </p:sp>
    </p:spTree>
    <p:extLst>
      <p:ext uri="{BB962C8B-B14F-4D97-AF65-F5344CB8AC3E}">
        <p14:creationId xmlns:p14="http://schemas.microsoft.com/office/powerpoint/2010/main" val="2063656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a:extLst>
              <a:ext uri="{FF2B5EF4-FFF2-40B4-BE49-F238E27FC236}">
                <a16:creationId xmlns:a16="http://schemas.microsoft.com/office/drawing/2014/main" id="{9B5E71B6-2A1B-40EF-BE54-C797E560E20C}"/>
              </a:ext>
            </a:extLst>
          </p:cNvPr>
          <p:cNvSpPr>
            <a:spLocks noGrp="1" noChangeArrowheads="1"/>
          </p:cNvSpPr>
          <p:nvPr>
            <p:ph type="sldNum" idx="10"/>
          </p:nvPr>
        </p:nvSpPr>
        <p:spPr>
          <a:ln/>
        </p:spPr>
        <p:txBody>
          <a:bodyPr/>
          <a:lstStyle>
            <a:lvl1pPr>
              <a:defRPr/>
            </a:lvl1pPr>
          </a:lstStyle>
          <a:p>
            <a:pPr>
              <a:defRPr/>
            </a:pPr>
            <a:fld id="{AC62C007-E2F1-4A3D-B706-675FAF1059B9}" type="slidenum">
              <a:rPr lang="en-GB" altLang="en-US"/>
              <a:pPr>
                <a:defRPr/>
              </a:pPr>
              <a:t>‹#›</a:t>
            </a:fld>
            <a:endParaRPr lang="en-GB" altLang="en-US"/>
          </a:p>
        </p:txBody>
      </p:sp>
    </p:spTree>
    <p:extLst>
      <p:ext uri="{BB962C8B-B14F-4D97-AF65-F5344CB8AC3E}">
        <p14:creationId xmlns:p14="http://schemas.microsoft.com/office/powerpoint/2010/main" val="4077227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a:extLst>
              <a:ext uri="{FF2B5EF4-FFF2-40B4-BE49-F238E27FC236}">
                <a16:creationId xmlns:a16="http://schemas.microsoft.com/office/drawing/2014/main" id="{F72FCBA3-AF1C-4B22-9DAA-9F870C1DD470}"/>
              </a:ext>
            </a:extLst>
          </p:cNvPr>
          <p:cNvSpPr>
            <a:spLocks noGrp="1" noChangeArrowheads="1"/>
          </p:cNvSpPr>
          <p:nvPr>
            <p:ph type="sldNum" idx="10"/>
          </p:nvPr>
        </p:nvSpPr>
        <p:spPr>
          <a:ln/>
        </p:spPr>
        <p:txBody>
          <a:bodyPr/>
          <a:lstStyle>
            <a:lvl1pPr>
              <a:defRPr/>
            </a:lvl1pPr>
          </a:lstStyle>
          <a:p>
            <a:pPr>
              <a:defRPr/>
            </a:pPr>
            <a:fld id="{1907100B-17E9-47EF-8D5C-8B347BE86916}" type="slidenum">
              <a:rPr lang="en-GB" altLang="en-US"/>
              <a:pPr>
                <a:defRPr/>
              </a:pPr>
              <a:t>‹#›</a:t>
            </a:fld>
            <a:endParaRPr lang="en-GB" altLang="en-US"/>
          </a:p>
        </p:txBody>
      </p:sp>
    </p:spTree>
    <p:extLst>
      <p:ext uri="{BB962C8B-B14F-4D97-AF65-F5344CB8AC3E}">
        <p14:creationId xmlns:p14="http://schemas.microsoft.com/office/powerpoint/2010/main" val="2230741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A15CE954-6C01-4685-9F3A-7BCA0C6A309A}"/>
              </a:ext>
            </a:extLst>
          </p:cNvPr>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a:t>Click to edit the title text format</a:t>
            </a:r>
          </a:p>
        </p:txBody>
      </p:sp>
      <p:sp>
        <p:nvSpPr>
          <p:cNvPr id="1027" name="Rectangle 2">
            <a:extLst>
              <a:ext uri="{FF2B5EF4-FFF2-40B4-BE49-F238E27FC236}">
                <a16:creationId xmlns:a16="http://schemas.microsoft.com/office/drawing/2014/main" id="{F19F82AA-CAA0-4C73-9245-C0B912890DCA}"/>
              </a:ext>
            </a:extLst>
          </p:cNvPr>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p:txBody>
      </p:sp>
      <p:sp>
        <p:nvSpPr>
          <p:cNvPr id="1028" name="Text Box 3">
            <a:extLst>
              <a:ext uri="{FF2B5EF4-FFF2-40B4-BE49-F238E27FC236}">
                <a16:creationId xmlns:a16="http://schemas.microsoft.com/office/drawing/2014/main" id="{A90C59A9-3B4F-454F-AECB-5AF811C75A25}"/>
              </a:ext>
            </a:extLst>
          </p:cNvPr>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1029" name="Text Box 4">
            <a:extLst>
              <a:ext uri="{FF2B5EF4-FFF2-40B4-BE49-F238E27FC236}">
                <a16:creationId xmlns:a16="http://schemas.microsoft.com/office/drawing/2014/main" id="{167D626B-81FD-48D6-81BD-A89F206D1B0C}"/>
              </a:ext>
            </a:extLst>
          </p:cNvPr>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2" name="Rectangle 5">
            <a:extLst>
              <a:ext uri="{FF2B5EF4-FFF2-40B4-BE49-F238E27FC236}">
                <a16:creationId xmlns:a16="http://schemas.microsoft.com/office/drawing/2014/main" id="{5B58524D-D26C-4033-BABC-7BE44E2DCD1F}"/>
              </a:ext>
            </a:extLst>
          </p:cNvPr>
          <p:cNvSpPr>
            <a:spLocks noGrp="1" noChangeArrowheads="1"/>
          </p:cNvSpPr>
          <p:nvPr>
            <p:ph type="sldNum"/>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mn-lt"/>
              </a:defRPr>
            </a:lvl1pPr>
          </a:lstStyle>
          <a:p>
            <a:pPr>
              <a:defRPr/>
            </a:pPr>
            <a:fld id="{6ADAC63A-1192-452C-9161-0EDF74D9250E}"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Lst>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5pPr>
      <a:lvl6pPr marL="25146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6pPr>
      <a:lvl7pPr marL="29718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7pPr>
      <a:lvl8pPr marL="34290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8pPr>
      <a:lvl9pPr marL="38862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an.schnupp@dpag.ox.ac.uk"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hyperlink" Target="http://howyourbrainworks.net/"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12.jpeg"/><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13.xml"/><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howyourbrainworks.net/timetable"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
            <a:extLst>
              <a:ext uri="{FF2B5EF4-FFF2-40B4-BE49-F238E27FC236}">
                <a16:creationId xmlns:a16="http://schemas.microsoft.com/office/drawing/2014/main" id="{6EC22B2A-1C11-4DD3-A90B-FDC22DDDED49}"/>
              </a:ext>
            </a:extLst>
          </p:cNvPr>
          <p:cNvSpPr txBox="1">
            <a:spLocks noChangeArrowheads="1"/>
          </p:cNvSpPr>
          <p:nvPr/>
        </p:nvSpPr>
        <p:spPr bwMode="auto">
          <a:xfrm>
            <a:off x="900113" y="1484313"/>
            <a:ext cx="7772400" cy="1408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nchorCtr="1"/>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r" eaLnBrk="1" hangingPunct="1">
              <a:spcBef>
                <a:spcPct val="0"/>
              </a:spcBef>
              <a:buClrTx/>
              <a:buFontTx/>
              <a:buNone/>
            </a:pPr>
            <a:r>
              <a:rPr lang="en-US" altLang="en-US" sz="4000" dirty="0"/>
              <a:t>A First Encounter:</a:t>
            </a:r>
            <a:br>
              <a:rPr lang="en-US" altLang="en-US" sz="4000" dirty="0"/>
            </a:br>
            <a:r>
              <a:rPr lang="en-US" altLang="en-US" sz="4000" dirty="0"/>
              <a:t>Fundamentals of Brain Structure and Function</a:t>
            </a:r>
          </a:p>
        </p:txBody>
      </p:sp>
      <p:sp>
        <p:nvSpPr>
          <p:cNvPr id="5123" name="Text Box 2">
            <a:extLst>
              <a:ext uri="{FF2B5EF4-FFF2-40B4-BE49-F238E27FC236}">
                <a16:creationId xmlns:a16="http://schemas.microsoft.com/office/drawing/2014/main" id="{06AB94FB-B63A-48E4-BF3B-0E10281D887C}"/>
              </a:ext>
            </a:extLst>
          </p:cNvPr>
          <p:cNvSpPr txBox="1">
            <a:spLocks noChangeArrowheads="1"/>
          </p:cNvSpPr>
          <p:nvPr/>
        </p:nvSpPr>
        <p:spPr bwMode="auto">
          <a:xfrm>
            <a:off x="-107950" y="3500438"/>
            <a:ext cx="6400800" cy="2671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1"/>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r" eaLnBrk="1" hangingPunct="1">
              <a:lnSpc>
                <a:spcPct val="80000"/>
              </a:lnSpc>
              <a:spcBef>
                <a:spcPts val="600"/>
              </a:spcBef>
              <a:buClrTx/>
              <a:buFontTx/>
              <a:buNone/>
            </a:pPr>
            <a:r>
              <a:rPr lang="en-GB" altLang="en-US" sz="2400" dirty="0"/>
              <a:t>How Your Brain Works - Week 1</a:t>
            </a:r>
          </a:p>
          <a:p>
            <a:pPr algn="r" eaLnBrk="1" hangingPunct="1">
              <a:lnSpc>
                <a:spcPct val="80000"/>
              </a:lnSpc>
              <a:buClrTx/>
              <a:buFontTx/>
              <a:buNone/>
            </a:pPr>
            <a:endParaRPr lang="en-US" altLang="en-US" dirty="0"/>
          </a:p>
          <a:p>
            <a:pPr algn="r" eaLnBrk="1" hangingPunct="1">
              <a:lnSpc>
                <a:spcPct val="80000"/>
              </a:lnSpc>
              <a:buClrTx/>
              <a:buFontTx/>
              <a:buNone/>
            </a:pPr>
            <a:r>
              <a:rPr lang="en-US" altLang="en-US" dirty="0"/>
              <a:t>Prof. Jan </a:t>
            </a:r>
            <a:r>
              <a:rPr lang="en-US" altLang="en-US" dirty="0" err="1"/>
              <a:t>Schnupp</a:t>
            </a:r>
            <a:endParaRPr lang="en-US" altLang="en-US" dirty="0"/>
          </a:p>
          <a:p>
            <a:pPr algn="r" eaLnBrk="1" hangingPunct="1">
              <a:lnSpc>
                <a:spcPct val="80000"/>
              </a:lnSpc>
              <a:buClrTx/>
              <a:buFontTx/>
              <a:buNone/>
            </a:pPr>
            <a:r>
              <a:rPr lang="en-US" altLang="en-US" dirty="0">
                <a:solidFill>
                  <a:srgbClr val="009999"/>
                </a:solidFill>
                <a:hlinkClick r:id="rId3"/>
              </a:rPr>
              <a:t>wschnupp@cityu.edu.hk</a:t>
            </a:r>
          </a:p>
          <a:p>
            <a:pPr algn="r" eaLnBrk="1" hangingPunct="1">
              <a:lnSpc>
                <a:spcPct val="80000"/>
              </a:lnSpc>
              <a:spcBef>
                <a:spcPts val="600"/>
              </a:spcBef>
              <a:buClrTx/>
              <a:buFontTx/>
              <a:buNone/>
            </a:pPr>
            <a:endParaRPr lang="en-US" altLang="en-US" sz="2200" dirty="0"/>
          </a:p>
          <a:p>
            <a:pPr algn="r" eaLnBrk="1" hangingPunct="1">
              <a:lnSpc>
                <a:spcPct val="80000"/>
              </a:lnSpc>
              <a:spcBef>
                <a:spcPts val="600"/>
              </a:spcBef>
              <a:buClrTx/>
              <a:buFontTx/>
              <a:buNone/>
            </a:pPr>
            <a:r>
              <a:rPr lang="en-US" altLang="en-US" sz="2200" dirty="0">
                <a:hlinkClick r:id="rId4"/>
              </a:rPr>
              <a:t>http://HowYourBrainWorks.net</a:t>
            </a:r>
            <a:r>
              <a:rPr lang="en-US" altLang="en-US" sz="2200" dirty="0"/>
              <a:t> </a:t>
            </a:r>
          </a:p>
        </p:txBody>
      </p:sp>
      <p:pic>
        <p:nvPicPr>
          <p:cNvPr id="5124" name="Picture 3">
            <a:extLst>
              <a:ext uri="{FF2B5EF4-FFF2-40B4-BE49-F238E27FC236}">
                <a16:creationId xmlns:a16="http://schemas.microsoft.com/office/drawing/2014/main" id="{90D1E120-05F7-441C-9108-04AF419995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7763" y="4713288"/>
            <a:ext cx="2168525" cy="11636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
            <a:extLst>
              <a:ext uri="{FF2B5EF4-FFF2-40B4-BE49-F238E27FC236}">
                <a16:creationId xmlns:a16="http://schemas.microsoft.com/office/drawing/2014/main" id="{9E56C5B2-5F51-4E88-9A93-B184860DDD9E}"/>
              </a:ext>
            </a:extLst>
          </p:cNvPr>
          <p:cNvSpPr txBox="1">
            <a:spLocks noChangeArrowheads="1"/>
          </p:cNvSpPr>
          <p:nvPr/>
        </p:nvSpPr>
        <p:spPr bwMode="auto">
          <a:xfrm>
            <a:off x="250825" y="44450"/>
            <a:ext cx="5834063"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GB" altLang="en-US" sz="4000"/>
              <a:t>Loops upon Loops</a:t>
            </a:r>
          </a:p>
        </p:txBody>
      </p:sp>
      <p:sp>
        <p:nvSpPr>
          <p:cNvPr id="19459" name="Text Box 2">
            <a:extLst>
              <a:ext uri="{FF2B5EF4-FFF2-40B4-BE49-F238E27FC236}">
                <a16:creationId xmlns:a16="http://schemas.microsoft.com/office/drawing/2014/main" id="{7C1DADFF-3576-4C36-9992-1412EAE6FED7}"/>
              </a:ext>
            </a:extLst>
          </p:cNvPr>
          <p:cNvSpPr txBox="1">
            <a:spLocks noChangeArrowheads="1"/>
          </p:cNvSpPr>
          <p:nvPr/>
        </p:nvSpPr>
        <p:spPr bwMode="auto">
          <a:xfrm>
            <a:off x="395288" y="4005263"/>
            <a:ext cx="8497887" cy="193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spcBef>
                <a:spcPts val="8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9pPr>
          </a:lstStyle>
          <a:p>
            <a:pPr eaLnBrk="1" hangingPunct="1">
              <a:lnSpc>
                <a:spcPct val="80000"/>
              </a:lnSpc>
              <a:spcBef>
                <a:spcPts val="500"/>
              </a:spcBef>
              <a:buFont typeface="Arial" panose="020B0604020202020204" pitchFamily="34" charset="0"/>
              <a:buChar char="•"/>
            </a:pPr>
            <a:r>
              <a:rPr lang="en-GB" altLang="en-US" sz="2000" dirty="0"/>
              <a:t>It is useful to imagine the brain as having evolved by layering more and more complex input-output loops on top of existing ones.</a:t>
            </a:r>
          </a:p>
          <a:p>
            <a:pPr eaLnBrk="1" hangingPunct="1">
              <a:lnSpc>
                <a:spcPct val="80000"/>
              </a:lnSpc>
              <a:spcBef>
                <a:spcPts val="500"/>
              </a:spcBef>
              <a:buFont typeface="Arial" panose="020B0604020202020204" pitchFamily="34" charset="0"/>
              <a:buChar char="•"/>
            </a:pPr>
            <a:r>
              <a:rPr lang="en-GB" altLang="en-US" sz="2000" dirty="0"/>
              <a:t>Charles Sherrington (Nobel Prize wining Physiologist of the early 1900s) imagined that all brain function might be explainable in terms of potentially hugely complex, interlinked and hierarchically organized reflex arcs that interact. </a:t>
            </a:r>
          </a:p>
          <a:p>
            <a:pPr eaLnBrk="1" hangingPunct="1">
              <a:lnSpc>
                <a:spcPct val="80000"/>
              </a:lnSpc>
              <a:spcBef>
                <a:spcPts val="500"/>
              </a:spcBef>
              <a:buFont typeface="Arial" panose="020B0604020202020204" pitchFamily="34" charset="0"/>
              <a:buChar char="•"/>
            </a:pPr>
            <a:r>
              <a:rPr lang="en-GB" altLang="en-US" sz="2000" dirty="0"/>
              <a:t>More recently, brain researchers feel that Sherrington’s view underestimates the importance of innate drives as well as long term memories in shaping perception and motivation (“cognitive” neuroscience)</a:t>
            </a:r>
          </a:p>
          <a:p>
            <a:pPr eaLnBrk="1" hangingPunct="1">
              <a:lnSpc>
                <a:spcPct val="80000"/>
              </a:lnSpc>
              <a:spcBef>
                <a:spcPts val="500"/>
              </a:spcBef>
              <a:buFont typeface="Arial" panose="020B0604020202020204" pitchFamily="34" charset="0"/>
              <a:buChar char="•"/>
            </a:pPr>
            <a:endParaRPr lang="en-GB" altLang="en-US" sz="2000" dirty="0"/>
          </a:p>
        </p:txBody>
      </p:sp>
      <p:pic>
        <p:nvPicPr>
          <p:cNvPr id="19460" name="Picture 2" descr="The plan of a reflex arc">
            <a:extLst>
              <a:ext uri="{FF2B5EF4-FFF2-40B4-BE49-F238E27FC236}">
                <a16:creationId xmlns:a16="http://schemas.microsoft.com/office/drawing/2014/main" id="{2B432678-35E8-4CD2-AA3A-EFD9679D64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8538" y="1052513"/>
            <a:ext cx="5838825"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4B19150A-3F06-4CE9-8840-177795D8DE79}"/>
              </a:ext>
            </a:extLst>
          </p:cNvPr>
          <p:cNvSpPr>
            <a:spLocks noGrp="1" noChangeArrowheads="1"/>
          </p:cNvSpPr>
          <p:nvPr>
            <p:ph type="title"/>
          </p:nvPr>
        </p:nvSpPr>
        <p:spPr>
          <a:xfrm>
            <a:off x="-215900" y="333375"/>
            <a:ext cx="3898900" cy="849313"/>
          </a:xfrm>
        </p:spPr>
        <p:txBody>
          <a:bodyPr/>
          <a:lstStyle/>
          <a:p>
            <a:r>
              <a:rPr lang="en-GB" altLang="en-US"/>
              <a:t>Brain Evolution</a:t>
            </a:r>
          </a:p>
        </p:txBody>
      </p:sp>
      <p:sp>
        <p:nvSpPr>
          <p:cNvPr id="21507" name="Content Placeholder 2">
            <a:extLst>
              <a:ext uri="{FF2B5EF4-FFF2-40B4-BE49-F238E27FC236}">
                <a16:creationId xmlns:a16="http://schemas.microsoft.com/office/drawing/2014/main" id="{59871170-FF4C-41DD-AB96-2ABA9F1CF5FA}"/>
              </a:ext>
            </a:extLst>
          </p:cNvPr>
          <p:cNvSpPr>
            <a:spLocks noGrp="1" noChangeArrowheads="1"/>
          </p:cNvSpPr>
          <p:nvPr>
            <p:ph idx="1"/>
          </p:nvPr>
        </p:nvSpPr>
        <p:spPr>
          <a:xfrm>
            <a:off x="179388" y="2046288"/>
            <a:ext cx="3106737" cy="4060825"/>
          </a:xfrm>
        </p:spPr>
        <p:txBody>
          <a:bodyPr/>
          <a:lstStyle/>
          <a:p>
            <a:pPr indent="0"/>
            <a:r>
              <a:rPr lang="en-GB" altLang="en-US"/>
              <a:t>Over 100s of millions of years, more and more circuits are added to the brain and expand.</a:t>
            </a:r>
          </a:p>
        </p:txBody>
      </p:sp>
      <p:pic>
        <p:nvPicPr>
          <p:cNvPr id="21508" name="Picture 2" descr="Image result for brain evolution">
            <a:extLst>
              <a:ext uri="{FF2B5EF4-FFF2-40B4-BE49-F238E27FC236}">
                <a16:creationId xmlns:a16="http://schemas.microsoft.com/office/drawing/2014/main" id="{E8F29B46-2883-4B82-99F5-700A4F2723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00" y="238125"/>
            <a:ext cx="5561013" cy="58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1A2B6615-34D3-49F2-82A6-81B1EDD8787A}"/>
              </a:ext>
            </a:extLst>
          </p:cNvPr>
          <p:cNvSpPr>
            <a:spLocks noGrp="1" noChangeArrowheads="1"/>
          </p:cNvSpPr>
          <p:nvPr>
            <p:ph type="title"/>
          </p:nvPr>
        </p:nvSpPr>
        <p:spPr/>
        <p:txBody>
          <a:bodyPr/>
          <a:lstStyle/>
          <a:p>
            <a:r>
              <a:rPr lang="en-GB" altLang="en-US"/>
              <a:t>Take-home Message</a:t>
            </a:r>
          </a:p>
        </p:txBody>
      </p:sp>
      <p:sp>
        <p:nvSpPr>
          <p:cNvPr id="3" name="Content Placeholder 2">
            <a:extLst>
              <a:ext uri="{FF2B5EF4-FFF2-40B4-BE49-F238E27FC236}">
                <a16:creationId xmlns:a16="http://schemas.microsoft.com/office/drawing/2014/main" id="{E45108BA-D84E-481D-92E7-1D0CE0E0A04C}"/>
              </a:ext>
            </a:extLst>
          </p:cNvPr>
          <p:cNvSpPr>
            <a:spLocks noGrp="1"/>
          </p:cNvSpPr>
          <p:nvPr>
            <p:ph idx="1"/>
          </p:nvPr>
        </p:nvSpPr>
        <p:spPr>
          <a:xfrm>
            <a:off x="457200" y="1341438"/>
            <a:ext cx="8228013" cy="4524375"/>
          </a:xfrm>
        </p:spPr>
        <p:txBody>
          <a:bodyPr/>
          <a:lstStyle/>
          <a:p>
            <a:pPr marL="0" indent="0">
              <a:defRPr/>
            </a:pPr>
            <a:r>
              <a:rPr lang="en-GB" sz="2400" dirty="0"/>
              <a:t>The central nervous system comprises a hierarchy of circuits which evolved gradually. </a:t>
            </a:r>
          </a:p>
          <a:p>
            <a:pPr marL="0" indent="0">
              <a:defRPr/>
            </a:pPr>
            <a:r>
              <a:rPr lang="en-GB" sz="2400" dirty="0"/>
              <a:t>Some circuits are more primitive than others, and there may be multiple circuits for any one role. </a:t>
            </a:r>
          </a:p>
          <a:p>
            <a:pPr marL="0" indent="0">
              <a:defRPr/>
            </a:pPr>
            <a:r>
              <a:rPr lang="en-GB" sz="2400" dirty="0"/>
              <a:t>For example, the older </a:t>
            </a:r>
            <a:r>
              <a:rPr lang="en-GB" sz="2400" i="1" dirty="0"/>
              <a:t>superior colliculus</a:t>
            </a:r>
            <a:r>
              <a:rPr lang="en-GB" sz="2400" dirty="0"/>
              <a:t> (aka </a:t>
            </a:r>
            <a:r>
              <a:rPr lang="en-GB" sz="2400" i="1" dirty="0"/>
              <a:t>optic tectum</a:t>
            </a:r>
            <a:r>
              <a:rPr lang="en-GB" sz="2400" dirty="0"/>
              <a:t>) and the newer </a:t>
            </a:r>
            <a:r>
              <a:rPr lang="en-GB" sz="2400" i="1" dirty="0"/>
              <a:t>visual cortex</a:t>
            </a:r>
            <a:r>
              <a:rPr lang="en-GB" sz="2400" dirty="0"/>
              <a:t> both help to make you see. And ancient spinal chord reflex arcs as well as cerebellar and motor cortical circuits all make you move.</a:t>
            </a:r>
          </a:p>
          <a:p>
            <a:pPr marL="0" indent="0">
              <a:defRPr/>
            </a:pPr>
            <a:r>
              <a:rPr lang="en-GB" sz="2400" dirty="0"/>
              <a:t>They are all active in parallel. It is perhaps surprising that we can ever be “of one mind” about anything given that the mind is the result of such massively parallel distributed processing.</a:t>
            </a:r>
          </a:p>
          <a:p>
            <a:pPr>
              <a:defRPr/>
            </a:pPr>
            <a:endParaRPr lang="en-GB"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8D32D046-A531-4175-992B-0E292E443A57}"/>
              </a:ext>
            </a:extLst>
          </p:cNvPr>
          <p:cNvSpPr>
            <a:spLocks noGrp="1" noChangeArrowheads="1"/>
          </p:cNvSpPr>
          <p:nvPr>
            <p:ph type="title"/>
          </p:nvPr>
        </p:nvSpPr>
        <p:spPr/>
        <p:txBody>
          <a:bodyPr/>
          <a:lstStyle/>
          <a:p>
            <a:r>
              <a:rPr lang="en-GB" altLang="en-US"/>
              <a:t>Neurons</a:t>
            </a:r>
          </a:p>
        </p:txBody>
      </p:sp>
      <p:sp>
        <p:nvSpPr>
          <p:cNvPr id="3" name="Content Placeholder 2">
            <a:extLst>
              <a:ext uri="{FF2B5EF4-FFF2-40B4-BE49-F238E27FC236}">
                <a16:creationId xmlns:a16="http://schemas.microsoft.com/office/drawing/2014/main" id="{6DEF4F0C-BF6A-4C51-9F5B-D92E97682E82}"/>
              </a:ext>
            </a:extLst>
          </p:cNvPr>
          <p:cNvSpPr>
            <a:spLocks noGrp="1"/>
          </p:cNvSpPr>
          <p:nvPr>
            <p:ph idx="1"/>
          </p:nvPr>
        </p:nvSpPr>
        <p:spPr>
          <a:xfrm>
            <a:off x="457200" y="2276475"/>
            <a:ext cx="8228013" cy="3155950"/>
          </a:xfrm>
        </p:spPr>
        <p:txBody>
          <a:bodyPr/>
          <a:lstStyle/>
          <a:p>
            <a:pPr marL="0" indent="0">
              <a:defRPr/>
            </a:pPr>
            <a:r>
              <a:rPr lang="en-GB" sz="2800" dirty="0"/>
              <a:t>The brain’s circuits are made of nerve cells or neurons. A human brain contains in the order of 100 billion of them.</a:t>
            </a:r>
          </a:p>
          <a:p>
            <a:pPr marL="0" indent="0">
              <a:defRPr/>
            </a:pPr>
            <a:r>
              <a:rPr lang="en-GB" sz="2800" dirty="0"/>
              <a:t>Neurons differ greatly in shape and size, but on average their cell bodies are roughly about 20 microns across. </a:t>
            </a:r>
          </a:p>
          <a:p>
            <a:pPr marL="0" indent="0">
              <a:defRPr/>
            </a:pPr>
            <a:r>
              <a:rPr lang="en-GB" sz="2800" dirty="0"/>
              <a:t>Let’s take a closer look.</a:t>
            </a:r>
          </a:p>
          <a:p>
            <a:pPr>
              <a:defRPr/>
            </a:pPr>
            <a:endParaRPr lang="en-GB"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bio3520.nicerweb.com/Locked/chap/ch03/3_11-neuron.jpg">
            <a:extLst>
              <a:ext uri="{FF2B5EF4-FFF2-40B4-BE49-F238E27FC236}">
                <a16:creationId xmlns:a16="http://schemas.microsoft.com/office/drawing/2014/main" id="{CAFD792F-DEAC-4306-996E-C436A168F4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404813"/>
            <a:ext cx="6624637"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ext Box 1">
            <a:extLst>
              <a:ext uri="{FF2B5EF4-FFF2-40B4-BE49-F238E27FC236}">
                <a16:creationId xmlns:a16="http://schemas.microsoft.com/office/drawing/2014/main" id="{9EF2CE67-8395-4F09-B7A0-AB99529F53D0}"/>
              </a:ext>
            </a:extLst>
          </p:cNvPr>
          <p:cNvSpPr txBox="1">
            <a:spLocks noChangeArrowheads="1"/>
          </p:cNvSpPr>
          <p:nvPr/>
        </p:nvSpPr>
        <p:spPr bwMode="auto">
          <a:xfrm>
            <a:off x="4283075" y="44450"/>
            <a:ext cx="5834063"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GB" altLang="en-US" sz="4000"/>
              <a:t>A “typical” neuron</a:t>
            </a:r>
          </a:p>
        </p:txBody>
      </p:sp>
      <p:sp>
        <p:nvSpPr>
          <p:cNvPr id="24580" name="Text Box 2">
            <a:extLst>
              <a:ext uri="{FF2B5EF4-FFF2-40B4-BE49-F238E27FC236}">
                <a16:creationId xmlns:a16="http://schemas.microsoft.com/office/drawing/2014/main" id="{5B3D5E23-9461-4D2D-A8C7-7B4EC5C103AF}"/>
              </a:ext>
            </a:extLst>
          </p:cNvPr>
          <p:cNvSpPr txBox="1">
            <a:spLocks noChangeArrowheads="1"/>
          </p:cNvSpPr>
          <p:nvPr/>
        </p:nvSpPr>
        <p:spPr bwMode="auto">
          <a:xfrm>
            <a:off x="395288" y="3933825"/>
            <a:ext cx="8497887" cy="2233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spcBef>
                <a:spcPts val="8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9pPr>
          </a:lstStyle>
          <a:p>
            <a:pPr eaLnBrk="1" hangingPunct="1">
              <a:lnSpc>
                <a:spcPct val="80000"/>
              </a:lnSpc>
              <a:spcBef>
                <a:spcPts val="500"/>
              </a:spcBef>
              <a:buFont typeface="Arial" panose="020B0604020202020204" pitchFamily="34" charset="0"/>
              <a:buChar char="•"/>
            </a:pPr>
            <a:r>
              <a:rPr lang="en-GB" altLang="en-US" sz="2000"/>
              <a:t>Most neurons, or nerve cells, have long </a:t>
            </a:r>
            <a:r>
              <a:rPr lang="en-GB" altLang="en-US" sz="2000" b="1"/>
              <a:t>axons</a:t>
            </a:r>
            <a:r>
              <a:rPr lang="en-GB" altLang="en-US" sz="2000"/>
              <a:t> that serve as their “output cable” through which they transmit information. </a:t>
            </a:r>
          </a:p>
          <a:p>
            <a:pPr eaLnBrk="1" hangingPunct="1">
              <a:lnSpc>
                <a:spcPct val="80000"/>
              </a:lnSpc>
              <a:spcBef>
                <a:spcPts val="500"/>
              </a:spcBef>
              <a:buFont typeface="Arial" panose="020B0604020202020204" pitchFamily="34" charset="0"/>
              <a:buChar char="•"/>
            </a:pPr>
            <a:r>
              <a:rPr lang="en-GB" altLang="en-US" sz="2000"/>
              <a:t>Signals are transmitted along axons using </a:t>
            </a:r>
            <a:r>
              <a:rPr lang="en-GB" altLang="en-US" sz="2000" b="1"/>
              <a:t>electrical</a:t>
            </a:r>
            <a:r>
              <a:rPr lang="en-GB" altLang="en-US" sz="2000"/>
              <a:t> signals. </a:t>
            </a:r>
          </a:p>
          <a:p>
            <a:pPr eaLnBrk="1" hangingPunct="1">
              <a:lnSpc>
                <a:spcPct val="80000"/>
              </a:lnSpc>
              <a:spcBef>
                <a:spcPts val="500"/>
              </a:spcBef>
              <a:buFont typeface="Arial" panose="020B0604020202020204" pitchFamily="34" charset="0"/>
              <a:buChar char="•"/>
            </a:pPr>
            <a:r>
              <a:rPr lang="en-GB" altLang="en-US" sz="2000"/>
              <a:t>At the end of axons, </a:t>
            </a:r>
            <a:r>
              <a:rPr lang="en-GB" altLang="en-US" sz="2000" b="1"/>
              <a:t>synapses </a:t>
            </a:r>
            <a:r>
              <a:rPr lang="en-GB" altLang="en-US" sz="2000"/>
              <a:t>serve to use </a:t>
            </a:r>
            <a:r>
              <a:rPr lang="en-GB" altLang="en-US" sz="2000" b="1"/>
              <a:t>chemical signals</a:t>
            </a:r>
            <a:r>
              <a:rPr lang="en-GB" altLang="en-US" sz="2000"/>
              <a:t> to transmit the information on to another neuron (or to a muscle fibre or gland). </a:t>
            </a:r>
          </a:p>
          <a:p>
            <a:pPr eaLnBrk="1" hangingPunct="1">
              <a:lnSpc>
                <a:spcPct val="80000"/>
              </a:lnSpc>
              <a:spcBef>
                <a:spcPts val="500"/>
              </a:spcBef>
              <a:buFont typeface="Arial" panose="020B0604020202020204" pitchFamily="34" charset="0"/>
              <a:buChar char="•"/>
            </a:pPr>
            <a:r>
              <a:rPr lang="en-GB" altLang="en-US" sz="2000"/>
              <a:t>Many neurons also have </a:t>
            </a:r>
            <a:r>
              <a:rPr lang="en-GB" altLang="en-US" sz="2000" b="1"/>
              <a:t>dendrites</a:t>
            </a:r>
            <a:r>
              <a:rPr lang="en-GB" altLang="en-US" sz="2000"/>
              <a:t> which receive chemical signals from many (often several thousand!) other neurons and serve as “input cables”.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a:extLst>
              <a:ext uri="{FF2B5EF4-FFF2-40B4-BE49-F238E27FC236}">
                <a16:creationId xmlns:a16="http://schemas.microsoft.com/office/drawing/2014/main" id="{53C2FABE-625F-4B61-9FA3-8316A0DB1A16}"/>
              </a:ext>
            </a:extLst>
          </p:cNvPr>
          <p:cNvSpPr>
            <a:spLocks noGrp="1" noChangeArrowheads="1"/>
          </p:cNvSpPr>
          <p:nvPr>
            <p:ph type="title" idx="4294967295"/>
          </p:nvPr>
        </p:nvSpPr>
        <p:spPr>
          <a:xfrm>
            <a:off x="211138" y="863600"/>
            <a:ext cx="4397375" cy="1068388"/>
          </a:xfrm>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3200"/>
              <a:t>Neurons as Signal </a:t>
            </a:r>
            <a:br>
              <a:rPr lang="en-US" altLang="en-US" sz="3200"/>
            </a:br>
            <a:r>
              <a:rPr lang="en-US" altLang="en-US" sz="3200"/>
              <a:t>Processing Devices</a:t>
            </a:r>
          </a:p>
        </p:txBody>
      </p:sp>
      <p:sp>
        <p:nvSpPr>
          <p:cNvPr id="26627" name="Rectangle 2">
            <a:extLst>
              <a:ext uri="{FF2B5EF4-FFF2-40B4-BE49-F238E27FC236}">
                <a16:creationId xmlns:a16="http://schemas.microsoft.com/office/drawing/2014/main" id="{2F438ECF-D517-4742-B1F2-8D499A3773A0}"/>
              </a:ext>
            </a:extLst>
          </p:cNvPr>
          <p:cNvSpPr>
            <a:spLocks noGrp="1" noChangeArrowheads="1"/>
          </p:cNvSpPr>
          <p:nvPr>
            <p:ph type="body" idx="4294967295"/>
          </p:nvPr>
        </p:nvSpPr>
        <p:spPr>
          <a:xfrm>
            <a:off x="5680075" y="911225"/>
            <a:ext cx="3429000" cy="5284788"/>
          </a:xfrm>
        </p:spPr>
        <p:txBody>
          <a:bodyPr/>
          <a:lstStyle/>
          <a:p>
            <a:pPr marL="341313" indent="-333375" eaLnBrk="1" hangingPunct="1">
              <a:lnSpc>
                <a:spcPct val="90000"/>
              </a:lnSpc>
              <a:spcBef>
                <a:spcPts val="500"/>
              </a:spcBef>
              <a:buClrTx/>
              <a:buFontTx/>
              <a:buNone/>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sz="2000"/>
              <a:t>    The Golgi stain reveals different cellular </a:t>
            </a:r>
            <a:r>
              <a:rPr lang="en-US" altLang="en-US" sz="2000"/>
              <a:t>sub-</a:t>
            </a:r>
            <a:r>
              <a:rPr lang="en-GB" altLang="en-US" sz="2000"/>
              <a:t>divisions in neurons</a:t>
            </a:r>
          </a:p>
          <a:p>
            <a:pPr marL="341313" indent="-333375" eaLnBrk="1" hangingPunct="1">
              <a:lnSpc>
                <a:spcPct val="90000"/>
              </a:lnSpc>
              <a:spcBef>
                <a:spcPts val="500"/>
              </a:spcBef>
              <a:buSzPct val="144000"/>
              <a:buFont typeface="Times New Roman" panose="02020603050405020304" pitchFamily="18" charset="0"/>
              <a:buBlip>
                <a:blip r:embed="rId3"/>
              </a:buBlip>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altLang="en-US" sz="2000" i="1"/>
              <a:t>Dendrites</a:t>
            </a:r>
            <a:r>
              <a:rPr lang="en-US" altLang="en-US" sz="2000"/>
              <a:t> are the main “input cables” </a:t>
            </a:r>
            <a:r>
              <a:rPr lang="en-GB" altLang="en-US" sz="2000"/>
              <a:t> </a:t>
            </a:r>
          </a:p>
          <a:p>
            <a:pPr marL="341313" indent="-333375" eaLnBrk="1" hangingPunct="1">
              <a:lnSpc>
                <a:spcPct val="90000"/>
              </a:lnSpc>
              <a:spcBef>
                <a:spcPts val="500"/>
              </a:spcBef>
              <a:buSzPct val="144000"/>
              <a:buFont typeface="Times New Roman" panose="02020603050405020304" pitchFamily="18" charset="0"/>
              <a:buBlip>
                <a:blip r:embed="rId3"/>
              </a:buBlip>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sz="2000"/>
              <a:t>The cell body, or soma, contains the nucleus</a:t>
            </a:r>
            <a:r>
              <a:rPr lang="en-US" altLang="en-US" sz="2000"/>
              <a:t>. Proteins are synthesized in the soma.</a:t>
            </a:r>
          </a:p>
          <a:p>
            <a:pPr marL="341313" indent="-333375" eaLnBrk="1" hangingPunct="1">
              <a:lnSpc>
                <a:spcPct val="90000"/>
              </a:lnSpc>
              <a:spcBef>
                <a:spcPts val="500"/>
              </a:spcBef>
              <a:buSzPct val="144000"/>
              <a:buFont typeface="Times New Roman" panose="02020603050405020304" pitchFamily="18" charset="0"/>
              <a:buBlip>
                <a:blip r:embed="rId3"/>
              </a:buBlip>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altLang="en-US" sz="2000"/>
              <a:t>There is typically only one “output cable”, the </a:t>
            </a:r>
            <a:r>
              <a:rPr lang="en-US" altLang="en-US" sz="2000" i="1"/>
              <a:t>axon</a:t>
            </a:r>
            <a:r>
              <a:rPr lang="en-US" altLang="en-US" sz="2000"/>
              <a:t>.</a:t>
            </a:r>
          </a:p>
          <a:p>
            <a:pPr marL="341313" indent="-333375" eaLnBrk="1" hangingPunct="1">
              <a:lnSpc>
                <a:spcPct val="90000"/>
              </a:lnSpc>
              <a:spcBef>
                <a:spcPts val="500"/>
              </a:spcBef>
              <a:buSzPct val="144000"/>
              <a:buFont typeface="Times New Roman" panose="02020603050405020304" pitchFamily="18" charset="0"/>
              <a:buBlip>
                <a:blip r:embed="rId3"/>
              </a:buBlip>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sz="2000"/>
              <a:t>Axons can project over relatively long distances (up to several meters)</a:t>
            </a:r>
          </a:p>
        </p:txBody>
      </p:sp>
      <p:pic>
        <p:nvPicPr>
          <p:cNvPr id="26628" name="Picture 3">
            <a:extLst>
              <a:ext uri="{FF2B5EF4-FFF2-40B4-BE49-F238E27FC236}">
                <a16:creationId xmlns:a16="http://schemas.microsoft.com/office/drawing/2014/main" id="{A7179547-447A-4B5D-B2CF-3B77F023B6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888" y="2344738"/>
            <a:ext cx="1665287" cy="3200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6629" name="Picture 4">
            <a:extLst>
              <a:ext uri="{FF2B5EF4-FFF2-40B4-BE49-F238E27FC236}">
                <a16:creationId xmlns:a16="http://schemas.microsoft.com/office/drawing/2014/main" id="{4066A461-6190-424E-B047-FBB4BAAC7F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5688" y="2344738"/>
            <a:ext cx="1781175" cy="3187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6630" name="Line 5">
            <a:extLst>
              <a:ext uri="{FF2B5EF4-FFF2-40B4-BE49-F238E27FC236}">
                <a16:creationId xmlns:a16="http://schemas.microsoft.com/office/drawing/2014/main" id="{11D17A55-E667-4DFA-A62E-3368ED5543CB}"/>
              </a:ext>
            </a:extLst>
          </p:cNvPr>
          <p:cNvSpPr>
            <a:spLocks noChangeShapeType="1"/>
          </p:cNvSpPr>
          <p:nvPr/>
        </p:nvSpPr>
        <p:spPr bwMode="auto">
          <a:xfrm flipH="1">
            <a:off x="3551238" y="3030538"/>
            <a:ext cx="704850" cy="76200"/>
          </a:xfrm>
          <a:prstGeom prst="line">
            <a:avLst/>
          </a:prstGeom>
          <a:noFill/>
          <a:ln w="19080" cap="sq">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HK"/>
          </a:p>
        </p:txBody>
      </p:sp>
      <p:sp>
        <p:nvSpPr>
          <p:cNvPr id="26631" name="Line 6">
            <a:extLst>
              <a:ext uri="{FF2B5EF4-FFF2-40B4-BE49-F238E27FC236}">
                <a16:creationId xmlns:a16="http://schemas.microsoft.com/office/drawing/2014/main" id="{5A61913B-F4EB-453F-8EA8-BA0133CFB9D9}"/>
              </a:ext>
            </a:extLst>
          </p:cNvPr>
          <p:cNvSpPr>
            <a:spLocks noChangeShapeType="1"/>
          </p:cNvSpPr>
          <p:nvPr/>
        </p:nvSpPr>
        <p:spPr bwMode="auto">
          <a:xfrm flipH="1">
            <a:off x="3627438" y="3030538"/>
            <a:ext cx="704850" cy="457200"/>
          </a:xfrm>
          <a:prstGeom prst="line">
            <a:avLst/>
          </a:prstGeom>
          <a:noFill/>
          <a:ln w="19080" cap="sq">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HK"/>
          </a:p>
        </p:txBody>
      </p:sp>
      <p:sp>
        <p:nvSpPr>
          <p:cNvPr id="26632" name="Line 7">
            <a:extLst>
              <a:ext uri="{FF2B5EF4-FFF2-40B4-BE49-F238E27FC236}">
                <a16:creationId xmlns:a16="http://schemas.microsoft.com/office/drawing/2014/main" id="{81356E6E-41B0-4526-A36C-33933B8A0942}"/>
              </a:ext>
            </a:extLst>
          </p:cNvPr>
          <p:cNvSpPr>
            <a:spLocks noChangeShapeType="1"/>
          </p:cNvSpPr>
          <p:nvPr/>
        </p:nvSpPr>
        <p:spPr bwMode="auto">
          <a:xfrm flipH="1">
            <a:off x="3306763" y="3563938"/>
            <a:ext cx="1238250" cy="76200"/>
          </a:xfrm>
          <a:prstGeom prst="line">
            <a:avLst/>
          </a:prstGeom>
          <a:noFill/>
          <a:ln w="19080" cap="sq">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HK"/>
          </a:p>
        </p:txBody>
      </p:sp>
      <p:sp>
        <p:nvSpPr>
          <p:cNvPr id="26633" name="Line 8">
            <a:extLst>
              <a:ext uri="{FF2B5EF4-FFF2-40B4-BE49-F238E27FC236}">
                <a16:creationId xmlns:a16="http://schemas.microsoft.com/office/drawing/2014/main" id="{3631FEBF-69C7-4DA5-AD00-75CA1C4E9B6C}"/>
              </a:ext>
            </a:extLst>
          </p:cNvPr>
          <p:cNvSpPr>
            <a:spLocks noChangeShapeType="1"/>
          </p:cNvSpPr>
          <p:nvPr/>
        </p:nvSpPr>
        <p:spPr bwMode="auto">
          <a:xfrm flipH="1">
            <a:off x="3306763" y="4325938"/>
            <a:ext cx="1238250" cy="228600"/>
          </a:xfrm>
          <a:prstGeom prst="line">
            <a:avLst/>
          </a:prstGeom>
          <a:noFill/>
          <a:ln w="19080" cap="sq">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HK"/>
          </a:p>
        </p:txBody>
      </p:sp>
      <p:sp>
        <p:nvSpPr>
          <p:cNvPr id="26634" name="Text Box 9">
            <a:extLst>
              <a:ext uri="{FF2B5EF4-FFF2-40B4-BE49-F238E27FC236}">
                <a16:creationId xmlns:a16="http://schemas.microsoft.com/office/drawing/2014/main" id="{5266496B-41C0-40ED-8BAC-4C6CD107A29A}"/>
              </a:ext>
            </a:extLst>
          </p:cNvPr>
          <p:cNvSpPr txBox="1">
            <a:spLocks noChangeArrowheads="1"/>
          </p:cNvSpPr>
          <p:nvPr/>
        </p:nvSpPr>
        <p:spPr bwMode="auto">
          <a:xfrm>
            <a:off x="4246563" y="2649538"/>
            <a:ext cx="136842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2400">
                <a:solidFill>
                  <a:srgbClr val="545472"/>
                </a:solidFill>
                <a:latin typeface="Times New Roman" panose="02020603050405020304" pitchFamily="18" charset="0"/>
                <a:ea typeface="Microsoft YaHei" panose="020B0503020204020204" pitchFamily="34" charset="-122"/>
              </a:rPr>
              <a:t>Dendrites</a:t>
            </a:r>
          </a:p>
        </p:txBody>
      </p:sp>
      <p:sp>
        <p:nvSpPr>
          <p:cNvPr id="26635" name="Text Box 10">
            <a:extLst>
              <a:ext uri="{FF2B5EF4-FFF2-40B4-BE49-F238E27FC236}">
                <a16:creationId xmlns:a16="http://schemas.microsoft.com/office/drawing/2014/main" id="{003E3245-8FA7-48FE-A952-9CF7BD93D631}"/>
              </a:ext>
            </a:extLst>
          </p:cNvPr>
          <p:cNvSpPr txBox="1">
            <a:spLocks noChangeArrowheads="1"/>
          </p:cNvSpPr>
          <p:nvPr/>
        </p:nvSpPr>
        <p:spPr bwMode="auto">
          <a:xfrm>
            <a:off x="4538663" y="3335338"/>
            <a:ext cx="8763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2400">
                <a:solidFill>
                  <a:srgbClr val="545472"/>
                </a:solidFill>
                <a:latin typeface="Times New Roman" panose="02020603050405020304" pitchFamily="18" charset="0"/>
                <a:ea typeface="Microsoft YaHei" panose="020B0503020204020204" pitchFamily="34" charset="-122"/>
              </a:rPr>
              <a:t>Soma</a:t>
            </a:r>
          </a:p>
        </p:txBody>
      </p:sp>
      <p:sp>
        <p:nvSpPr>
          <p:cNvPr id="26636" name="Text Box 11">
            <a:extLst>
              <a:ext uri="{FF2B5EF4-FFF2-40B4-BE49-F238E27FC236}">
                <a16:creationId xmlns:a16="http://schemas.microsoft.com/office/drawing/2014/main" id="{D4593671-60A9-4DA4-BAAC-1A5418FCFBA0}"/>
              </a:ext>
            </a:extLst>
          </p:cNvPr>
          <p:cNvSpPr txBox="1">
            <a:spLocks noChangeArrowheads="1"/>
          </p:cNvSpPr>
          <p:nvPr/>
        </p:nvSpPr>
        <p:spPr bwMode="auto">
          <a:xfrm>
            <a:off x="4460875" y="4097338"/>
            <a:ext cx="85725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2400">
                <a:solidFill>
                  <a:srgbClr val="545472"/>
                </a:solidFill>
                <a:latin typeface="Times New Roman" panose="02020603050405020304" pitchFamily="18" charset="0"/>
                <a:ea typeface="Microsoft YaHei" panose="020B0503020204020204" pitchFamily="34" charset="-122"/>
              </a:rPr>
              <a:t>Axon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a:extLst>
              <a:ext uri="{FF2B5EF4-FFF2-40B4-BE49-F238E27FC236}">
                <a16:creationId xmlns:a16="http://schemas.microsoft.com/office/drawing/2014/main" id="{A3A8FD56-20CF-4085-8974-FD8B4F4820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620713"/>
            <a:ext cx="2033588" cy="4657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8675" name="Picture 3">
            <a:extLst>
              <a:ext uri="{FF2B5EF4-FFF2-40B4-BE49-F238E27FC236}">
                <a16:creationId xmlns:a16="http://schemas.microsoft.com/office/drawing/2014/main" id="{B73DFB5F-CE9D-405B-8426-46DA3A319E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4375" y="1192213"/>
            <a:ext cx="2640013" cy="36766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676" name="Line 4">
            <a:extLst>
              <a:ext uri="{FF2B5EF4-FFF2-40B4-BE49-F238E27FC236}">
                <a16:creationId xmlns:a16="http://schemas.microsoft.com/office/drawing/2014/main" id="{4C4674DC-5028-47D9-B076-758A6DFDC9D7}"/>
              </a:ext>
            </a:extLst>
          </p:cNvPr>
          <p:cNvSpPr>
            <a:spLocks noChangeShapeType="1"/>
          </p:cNvSpPr>
          <p:nvPr/>
        </p:nvSpPr>
        <p:spPr bwMode="auto">
          <a:xfrm flipH="1" flipV="1">
            <a:off x="2266950" y="4148138"/>
            <a:ext cx="866775" cy="434975"/>
          </a:xfrm>
          <a:prstGeom prst="line">
            <a:avLst/>
          </a:prstGeom>
          <a:noFill/>
          <a:ln w="19080" cap="sq">
            <a:solidFill>
              <a:srgbClr val="FF0066"/>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HK"/>
          </a:p>
        </p:txBody>
      </p:sp>
      <p:sp>
        <p:nvSpPr>
          <p:cNvPr id="28677" name="Text Box 5">
            <a:extLst>
              <a:ext uri="{FF2B5EF4-FFF2-40B4-BE49-F238E27FC236}">
                <a16:creationId xmlns:a16="http://schemas.microsoft.com/office/drawing/2014/main" id="{EDCA405C-7A22-426F-A8A8-ADC9D243B158}"/>
              </a:ext>
            </a:extLst>
          </p:cNvPr>
          <p:cNvSpPr txBox="1">
            <a:spLocks noChangeArrowheads="1"/>
          </p:cNvSpPr>
          <p:nvPr/>
        </p:nvSpPr>
        <p:spPr bwMode="auto">
          <a:xfrm>
            <a:off x="3060700" y="4437063"/>
            <a:ext cx="976313"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GB" altLang="en-US" sz="2400">
                <a:latin typeface="Times New Roman" panose="02020603050405020304" pitchFamily="18" charset="0"/>
              </a:rPr>
              <a:t>Axons</a:t>
            </a:r>
          </a:p>
        </p:txBody>
      </p:sp>
      <p:sp>
        <p:nvSpPr>
          <p:cNvPr id="28678" name="Line 6">
            <a:extLst>
              <a:ext uri="{FF2B5EF4-FFF2-40B4-BE49-F238E27FC236}">
                <a16:creationId xmlns:a16="http://schemas.microsoft.com/office/drawing/2014/main" id="{E62A09DB-4391-4380-81BC-D82B9266D024}"/>
              </a:ext>
            </a:extLst>
          </p:cNvPr>
          <p:cNvSpPr>
            <a:spLocks noChangeShapeType="1"/>
          </p:cNvSpPr>
          <p:nvPr/>
        </p:nvSpPr>
        <p:spPr bwMode="auto">
          <a:xfrm flipV="1">
            <a:off x="3995738" y="4219575"/>
            <a:ext cx="1944687" cy="363538"/>
          </a:xfrm>
          <a:prstGeom prst="line">
            <a:avLst/>
          </a:prstGeom>
          <a:noFill/>
          <a:ln w="19080" cap="sq">
            <a:solidFill>
              <a:srgbClr val="FF0066"/>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HK"/>
          </a:p>
        </p:txBody>
      </p:sp>
      <p:sp>
        <p:nvSpPr>
          <p:cNvPr id="28679" name="Text Box 7">
            <a:extLst>
              <a:ext uri="{FF2B5EF4-FFF2-40B4-BE49-F238E27FC236}">
                <a16:creationId xmlns:a16="http://schemas.microsoft.com/office/drawing/2014/main" id="{6968D78F-4A9A-4D52-A854-C8AF77A55683}"/>
              </a:ext>
            </a:extLst>
          </p:cNvPr>
          <p:cNvSpPr txBox="1">
            <a:spLocks noChangeArrowheads="1"/>
          </p:cNvSpPr>
          <p:nvPr/>
        </p:nvSpPr>
        <p:spPr bwMode="auto">
          <a:xfrm>
            <a:off x="2484438" y="981075"/>
            <a:ext cx="136842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GB" altLang="en-US" sz="2400">
                <a:latin typeface="Times New Roman" panose="02020603050405020304" pitchFamily="18" charset="0"/>
              </a:rPr>
              <a:t>Dendrites</a:t>
            </a:r>
          </a:p>
        </p:txBody>
      </p:sp>
      <p:sp>
        <p:nvSpPr>
          <p:cNvPr id="28680" name="Line 8">
            <a:extLst>
              <a:ext uri="{FF2B5EF4-FFF2-40B4-BE49-F238E27FC236}">
                <a16:creationId xmlns:a16="http://schemas.microsoft.com/office/drawing/2014/main" id="{4CAF5E69-8C0B-4C46-BA6F-9E8EE2C85F7A}"/>
              </a:ext>
            </a:extLst>
          </p:cNvPr>
          <p:cNvSpPr>
            <a:spLocks noChangeShapeType="1"/>
          </p:cNvSpPr>
          <p:nvPr/>
        </p:nvSpPr>
        <p:spPr bwMode="auto">
          <a:xfrm flipH="1">
            <a:off x="2122488" y="1412875"/>
            <a:ext cx="1011237" cy="1081088"/>
          </a:xfrm>
          <a:prstGeom prst="line">
            <a:avLst/>
          </a:prstGeom>
          <a:noFill/>
          <a:ln w="19080" cap="sq">
            <a:solidFill>
              <a:srgbClr val="FF0066"/>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HK"/>
          </a:p>
        </p:txBody>
      </p:sp>
      <p:sp>
        <p:nvSpPr>
          <p:cNvPr id="28681" name="Line 9">
            <a:extLst>
              <a:ext uri="{FF2B5EF4-FFF2-40B4-BE49-F238E27FC236}">
                <a16:creationId xmlns:a16="http://schemas.microsoft.com/office/drawing/2014/main" id="{85511CA7-D70D-4BAE-A119-4EDCA4630164}"/>
              </a:ext>
            </a:extLst>
          </p:cNvPr>
          <p:cNvSpPr>
            <a:spLocks noChangeShapeType="1"/>
          </p:cNvSpPr>
          <p:nvPr/>
        </p:nvSpPr>
        <p:spPr bwMode="auto">
          <a:xfrm>
            <a:off x="3636963" y="1484313"/>
            <a:ext cx="863600" cy="865187"/>
          </a:xfrm>
          <a:prstGeom prst="line">
            <a:avLst/>
          </a:prstGeom>
          <a:noFill/>
          <a:ln w="19080" cap="sq">
            <a:solidFill>
              <a:srgbClr val="FF0066"/>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HK"/>
          </a:p>
        </p:txBody>
      </p:sp>
      <p:sp>
        <p:nvSpPr>
          <p:cNvPr id="28682" name="Line 10">
            <a:extLst>
              <a:ext uri="{FF2B5EF4-FFF2-40B4-BE49-F238E27FC236}">
                <a16:creationId xmlns:a16="http://schemas.microsoft.com/office/drawing/2014/main" id="{4BC08B33-A200-4F7C-BBE6-C03E6465F08B}"/>
              </a:ext>
            </a:extLst>
          </p:cNvPr>
          <p:cNvSpPr>
            <a:spLocks noChangeShapeType="1"/>
          </p:cNvSpPr>
          <p:nvPr/>
        </p:nvSpPr>
        <p:spPr bwMode="auto">
          <a:xfrm flipH="1">
            <a:off x="1474788" y="1484313"/>
            <a:ext cx="1803400" cy="2232025"/>
          </a:xfrm>
          <a:prstGeom prst="line">
            <a:avLst/>
          </a:prstGeom>
          <a:noFill/>
          <a:ln w="19080" cap="sq">
            <a:solidFill>
              <a:srgbClr val="FF0066"/>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HK"/>
          </a:p>
        </p:txBody>
      </p:sp>
      <p:sp>
        <p:nvSpPr>
          <p:cNvPr id="28683" name="Line 11">
            <a:extLst>
              <a:ext uri="{FF2B5EF4-FFF2-40B4-BE49-F238E27FC236}">
                <a16:creationId xmlns:a16="http://schemas.microsoft.com/office/drawing/2014/main" id="{7F483B12-392D-41FE-9A3E-D5BECE319CF6}"/>
              </a:ext>
            </a:extLst>
          </p:cNvPr>
          <p:cNvSpPr>
            <a:spLocks noChangeShapeType="1"/>
          </p:cNvSpPr>
          <p:nvPr/>
        </p:nvSpPr>
        <p:spPr bwMode="auto">
          <a:xfrm flipH="1" flipV="1">
            <a:off x="2122488" y="3714750"/>
            <a:ext cx="1011237" cy="220663"/>
          </a:xfrm>
          <a:prstGeom prst="line">
            <a:avLst/>
          </a:prstGeom>
          <a:noFill/>
          <a:ln w="19080" cap="sq">
            <a:solidFill>
              <a:srgbClr val="FF0066"/>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HK"/>
          </a:p>
        </p:txBody>
      </p:sp>
      <p:sp>
        <p:nvSpPr>
          <p:cNvPr id="28684" name="Text Box 12">
            <a:extLst>
              <a:ext uri="{FF2B5EF4-FFF2-40B4-BE49-F238E27FC236}">
                <a16:creationId xmlns:a16="http://schemas.microsoft.com/office/drawing/2014/main" id="{1D229D69-EF42-4133-A71A-AA1497F8BDA8}"/>
              </a:ext>
            </a:extLst>
          </p:cNvPr>
          <p:cNvSpPr txBox="1">
            <a:spLocks noChangeArrowheads="1"/>
          </p:cNvSpPr>
          <p:nvPr/>
        </p:nvSpPr>
        <p:spPr bwMode="auto">
          <a:xfrm>
            <a:off x="3132138" y="3716338"/>
            <a:ext cx="1093787"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GB" altLang="en-US" sz="2400">
                <a:latin typeface="Times New Roman" panose="02020603050405020304" pitchFamily="18" charset="0"/>
              </a:rPr>
              <a:t>Somata</a:t>
            </a:r>
          </a:p>
        </p:txBody>
      </p:sp>
      <p:sp>
        <p:nvSpPr>
          <p:cNvPr id="28685" name="Line 13">
            <a:extLst>
              <a:ext uri="{FF2B5EF4-FFF2-40B4-BE49-F238E27FC236}">
                <a16:creationId xmlns:a16="http://schemas.microsoft.com/office/drawing/2014/main" id="{D3203D74-91E5-4917-8C6A-183ABD940C3F}"/>
              </a:ext>
            </a:extLst>
          </p:cNvPr>
          <p:cNvSpPr>
            <a:spLocks noChangeShapeType="1"/>
          </p:cNvSpPr>
          <p:nvPr/>
        </p:nvSpPr>
        <p:spPr bwMode="auto">
          <a:xfrm flipV="1">
            <a:off x="4211638" y="3787775"/>
            <a:ext cx="1512887" cy="147638"/>
          </a:xfrm>
          <a:prstGeom prst="line">
            <a:avLst/>
          </a:prstGeom>
          <a:noFill/>
          <a:ln w="19080" cap="sq">
            <a:solidFill>
              <a:srgbClr val="FF0066"/>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HK"/>
          </a:p>
        </p:txBody>
      </p:sp>
      <p:sp>
        <p:nvSpPr>
          <p:cNvPr id="28686" name="Text Box 14">
            <a:extLst>
              <a:ext uri="{FF2B5EF4-FFF2-40B4-BE49-F238E27FC236}">
                <a16:creationId xmlns:a16="http://schemas.microsoft.com/office/drawing/2014/main" id="{6185C7E5-C380-4500-8746-CAFAC6029582}"/>
              </a:ext>
            </a:extLst>
          </p:cNvPr>
          <p:cNvSpPr txBox="1">
            <a:spLocks noChangeArrowheads="1"/>
          </p:cNvSpPr>
          <p:nvPr/>
        </p:nvSpPr>
        <p:spPr bwMode="auto">
          <a:xfrm>
            <a:off x="2051050" y="4941888"/>
            <a:ext cx="6789738" cy="147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spcBef>
                <a:spcPts val="8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9pPr>
          </a:lstStyle>
          <a:p>
            <a:pPr eaLnBrk="1" hangingPunct="1">
              <a:lnSpc>
                <a:spcPct val="90000"/>
              </a:lnSpc>
              <a:spcBef>
                <a:spcPts val="600"/>
              </a:spcBef>
              <a:buFont typeface="Arial" panose="020B0604020202020204" pitchFamily="34" charset="0"/>
              <a:buChar char="•"/>
            </a:pPr>
            <a:r>
              <a:rPr lang="en-GB" altLang="en-US" sz="2400"/>
              <a:t>Neurons tend to have several “dendrites” (input cables) but only one “axon” (output cable) each. </a:t>
            </a:r>
          </a:p>
          <a:p>
            <a:pPr eaLnBrk="1" hangingPunct="1">
              <a:lnSpc>
                <a:spcPct val="90000"/>
              </a:lnSpc>
              <a:spcBef>
                <a:spcPts val="600"/>
              </a:spcBef>
              <a:buFont typeface="Arial" panose="020B0604020202020204" pitchFamily="34" charset="0"/>
              <a:buChar char="•"/>
            </a:pPr>
            <a:r>
              <a:rPr lang="en-GB" altLang="en-US" sz="2400"/>
              <a:t>A neuron’s cell body is called it’s “soma”. (Plural “somata”)</a:t>
            </a:r>
          </a:p>
        </p:txBody>
      </p:sp>
      <p:sp>
        <p:nvSpPr>
          <p:cNvPr id="28687" name="Text Box 7">
            <a:extLst>
              <a:ext uri="{FF2B5EF4-FFF2-40B4-BE49-F238E27FC236}">
                <a16:creationId xmlns:a16="http://schemas.microsoft.com/office/drawing/2014/main" id="{91AA8306-4614-444F-9E55-B0CA7F0CF261}"/>
              </a:ext>
            </a:extLst>
          </p:cNvPr>
          <p:cNvSpPr txBox="1">
            <a:spLocks noChangeArrowheads="1"/>
          </p:cNvSpPr>
          <p:nvPr/>
        </p:nvSpPr>
        <p:spPr bwMode="auto">
          <a:xfrm>
            <a:off x="4760913" y="503238"/>
            <a:ext cx="3581400"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GB" altLang="en-US" sz="2400">
                <a:latin typeface="Times New Roman" panose="02020603050405020304" pitchFamily="18" charset="0"/>
              </a:rPr>
              <a:t>Cerebellar Purkinje Neuron</a:t>
            </a:r>
          </a:p>
        </p:txBody>
      </p:sp>
      <p:sp>
        <p:nvSpPr>
          <p:cNvPr id="28688" name="Text Box 7">
            <a:extLst>
              <a:ext uri="{FF2B5EF4-FFF2-40B4-BE49-F238E27FC236}">
                <a16:creationId xmlns:a16="http://schemas.microsoft.com/office/drawing/2014/main" id="{8CF0CF1F-F3DE-4383-AC85-A7FD3BA214F7}"/>
              </a:ext>
            </a:extLst>
          </p:cNvPr>
          <p:cNvSpPr txBox="1">
            <a:spLocks noChangeArrowheads="1"/>
          </p:cNvSpPr>
          <p:nvPr/>
        </p:nvSpPr>
        <p:spPr bwMode="auto">
          <a:xfrm>
            <a:off x="179388" y="84138"/>
            <a:ext cx="3511550" cy="465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GB" altLang="en-US" sz="2400">
                <a:latin typeface="Times New Roman" panose="02020603050405020304" pitchFamily="18" charset="0"/>
              </a:rPr>
              <a:t>Cortical Pyramidal Neuron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a:extLst>
              <a:ext uri="{FF2B5EF4-FFF2-40B4-BE49-F238E27FC236}">
                <a16:creationId xmlns:a16="http://schemas.microsoft.com/office/drawing/2014/main" id="{94726B8D-8818-4E6B-BE25-B7F6C1234BAE}"/>
              </a:ext>
            </a:extLst>
          </p:cNvPr>
          <p:cNvSpPr>
            <a:spLocks noGrp="1" noChangeArrowheads="1"/>
          </p:cNvSpPr>
          <p:nvPr>
            <p:ph type="title" idx="4294967295"/>
          </p:nvPr>
        </p:nvSpPr>
        <p:spPr>
          <a:xfrm>
            <a:off x="179388" y="515938"/>
            <a:ext cx="4932362" cy="1143000"/>
          </a:xfrm>
        </p:spPr>
        <p:txBody>
          <a:bodyPr/>
          <a:lstStyle/>
          <a:p>
            <a:pPr algn="l"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3200"/>
              <a:t>Communication </a:t>
            </a:r>
            <a:br>
              <a:rPr lang="en-GB" altLang="en-US" sz="3200"/>
            </a:br>
            <a:r>
              <a:rPr lang="en-US" altLang="en-US" sz="3200"/>
              <a:t>B</a:t>
            </a:r>
            <a:r>
              <a:rPr lang="en-GB" altLang="en-US" sz="3200"/>
              <a:t>etween </a:t>
            </a:r>
            <a:r>
              <a:rPr lang="en-US" altLang="en-US" sz="3200"/>
              <a:t>N</a:t>
            </a:r>
            <a:r>
              <a:rPr lang="en-GB" altLang="en-US" sz="3200"/>
              <a:t>eurons</a:t>
            </a:r>
          </a:p>
        </p:txBody>
      </p:sp>
      <p:sp>
        <p:nvSpPr>
          <p:cNvPr id="30723" name="Rectangle 2">
            <a:extLst>
              <a:ext uri="{FF2B5EF4-FFF2-40B4-BE49-F238E27FC236}">
                <a16:creationId xmlns:a16="http://schemas.microsoft.com/office/drawing/2014/main" id="{BB4496D9-60DC-4A87-BDD4-A386D09077E5}"/>
              </a:ext>
            </a:extLst>
          </p:cNvPr>
          <p:cNvSpPr>
            <a:spLocks noGrp="1" noChangeArrowheads="1"/>
          </p:cNvSpPr>
          <p:nvPr>
            <p:ph type="body" idx="4294967295"/>
          </p:nvPr>
        </p:nvSpPr>
        <p:spPr>
          <a:xfrm>
            <a:off x="3816350" y="906463"/>
            <a:ext cx="5367338" cy="5284787"/>
          </a:xfrm>
        </p:spPr>
        <p:txBody>
          <a:bodyPr/>
          <a:lstStyle/>
          <a:p>
            <a:pPr marL="333375" indent="-333375" eaLnBrk="1" hangingPunct="1">
              <a:lnSpc>
                <a:spcPct val="90000"/>
              </a:lnSpc>
              <a:spcBef>
                <a:spcPts val="500"/>
              </a:spcBef>
              <a:buClr>
                <a:srgbClr val="545472"/>
              </a:buClr>
              <a:buSzPct val="144000"/>
              <a:buFont typeface="Times New Roman" panose="02020603050405020304" pitchFamily="18" charset="0"/>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pPr>
            <a:r>
              <a:rPr lang="en-US" altLang="en-US" sz="2000" dirty="0"/>
              <a:t>The axon of one neuron typically contacts the dendrites or </a:t>
            </a:r>
            <a:r>
              <a:rPr lang="en-US" altLang="en-US" sz="2000" dirty="0" err="1"/>
              <a:t>somata</a:t>
            </a:r>
            <a:r>
              <a:rPr lang="en-US" altLang="en-US" sz="2000" dirty="0"/>
              <a:t> of many others</a:t>
            </a:r>
          </a:p>
          <a:p>
            <a:pPr marL="333375" indent="-333375" eaLnBrk="1" hangingPunct="1">
              <a:lnSpc>
                <a:spcPct val="90000"/>
              </a:lnSpc>
              <a:spcBef>
                <a:spcPts val="500"/>
              </a:spcBef>
              <a:buClr>
                <a:srgbClr val="545472"/>
              </a:buClr>
              <a:buSzPct val="144000"/>
              <a:buFont typeface="Times New Roman" panose="02020603050405020304" pitchFamily="18" charset="0"/>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pPr>
            <a:r>
              <a:rPr lang="en-US" altLang="en-US" sz="2000" dirty="0"/>
              <a:t>The connections between axons and dendrites are known as </a:t>
            </a:r>
            <a:r>
              <a:rPr lang="en-US" altLang="en-US" sz="2000" b="1" i="1" dirty="0"/>
              <a:t>synapses</a:t>
            </a:r>
            <a:r>
              <a:rPr lang="en-US" altLang="en-US" sz="2000" dirty="0"/>
              <a:t>.</a:t>
            </a:r>
          </a:p>
          <a:p>
            <a:pPr marL="333375" indent="-333375" eaLnBrk="1" hangingPunct="1">
              <a:lnSpc>
                <a:spcPct val="90000"/>
              </a:lnSpc>
              <a:spcBef>
                <a:spcPts val="500"/>
              </a:spcBef>
              <a:buClr>
                <a:srgbClr val="545472"/>
              </a:buClr>
              <a:buSzPct val="144000"/>
              <a:buFont typeface="Times New Roman" panose="02020603050405020304" pitchFamily="18" charset="0"/>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pPr>
            <a:r>
              <a:rPr lang="en-US" altLang="en-US" sz="2000" dirty="0"/>
              <a:t>Synapses are chemical switches: </a:t>
            </a:r>
            <a:r>
              <a:rPr lang="en-US" altLang="en-US" sz="2000" i="1" dirty="0"/>
              <a:t>neurotransmitters</a:t>
            </a:r>
            <a:r>
              <a:rPr lang="en-US" altLang="en-US" sz="2000" dirty="0"/>
              <a:t> control the opening of ion channels, allowing electrical currents to flow into or out of the receiving cell.</a:t>
            </a:r>
            <a:br>
              <a:rPr lang="en-US" altLang="en-US" sz="2000" dirty="0"/>
            </a:br>
            <a:r>
              <a:rPr lang="en-US" altLang="en-US" sz="2000" dirty="0"/>
              <a:t>(More about that in later lectures)</a:t>
            </a:r>
          </a:p>
          <a:p>
            <a:pPr marL="333375" indent="-333375" eaLnBrk="1" hangingPunct="1">
              <a:lnSpc>
                <a:spcPct val="90000"/>
              </a:lnSpc>
              <a:spcBef>
                <a:spcPts val="500"/>
              </a:spcBef>
              <a:buClr>
                <a:srgbClr val="545472"/>
              </a:buClr>
              <a:buSzPct val="144000"/>
              <a:buFont typeface="Times New Roman" panose="02020603050405020304" pitchFamily="18" charset="0"/>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pPr>
            <a:r>
              <a:rPr lang="en-US" altLang="en-US" sz="2000" dirty="0"/>
              <a:t>Synaptic currents from as many as 10,000 synapses are </a:t>
            </a:r>
            <a:r>
              <a:rPr lang="en-US" altLang="en-US" sz="2000" i="1" dirty="0"/>
              <a:t>integrated</a:t>
            </a:r>
            <a:r>
              <a:rPr lang="en-US" altLang="en-US" sz="2000" dirty="0"/>
              <a:t> (i.e. combined) to determine the voltage at the axon hillock</a:t>
            </a:r>
          </a:p>
          <a:p>
            <a:pPr marL="333375" indent="-333375" eaLnBrk="1" hangingPunct="1">
              <a:lnSpc>
                <a:spcPct val="90000"/>
              </a:lnSpc>
              <a:spcBef>
                <a:spcPts val="500"/>
              </a:spcBef>
              <a:buClr>
                <a:srgbClr val="545472"/>
              </a:buClr>
              <a:buSzPct val="144000"/>
              <a:buFont typeface="Times New Roman" panose="02020603050405020304" pitchFamily="18" charset="0"/>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pPr>
            <a:r>
              <a:rPr lang="en-US" altLang="en-US" sz="2000" dirty="0"/>
              <a:t>The voltage at the axon hillock determines the rate of “nerve impulses” (</a:t>
            </a:r>
            <a:r>
              <a:rPr lang="en-US" altLang="en-US" sz="2000" i="1" dirty="0"/>
              <a:t>action potentials</a:t>
            </a:r>
            <a:r>
              <a:rPr lang="en-US" altLang="en-US" sz="2000" dirty="0"/>
              <a:t>) sent down the axon to other neurons.</a:t>
            </a:r>
          </a:p>
        </p:txBody>
      </p:sp>
      <p:pic>
        <p:nvPicPr>
          <p:cNvPr id="30724" name="Picture 3">
            <a:extLst>
              <a:ext uri="{FF2B5EF4-FFF2-40B4-BE49-F238E27FC236}">
                <a16:creationId xmlns:a16="http://schemas.microsoft.com/office/drawing/2014/main" id="{2547D3AB-1A16-48BF-BA70-DF3065F1A7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413" y="1873250"/>
            <a:ext cx="2732087" cy="4114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1">
            <a:extLst>
              <a:ext uri="{FF2B5EF4-FFF2-40B4-BE49-F238E27FC236}">
                <a16:creationId xmlns:a16="http://schemas.microsoft.com/office/drawing/2014/main" id="{85494E1C-CA53-441D-8D8F-126986F0A85E}"/>
              </a:ext>
            </a:extLst>
          </p:cNvPr>
          <p:cNvSpPr txBox="1">
            <a:spLocks noChangeArrowheads="1"/>
          </p:cNvSpPr>
          <p:nvPr/>
        </p:nvSpPr>
        <p:spPr bwMode="auto">
          <a:xfrm>
            <a:off x="250825" y="44450"/>
            <a:ext cx="8785225"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GB" altLang="en-US" sz="4000"/>
              <a:t>Neural Networks as Computing Devices</a:t>
            </a:r>
          </a:p>
        </p:txBody>
      </p:sp>
      <p:sp>
        <p:nvSpPr>
          <p:cNvPr id="32771" name="Text Box 2">
            <a:extLst>
              <a:ext uri="{FF2B5EF4-FFF2-40B4-BE49-F238E27FC236}">
                <a16:creationId xmlns:a16="http://schemas.microsoft.com/office/drawing/2014/main" id="{F5199275-20D5-4CED-9ED3-1280C74DC887}"/>
              </a:ext>
            </a:extLst>
          </p:cNvPr>
          <p:cNvSpPr txBox="1">
            <a:spLocks noChangeArrowheads="1"/>
          </p:cNvSpPr>
          <p:nvPr/>
        </p:nvSpPr>
        <p:spPr bwMode="auto">
          <a:xfrm>
            <a:off x="395288" y="3586163"/>
            <a:ext cx="8280400" cy="3011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spcBef>
                <a:spcPts val="8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9pPr>
          </a:lstStyle>
          <a:p>
            <a:pPr eaLnBrk="1" hangingPunct="1">
              <a:lnSpc>
                <a:spcPct val="80000"/>
              </a:lnSpc>
              <a:spcBef>
                <a:spcPts val="500"/>
              </a:spcBef>
              <a:buFont typeface="Arial" panose="020B0604020202020204" pitchFamily="34" charset="0"/>
              <a:buChar char="•"/>
            </a:pPr>
            <a:r>
              <a:rPr lang="en-GB" altLang="en-US" sz="2000" dirty="0"/>
              <a:t>The widely convergent inputs (many synapses on many dendrites) and divergent outputs (many axon branches) of neurons mean that neurons form densely connected networks. </a:t>
            </a:r>
          </a:p>
          <a:p>
            <a:pPr eaLnBrk="1" hangingPunct="1">
              <a:lnSpc>
                <a:spcPct val="80000"/>
              </a:lnSpc>
              <a:spcBef>
                <a:spcPts val="500"/>
              </a:spcBef>
              <a:buFont typeface="Arial" panose="020B0604020202020204" pitchFamily="34" charset="0"/>
              <a:buChar char="•"/>
            </a:pPr>
            <a:r>
              <a:rPr lang="en-GB" altLang="en-US" sz="2000" dirty="0"/>
              <a:t>The synapses between neurons can be “plastic”, meaning that the connection strength can change. This allows the neural network to learn new “associations” between the pieces of information represented by the activity of individual neurons. </a:t>
            </a:r>
          </a:p>
          <a:p>
            <a:pPr eaLnBrk="1" hangingPunct="1">
              <a:lnSpc>
                <a:spcPct val="80000"/>
              </a:lnSpc>
              <a:spcBef>
                <a:spcPts val="500"/>
              </a:spcBef>
              <a:buFont typeface="Arial" panose="020B0604020202020204" pitchFamily="34" charset="0"/>
              <a:buChar char="•"/>
            </a:pPr>
            <a:r>
              <a:rPr lang="en-GB" altLang="en-US" sz="2000" dirty="0"/>
              <a:t>Artificial neural networks (ANNs) are inspired by brain research and led to breakthroughs in artificial intelligence, such as machine translation, “go” world championship, self driving cars etc…</a:t>
            </a:r>
          </a:p>
        </p:txBody>
      </p:sp>
      <p:pic>
        <p:nvPicPr>
          <p:cNvPr id="32772" name="Picture 2" descr="Image result for neural networks">
            <a:extLst>
              <a:ext uri="{FF2B5EF4-FFF2-40B4-BE49-F238E27FC236}">
                <a16:creationId xmlns:a16="http://schemas.microsoft.com/office/drawing/2014/main" id="{FEEDA32E-AFF2-46DA-A3C3-99A5796339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4438" y="765175"/>
            <a:ext cx="5232400" cy="260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6CC75CE7-8C52-48E1-99EF-E02B5077A5E2}"/>
              </a:ext>
            </a:extLst>
          </p:cNvPr>
          <p:cNvSpPr>
            <a:spLocks noGrp="1" noChangeArrowheads="1"/>
          </p:cNvSpPr>
          <p:nvPr>
            <p:ph type="title"/>
          </p:nvPr>
        </p:nvSpPr>
        <p:spPr/>
        <p:txBody>
          <a:bodyPr/>
          <a:lstStyle/>
          <a:p>
            <a:r>
              <a:rPr lang="en-GB" altLang="en-US" dirty="0"/>
              <a:t>Your brain in numbers</a:t>
            </a:r>
          </a:p>
        </p:txBody>
      </p:sp>
      <p:sp>
        <p:nvSpPr>
          <p:cNvPr id="3" name="Content Placeholder 2">
            <a:extLst>
              <a:ext uri="{FF2B5EF4-FFF2-40B4-BE49-F238E27FC236}">
                <a16:creationId xmlns:a16="http://schemas.microsoft.com/office/drawing/2014/main" id="{F187BE46-DEA6-48A9-918D-FC6D11CAC382}"/>
              </a:ext>
            </a:extLst>
          </p:cNvPr>
          <p:cNvSpPr>
            <a:spLocks noGrp="1"/>
          </p:cNvSpPr>
          <p:nvPr>
            <p:ph idx="1"/>
          </p:nvPr>
        </p:nvSpPr>
        <p:spPr>
          <a:xfrm>
            <a:off x="323850" y="1416050"/>
            <a:ext cx="8228013" cy="4524375"/>
          </a:xfrm>
        </p:spPr>
        <p:txBody>
          <a:bodyPr/>
          <a:lstStyle/>
          <a:p>
            <a:pPr marL="457200" indent="-457200">
              <a:buFont typeface="Arial" panose="020B0604020202020204" pitchFamily="34" charset="0"/>
              <a:buChar char="•"/>
              <a:defRPr/>
            </a:pPr>
            <a:r>
              <a:rPr lang="en-GB" sz="3000" dirty="0"/>
              <a:t>You have about 100 billion neurons in your brain. (You also have millions more neurons in your spinal cord, and even in your gut) </a:t>
            </a:r>
          </a:p>
          <a:p>
            <a:pPr marL="457200" indent="-457200">
              <a:buFont typeface="Arial" panose="020B0604020202020204" pitchFamily="34" charset="0"/>
              <a:buChar char="•"/>
              <a:defRPr/>
            </a:pPr>
            <a:r>
              <a:rPr lang="en-GB" sz="3000" dirty="0"/>
              <a:t>Each neuron on average receives and sends out thousands of synaptic connections. </a:t>
            </a:r>
          </a:p>
          <a:p>
            <a:pPr marL="457200" indent="-457200">
              <a:buFont typeface="Arial" panose="020B0604020202020204" pitchFamily="34" charset="0"/>
              <a:buChar char="•"/>
              <a:defRPr/>
            </a:pPr>
            <a:r>
              <a:rPr lang="en-GB" sz="3000" dirty="0"/>
              <a:t>The number of synapses in your brain (~10</a:t>
            </a:r>
            <a:r>
              <a:rPr lang="en-GB" sz="3000" baseline="30000" dirty="0"/>
              <a:t>15</a:t>
            </a:r>
            <a:r>
              <a:rPr lang="en-GB" sz="3000" dirty="0"/>
              <a:t>) is therefore tens of thousands of times larger than the number of seconds that you can expect to live (~3</a:t>
            </a:r>
            <a:r>
              <a:rPr lang="en-HK" dirty="0"/>
              <a:t>×</a:t>
            </a:r>
            <a:r>
              <a:rPr lang="en-GB" sz="3000" dirty="0"/>
              <a:t>10</a:t>
            </a:r>
            <a:r>
              <a:rPr lang="en-GB" sz="3000" baseline="30000" dirty="0"/>
              <a:t>9</a:t>
            </a:r>
            <a:r>
              <a:rPr lang="en-GB" sz="3000" dirty="0"/>
              <a:t>). </a:t>
            </a:r>
          </a:p>
          <a:p>
            <a:pPr>
              <a:defRPr/>
            </a:pPr>
            <a:endParaRPr lang="en-GB" sz="3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a:extLst>
              <a:ext uri="{FF2B5EF4-FFF2-40B4-BE49-F238E27FC236}">
                <a16:creationId xmlns:a16="http://schemas.microsoft.com/office/drawing/2014/main" id="{CC7C79FA-EEAB-4970-B5BF-14A2D4BB20A2}"/>
              </a:ext>
            </a:extLst>
          </p:cNvPr>
          <p:cNvSpPr>
            <a:spLocks noGrp="1" noChangeArrowheads="1"/>
          </p:cNvSpPr>
          <p:nvPr>
            <p:ph type="title"/>
          </p:nvPr>
        </p:nvSpPr>
        <p:spPr/>
        <p:txBody>
          <a:bodyPr/>
          <a:lstStyle/>
          <a:p>
            <a:r>
              <a:rPr lang="en-GB" altLang="en-US"/>
              <a:t>Course Objective</a:t>
            </a:r>
          </a:p>
        </p:txBody>
      </p:sp>
      <p:sp>
        <p:nvSpPr>
          <p:cNvPr id="7171" name="Content Placeholder 4">
            <a:extLst>
              <a:ext uri="{FF2B5EF4-FFF2-40B4-BE49-F238E27FC236}">
                <a16:creationId xmlns:a16="http://schemas.microsoft.com/office/drawing/2014/main" id="{28475151-29FF-4CC8-8D97-FD8B07B7C6D8}"/>
              </a:ext>
            </a:extLst>
          </p:cNvPr>
          <p:cNvSpPr>
            <a:spLocks noGrp="1" noChangeArrowheads="1"/>
          </p:cNvSpPr>
          <p:nvPr>
            <p:ph idx="1"/>
          </p:nvPr>
        </p:nvSpPr>
        <p:spPr>
          <a:xfrm>
            <a:off x="457200" y="1398588"/>
            <a:ext cx="8228013" cy="4524375"/>
          </a:xfrm>
        </p:spPr>
        <p:txBody>
          <a:bodyPr/>
          <a:lstStyle/>
          <a:p>
            <a:r>
              <a:rPr lang="en-GB" altLang="en-US" sz="2800"/>
              <a:t>You are your brain. </a:t>
            </a:r>
          </a:p>
          <a:p>
            <a:r>
              <a:rPr lang="en-GB" altLang="en-US" sz="2800"/>
              <a:t>Every sight you ever see, every thought you ever think, every desire you ever feel, every dream you ever dream, all your decisions and movements are just manifestations of brain activity. </a:t>
            </a:r>
          </a:p>
          <a:p>
            <a:r>
              <a:rPr lang="en-GB" altLang="en-US" sz="2800"/>
              <a:t>They should be understandable and explainable in terms of brain organisation (anatomy) and function (physiology).</a:t>
            </a:r>
          </a:p>
          <a:p>
            <a:r>
              <a:rPr lang="en-GB" altLang="en-US" sz="2800"/>
              <a:t>In this course we aim to give you a sense of the science that underpins these remarkable claims.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a:extLst>
              <a:ext uri="{FF2B5EF4-FFF2-40B4-BE49-F238E27FC236}">
                <a16:creationId xmlns:a16="http://schemas.microsoft.com/office/drawing/2014/main" id="{927E7CBD-78DC-4C37-A510-F0630F254718}"/>
              </a:ext>
            </a:extLst>
          </p:cNvPr>
          <p:cNvSpPr>
            <a:spLocks noGrp="1" noChangeArrowheads="1"/>
          </p:cNvSpPr>
          <p:nvPr>
            <p:ph type="title" idx="4294967295"/>
          </p:nvPr>
        </p:nvSpPr>
        <p:spPr>
          <a:xfrm>
            <a:off x="304800" y="457200"/>
            <a:ext cx="7772400" cy="1143000"/>
          </a:xfrm>
        </p:spPr>
        <p:txBody>
          <a:bodyPr/>
          <a:lstStyle/>
          <a:p>
            <a:pPr algn="l"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2800"/>
              <a:t>Neurons Are Not the Only Cell Type in the Nervous System</a:t>
            </a:r>
          </a:p>
        </p:txBody>
      </p:sp>
      <p:sp>
        <p:nvSpPr>
          <p:cNvPr id="35843" name="Rectangle 2">
            <a:extLst>
              <a:ext uri="{FF2B5EF4-FFF2-40B4-BE49-F238E27FC236}">
                <a16:creationId xmlns:a16="http://schemas.microsoft.com/office/drawing/2014/main" id="{10D02D9B-C7D9-478D-BB76-F89A0E0C5996}"/>
              </a:ext>
            </a:extLst>
          </p:cNvPr>
          <p:cNvSpPr>
            <a:spLocks noGrp="1" noChangeArrowheads="1"/>
          </p:cNvSpPr>
          <p:nvPr>
            <p:ph type="body" idx="4294967295"/>
          </p:nvPr>
        </p:nvSpPr>
        <p:spPr>
          <a:xfrm>
            <a:off x="4343400" y="1447800"/>
            <a:ext cx="4572000" cy="5348288"/>
          </a:xfrm>
          <a:solidFill>
            <a:srgbClr val="FFFFFF"/>
          </a:solidFill>
          <a:ln w="3240" cap="sq">
            <a:solidFill>
              <a:srgbClr val="545472"/>
            </a:solidFill>
            <a:miter lim="800000"/>
            <a:headEnd/>
            <a:tailEnd/>
          </a:ln>
          <a:effectLst>
            <a:outerShdw dist="36147" dir="2700000" algn="ctr" rotWithShape="0">
              <a:srgbClr val="9797B7"/>
            </a:outerShdw>
          </a:effectLst>
        </p:spPr>
        <p:txBody>
          <a:bodyPr/>
          <a:lstStyle/>
          <a:p>
            <a:pPr marL="333375" indent="-333375" eaLnBrk="1" hangingPunct="1">
              <a:lnSpc>
                <a:spcPct val="90000"/>
              </a:lnSpc>
              <a:spcBef>
                <a:spcPts val="500"/>
              </a:spcBef>
              <a:buClr>
                <a:srgbClr val="545472"/>
              </a:buClr>
              <a:buSzPct val="144000"/>
              <a:buFont typeface="Times New Roman" panose="02020603050405020304" pitchFamily="18" charset="0"/>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pPr>
            <a:r>
              <a:rPr lang="en-GB" altLang="en-US" sz="2000"/>
              <a:t>In fact, there are a lot more </a:t>
            </a:r>
            <a:r>
              <a:rPr lang="en-GB" altLang="en-US" sz="2000" i="1"/>
              <a:t>glial</a:t>
            </a:r>
            <a:r>
              <a:rPr lang="en-GB" altLang="en-US" sz="2000"/>
              <a:t> cells then neurons in the nervous system. </a:t>
            </a:r>
          </a:p>
          <a:p>
            <a:pPr marL="333375" indent="-333375" eaLnBrk="1" hangingPunct="1">
              <a:lnSpc>
                <a:spcPct val="90000"/>
              </a:lnSpc>
              <a:spcBef>
                <a:spcPts val="500"/>
              </a:spcBef>
              <a:buClr>
                <a:srgbClr val="545472"/>
              </a:buClr>
              <a:buSzPct val="144000"/>
              <a:buFont typeface="Times New Roman" panose="02020603050405020304" pitchFamily="18" charset="0"/>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pPr>
            <a:r>
              <a:rPr lang="en-GB" altLang="en-US" sz="2000"/>
              <a:t>They are </a:t>
            </a:r>
            <a:r>
              <a:rPr lang="en-GB" altLang="en-US" sz="2000" b="1" u="sng"/>
              <a:t>not</a:t>
            </a:r>
            <a:r>
              <a:rPr lang="en-GB" altLang="en-US" sz="2000"/>
              <a:t> thought to carry sensory or motor </a:t>
            </a:r>
            <a:r>
              <a:rPr lang="en-US" altLang="en-US" sz="2000"/>
              <a:t>signals themselves.</a:t>
            </a:r>
          </a:p>
          <a:p>
            <a:pPr marL="333375" indent="-333375" eaLnBrk="1" hangingPunct="1">
              <a:lnSpc>
                <a:spcPct val="90000"/>
              </a:lnSpc>
              <a:spcBef>
                <a:spcPts val="500"/>
              </a:spcBef>
              <a:buClr>
                <a:srgbClr val="545472"/>
              </a:buClr>
              <a:buSzPct val="144000"/>
              <a:buFont typeface="Times New Roman" panose="02020603050405020304" pitchFamily="18" charset="0"/>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pPr>
            <a:r>
              <a:rPr lang="en-GB" altLang="en-US" sz="2000"/>
              <a:t>There is a diversity of glial cells: </a:t>
            </a:r>
          </a:p>
          <a:p>
            <a:pPr marL="333375" indent="-333375" eaLnBrk="1" hangingPunct="1">
              <a:lnSpc>
                <a:spcPct val="90000"/>
              </a:lnSpc>
              <a:spcBef>
                <a:spcPts val="500"/>
              </a:spcBef>
              <a:buClr>
                <a:srgbClr val="545472"/>
              </a:buClr>
              <a:buSzPct val="144000"/>
              <a:buFont typeface="Times New Roman" panose="02020603050405020304" pitchFamily="18" charset="0"/>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pPr>
            <a:r>
              <a:rPr lang="en-US" altLang="en-US" sz="2000" b="1"/>
              <a:t>A</a:t>
            </a:r>
            <a:r>
              <a:rPr lang="en-GB" altLang="en-US" sz="2000" b="1"/>
              <a:t>strocytes</a:t>
            </a:r>
            <a:r>
              <a:rPr lang="en-GB" altLang="en-US" sz="2000"/>
              <a:t> important for the  metabolic regulation of the nervous system, </a:t>
            </a:r>
          </a:p>
          <a:p>
            <a:pPr marL="333375" indent="-333375" eaLnBrk="1" hangingPunct="1">
              <a:lnSpc>
                <a:spcPct val="90000"/>
              </a:lnSpc>
              <a:spcBef>
                <a:spcPts val="500"/>
              </a:spcBef>
              <a:buClr>
                <a:srgbClr val="545472"/>
              </a:buClr>
              <a:buSzPct val="144000"/>
              <a:buFont typeface="Times New Roman" panose="02020603050405020304" pitchFamily="18" charset="0"/>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pPr>
            <a:r>
              <a:rPr lang="en-US" altLang="en-US" sz="2000" b="1"/>
              <a:t>O</a:t>
            </a:r>
            <a:r>
              <a:rPr lang="en-GB" altLang="en-US" sz="2000" b="1"/>
              <a:t>ligodendrocytes</a:t>
            </a:r>
            <a:r>
              <a:rPr lang="en-GB" altLang="en-US" sz="2000"/>
              <a:t> &amp; </a:t>
            </a:r>
            <a:r>
              <a:rPr lang="en-GB" altLang="en-US" sz="2000" b="1"/>
              <a:t>Schwann</a:t>
            </a:r>
            <a:r>
              <a:rPr lang="en-GB" altLang="en-US" sz="2000"/>
              <a:t> cells provide the myelin sheath surrounding axons, </a:t>
            </a:r>
          </a:p>
          <a:p>
            <a:pPr marL="333375" indent="-333375" eaLnBrk="1" hangingPunct="1">
              <a:lnSpc>
                <a:spcPct val="90000"/>
              </a:lnSpc>
              <a:spcBef>
                <a:spcPts val="500"/>
              </a:spcBef>
              <a:buClr>
                <a:srgbClr val="545472"/>
              </a:buClr>
              <a:buSzPct val="144000"/>
              <a:buFont typeface="Times New Roman" panose="02020603050405020304" pitchFamily="18" charset="0"/>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pPr>
            <a:r>
              <a:rPr lang="en-US" altLang="en-US" sz="2000" b="1"/>
              <a:t>M</a:t>
            </a:r>
            <a:r>
              <a:rPr lang="en-GB" altLang="en-US" sz="2000" b="1"/>
              <a:t>icroglia</a:t>
            </a:r>
            <a:r>
              <a:rPr lang="en-GB" altLang="en-US" sz="2000"/>
              <a:t> are involved in immunological reactions to damage in the nervous system.</a:t>
            </a:r>
          </a:p>
        </p:txBody>
      </p:sp>
      <p:pic>
        <p:nvPicPr>
          <p:cNvPr id="35844" name="Picture 3">
            <a:extLst>
              <a:ext uri="{FF2B5EF4-FFF2-40B4-BE49-F238E27FC236}">
                <a16:creationId xmlns:a16="http://schemas.microsoft.com/office/drawing/2014/main" id="{894A700B-8112-4F5F-996B-BACC80ED85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600200"/>
            <a:ext cx="3659188" cy="4876800"/>
          </a:xfrm>
          <a:prstGeom prst="rect">
            <a:avLst/>
          </a:prstGeom>
          <a:noFill/>
          <a:ln w="3240" cap="sq">
            <a:solidFill>
              <a:srgbClr val="000000"/>
            </a:solidFill>
            <a:miter lim="800000"/>
            <a:headEnd/>
            <a:tailEnd/>
          </a:ln>
          <a:effectLst>
            <a:outerShdw dist="36147" dir="2700000" algn="ctr" rotWithShape="0">
              <a:srgbClr val="808080"/>
            </a:outerShdw>
          </a:effectLst>
          <a:extLst>
            <a:ext uri="{909E8E84-426E-40DD-AFC4-6F175D3DCCD1}">
              <a14:hiddenFill xmlns:a14="http://schemas.microsoft.com/office/drawing/2010/main">
                <a:blipFill dpi="0" rotWithShape="0">
                  <a:blip/>
                  <a:srcRect/>
                  <a:stretch>
                    <a:fillRect/>
                  </a:stretch>
                </a:blipFill>
              </a14:hiddenFill>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1">
            <a:extLst>
              <a:ext uri="{FF2B5EF4-FFF2-40B4-BE49-F238E27FC236}">
                <a16:creationId xmlns:a16="http://schemas.microsoft.com/office/drawing/2014/main" id="{D8477EA8-90F7-4B90-9D99-5B8F4DFEF2DF}"/>
              </a:ext>
            </a:extLst>
          </p:cNvPr>
          <p:cNvSpPr txBox="1">
            <a:spLocks noChangeArrowheads="1"/>
          </p:cNvSpPr>
          <p:nvPr/>
        </p:nvSpPr>
        <p:spPr bwMode="auto">
          <a:xfrm>
            <a:off x="457200" y="44450"/>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GB" altLang="en-US" sz="4000"/>
              <a:t>“White Matter” and “Gray Matter”</a:t>
            </a:r>
          </a:p>
        </p:txBody>
      </p:sp>
      <p:sp>
        <p:nvSpPr>
          <p:cNvPr id="37891" name="Rectangle 2">
            <a:extLst>
              <a:ext uri="{FF2B5EF4-FFF2-40B4-BE49-F238E27FC236}">
                <a16:creationId xmlns:a16="http://schemas.microsoft.com/office/drawing/2014/main" id="{5437F787-FE46-4205-A3DB-8A040E725582}"/>
              </a:ext>
            </a:extLst>
          </p:cNvPr>
          <p:cNvSpPr>
            <a:spLocks noChangeArrowheads="1"/>
          </p:cNvSpPr>
          <p:nvPr/>
        </p:nvSpPr>
        <p:spPr bwMode="auto">
          <a:xfrm>
            <a:off x="4419600" y="3276600"/>
            <a:ext cx="3048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37892" name="Rectangle 3">
            <a:extLst>
              <a:ext uri="{FF2B5EF4-FFF2-40B4-BE49-F238E27FC236}">
                <a16:creationId xmlns:a16="http://schemas.microsoft.com/office/drawing/2014/main" id="{A15D6F32-3C9B-4C96-B77B-FF2CE7C18A43}"/>
              </a:ext>
            </a:extLst>
          </p:cNvPr>
          <p:cNvSpPr>
            <a:spLocks noChangeArrowheads="1"/>
          </p:cNvSpPr>
          <p:nvPr/>
        </p:nvSpPr>
        <p:spPr bwMode="auto">
          <a:xfrm>
            <a:off x="4419600" y="3276600"/>
            <a:ext cx="3048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graphicFrame>
        <p:nvGraphicFramePr>
          <p:cNvPr id="37893" name="Object 4">
            <a:extLst>
              <a:ext uri="{FF2B5EF4-FFF2-40B4-BE49-F238E27FC236}">
                <a16:creationId xmlns:a16="http://schemas.microsoft.com/office/drawing/2014/main" id="{FC3BBED8-0CA9-424D-9A36-6FF8BB6855FB}"/>
              </a:ext>
            </a:extLst>
          </p:cNvPr>
          <p:cNvGraphicFramePr>
            <a:graphicFrameLocks noChangeAspect="1"/>
          </p:cNvGraphicFramePr>
          <p:nvPr/>
        </p:nvGraphicFramePr>
        <p:xfrm>
          <a:off x="5219700" y="2060575"/>
          <a:ext cx="1754188" cy="3024188"/>
        </p:xfrm>
        <a:graphic>
          <a:graphicData uri="http://schemas.openxmlformats.org/presentationml/2006/ole">
            <mc:AlternateContent xmlns:mc="http://schemas.openxmlformats.org/markup-compatibility/2006">
              <mc:Choice xmlns:v="urn:schemas-microsoft-com:vml" Requires="v">
                <p:oleObj spid="_x0000_s37923" r:id="rId4" imgW="2533333" imgH="4368254" progId="">
                  <p:embed/>
                </p:oleObj>
              </mc:Choice>
              <mc:Fallback>
                <p:oleObj r:id="rId4" imgW="2533333" imgH="4368254"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9700" y="2060575"/>
                        <a:ext cx="1754188" cy="30241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37894" name="Picture 5">
            <a:extLst>
              <a:ext uri="{FF2B5EF4-FFF2-40B4-BE49-F238E27FC236}">
                <a16:creationId xmlns:a16="http://schemas.microsoft.com/office/drawing/2014/main" id="{C7F5BBB1-F20B-4644-A21C-952E9F2C808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2625" y="2006600"/>
            <a:ext cx="4321175" cy="3006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7895" name="Line 6">
            <a:extLst>
              <a:ext uri="{FF2B5EF4-FFF2-40B4-BE49-F238E27FC236}">
                <a16:creationId xmlns:a16="http://schemas.microsoft.com/office/drawing/2014/main" id="{BCFF697C-BE1A-47C2-9A7C-BCC4E2645CD4}"/>
              </a:ext>
            </a:extLst>
          </p:cNvPr>
          <p:cNvSpPr>
            <a:spLocks noChangeShapeType="1"/>
          </p:cNvSpPr>
          <p:nvPr/>
        </p:nvSpPr>
        <p:spPr bwMode="auto">
          <a:xfrm flipH="1" flipV="1">
            <a:off x="3994150" y="4075113"/>
            <a:ext cx="1011238" cy="1084262"/>
          </a:xfrm>
          <a:prstGeom prst="line">
            <a:avLst/>
          </a:prstGeom>
          <a:noFill/>
          <a:ln w="38160" cap="sq">
            <a:solidFill>
              <a:srgbClr val="FF0066"/>
            </a:solidFill>
            <a:miter lim="800000"/>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HK"/>
          </a:p>
        </p:txBody>
      </p:sp>
      <p:sp>
        <p:nvSpPr>
          <p:cNvPr id="37896" name="Text Box 7">
            <a:extLst>
              <a:ext uri="{FF2B5EF4-FFF2-40B4-BE49-F238E27FC236}">
                <a16:creationId xmlns:a16="http://schemas.microsoft.com/office/drawing/2014/main" id="{3121C689-7E5D-4B07-B16C-FD80028E24BE}"/>
              </a:ext>
            </a:extLst>
          </p:cNvPr>
          <p:cNvSpPr txBox="1">
            <a:spLocks noChangeArrowheads="1"/>
          </p:cNvSpPr>
          <p:nvPr/>
        </p:nvSpPr>
        <p:spPr bwMode="auto">
          <a:xfrm>
            <a:off x="4335463" y="5059363"/>
            <a:ext cx="1779587"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GB" altLang="en-US" sz="2400">
                <a:latin typeface="Times New Roman" panose="02020603050405020304" pitchFamily="18" charset="0"/>
              </a:rPr>
              <a:t>White matter</a:t>
            </a:r>
          </a:p>
        </p:txBody>
      </p:sp>
      <p:pic>
        <p:nvPicPr>
          <p:cNvPr id="37897" name="Picture 8">
            <a:extLst>
              <a:ext uri="{FF2B5EF4-FFF2-40B4-BE49-F238E27FC236}">
                <a16:creationId xmlns:a16="http://schemas.microsoft.com/office/drawing/2014/main" id="{C27FD8AE-AB2D-4226-8005-742BEC3A7E7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40563" y="2060575"/>
            <a:ext cx="1897062" cy="36004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7898" name="Line 9">
            <a:extLst>
              <a:ext uri="{FF2B5EF4-FFF2-40B4-BE49-F238E27FC236}">
                <a16:creationId xmlns:a16="http://schemas.microsoft.com/office/drawing/2014/main" id="{EDF159B7-8DF9-48CD-92B6-71EC39116A69}"/>
              </a:ext>
            </a:extLst>
          </p:cNvPr>
          <p:cNvSpPr>
            <a:spLocks noChangeShapeType="1"/>
          </p:cNvSpPr>
          <p:nvPr/>
        </p:nvSpPr>
        <p:spPr bwMode="auto">
          <a:xfrm flipV="1">
            <a:off x="5292725" y="3067050"/>
            <a:ext cx="792163" cy="2092325"/>
          </a:xfrm>
          <a:prstGeom prst="line">
            <a:avLst/>
          </a:prstGeom>
          <a:noFill/>
          <a:ln w="38160" cap="sq">
            <a:solidFill>
              <a:srgbClr val="FF0066"/>
            </a:solidFill>
            <a:miter lim="800000"/>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HK"/>
          </a:p>
        </p:txBody>
      </p:sp>
      <p:sp>
        <p:nvSpPr>
          <p:cNvPr id="37899" name="Text Box 10">
            <a:extLst>
              <a:ext uri="{FF2B5EF4-FFF2-40B4-BE49-F238E27FC236}">
                <a16:creationId xmlns:a16="http://schemas.microsoft.com/office/drawing/2014/main" id="{2D4AE643-2A85-4706-914D-5BD557717F6B}"/>
              </a:ext>
            </a:extLst>
          </p:cNvPr>
          <p:cNvSpPr txBox="1">
            <a:spLocks noChangeArrowheads="1"/>
          </p:cNvSpPr>
          <p:nvPr/>
        </p:nvSpPr>
        <p:spPr bwMode="auto">
          <a:xfrm>
            <a:off x="3924300" y="1412875"/>
            <a:ext cx="164465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GB" altLang="en-US" sz="2400">
                <a:latin typeface="Times New Roman" panose="02020603050405020304" pitchFamily="18" charset="0"/>
              </a:rPr>
              <a:t>Gray matter</a:t>
            </a:r>
          </a:p>
        </p:txBody>
      </p:sp>
      <p:sp>
        <p:nvSpPr>
          <p:cNvPr id="37900" name="Line 11">
            <a:extLst>
              <a:ext uri="{FF2B5EF4-FFF2-40B4-BE49-F238E27FC236}">
                <a16:creationId xmlns:a16="http://schemas.microsoft.com/office/drawing/2014/main" id="{4C806922-D90A-42B5-898E-79E4B78D17B8}"/>
              </a:ext>
            </a:extLst>
          </p:cNvPr>
          <p:cNvSpPr>
            <a:spLocks noChangeShapeType="1"/>
          </p:cNvSpPr>
          <p:nvPr/>
        </p:nvSpPr>
        <p:spPr bwMode="auto">
          <a:xfrm flipH="1">
            <a:off x="3994150" y="1916113"/>
            <a:ext cx="579438" cy="1584325"/>
          </a:xfrm>
          <a:prstGeom prst="line">
            <a:avLst/>
          </a:prstGeom>
          <a:noFill/>
          <a:ln w="38160" cap="sq">
            <a:solidFill>
              <a:srgbClr val="FF0066"/>
            </a:solidFill>
            <a:miter lim="800000"/>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HK"/>
          </a:p>
        </p:txBody>
      </p:sp>
      <p:sp>
        <p:nvSpPr>
          <p:cNvPr id="37901" name="Line 12">
            <a:extLst>
              <a:ext uri="{FF2B5EF4-FFF2-40B4-BE49-F238E27FC236}">
                <a16:creationId xmlns:a16="http://schemas.microsoft.com/office/drawing/2014/main" id="{9D83D823-6B48-4A98-A6E7-0D1B9C8EA334}"/>
              </a:ext>
            </a:extLst>
          </p:cNvPr>
          <p:cNvSpPr>
            <a:spLocks noChangeShapeType="1"/>
          </p:cNvSpPr>
          <p:nvPr/>
        </p:nvSpPr>
        <p:spPr bwMode="auto">
          <a:xfrm>
            <a:off x="5076825" y="1916113"/>
            <a:ext cx="863600" cy="865187"/>
          </a:xfrm>
          <a:prstGeom prst="line">
            <a:avLst/>
          </a:prstGeom>
          <a:noFill/>
          <a:ln w="38160" cap="sq">
            <a:solidFill>
              <a:srgbClr val="FF0066"/>
            </a:solidFill>
            <a:miter lim="800000"/>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HK"/>
          </a:p>
        </p:txBody>
      </p:sp>
      <p:pic>
        <p:nvPicPr>
          <p:cNvPr id="37902" name="Picture 13">
            <a:extLst>
              <a:ext uri="{FF2B5EF4-FFF2-40B4-BE49-F238E27FC236}">
                <a16:creationId xmlns:a16="http://schemas.microsoft.com/office/drawing/2014/main" id="{ACCC88CE-D2FE-409C-87A1-D1661E13C8E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9388" y="3789363"/>
            <a:ext cx="1387475" cy="2879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7903" name="Text Box 14">
            <a:extLst>
              <a:ext uri="{FF2B5EF4-FFF2-40B4-BE49-F238E27FC236}">
                <a16:creationId xmlns:a16="http://schemas.microsoft.com/office/drawing/2014/main" id="{44F85454-5CE1-47AA-A454-572E55F0E183}"/>
              </a:ext>
            </a:extLst>
          </p:cNvPr>
          <p:cNvSpPr txBox="1">
            <a:spLocks noChangeArrowheads="1"/>
          </p:cNvSpPr>
          <p:nvPr/>
        </p:nvSpPr>
        <p:spPr bwMode="auto">
          <a:xfrm>
            <a:off x="1044575" y="1241425"/>
            <a:ext cx="1128713"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GB" altLang="en-US"/>
              <a:t>Brain</a:t>
            </a:r>
          </a:p>
        </p:txBody>
      </p:sp>
      <p:sp>
        <p:nvSpPr>
          <p:cNvPr id="37904" name="Text Box 15">
            <a:extLst>
              <a:ext uri="{FF2B5EF4-FFF2-40B4-BE49-F238E27FC236}">
                <a16:creationId xmlns:a16="http://schemas.microsoft.com/office/drawing/2014/main" id="{9E66F4B2-4468-4D5C-9618-36249879CBD1}"/>
              </a:ext>
            </a:extLst>
          </p:cNvPr>
          <p:cNvSpPr txBox="1">
            <a:spLocks noChangeArrowheads="1"/>
          </p:cNvSpPr>
          <p:nvPr/>
        </p:nvSpPr>
        <p:spPr bwMode="auto">
          <a:xfrm>
            <a:off x="6518275" y="1125538"/>
            <a:ext cx="2301875"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GB" altLang="en-US"/>
              <a:t>Spinal Cord</a:t>
            </a:r>
          </a:p>
        </p:txBody>
      </p:sp>
      <p:sp>
        <p:nvSpPr>
          <p:cNvPr id="37905" name="Rectangle 16">
            <a:extLst>
              <a:ext uri="{FF2B5EF4-FFF2-40B4-BE49-F238E27FC236}">
                <a16:creationId xmlns:a16="http://schemas.microsoft.com/office/drawing/2014/main" id="{0BF5362A-B078-4784-9DA1-147F6E1E837B}"/>
              </a:ext>
            </a:extLst>
          </p:cNvPr>
          <p:cNvSpPr>
            <a:spLocks noChangeArrowheads="1"/>
          </p:cNvSpPr>
          <p:nvPr/>
        </p:nvSpPr>
        <p:spPr bwMode="auto">
          <a:xfrm>
            <a:off x="3851275" y="3429000"/>
            <a:ext cx="144463" cy="215900"/>
          </a:xfrm>
          <a:prstGeom prst="rect">
            <a:avLst/>
          </a:prstGeom>
          <a:noFill/>
          <a:ln w="28440" cap="sq">
            <a:solidFill>
              <a:srgbClr val="99CC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37906" name="Text Box 17">
            <a:extLst>
              <a:ext uri="{FF2B5EF4-FFF2-40B4-BE49-F238E27FC236}">
                <a16:creationId xmlns:a16="http://schemas.microsoft.com/office/drawing/2014/main" id="{3951D240-2C2E-4A94-8AFF-3C66ADBDD191}"/>
              </a:ext>
            </a:extLst>
          </p:cNvPr>
          <p:cNvSpPr txBox="1">
            <a:spLocks noChangeArrowheads="1"/>
          </p:cNvSpPr>
          <p:nvPr/>
        </p:nvSpPr>
        <p:spPr bwMode="auto">
          <a:xfrm>
            <a:off x="2124075" y="5600700"/>
            <a:ext cx="6491288" cy="1257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spcBef>
                <a:spcPts val="8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9pPr>
          </a:lstStyle>
          <a:p>
            <a:pPr eaLnBrk="1" hangingPunct="1">
              <a:lnSpc>
                <a:spcPct val="80000"/>
              </a:lnSpc>
              <a:spcBef>
                <a:spcPts val="500"/>
              </a:spcBef>
              <a:buFont typeface="Arial" panose="020B0604020202020204" pitchFamily="34" charset="0"/>
              <a:buChar char="•"/>
            </a:pPr>
            <a:r>
              <a:rPr lang="en-GB" altLang="en-US" sz="2000"/>
              <a:t>Gray matter contains many nerve cell bodies (neurons)</a:t>
            </a:r>
          </a:p>
          <a:p>
            <a:pPr eaLnBrk="1" hangingPunct="1">
              <a:lnSpc>
                <a:spcPct val="80000"/>
              </a:lnSpc>
              <a:spcBef>
                <a:spcPts val="500"/>
              </a:spcBef>
              <a:buFont typeface="Arial" panose="020B0604020202020204" pitchFamily="34" charset="0"/>
              <a:buChar char="•"/>
            </a:pPr>
            <a:r>
              <a:rPr lang="en-GB" altLang="en-US" sz="2000"/>
              <a:t>White matter contains mostly nerve fibers (axons)</a:t>
            </a:r>
          </a:p>
        </p:txBody>
      </p:sp>
      <p:sp>
        <p:nvSpPr>
          <p:cNvPr id="37907" name="Line 18">
            <a:extLst>
              <a:ext uri="{FF2B5EF4-FFF2-40B4-BE49-F238E27FC236}">
                <a16:creationId xmlns:a16="http://schemas.microsoft.com/office/drawing/2014/main" id="{B4717FDE-EF62-450B-941A-3D7EE895E6F7}"/>
              </a:ext>
            </a:extLst>
          </p:cNvPr>
          <p:cNvSpPr>
            <a:spLocks noChangeShapeType="1"/>
          </p:cNvSpPr>
          <p:nvPr/>
        </p:nvSpPr>
        <p:spPr bwMode="auto">
          <a:xfrm flipH="1">
            <a:off x="1762125" y="3573463"/>
            <a:ext cx="2019300" cy="1439862"/>
          </a:xfrm>
          <a:prstGeom prst="line">
            <a:avLst/>
          </a:prstGeom>
          <a:noFill/>
          <a:ln w="38160" cap="sq">
            <a:solidFill>
              <a:srgbClr val="99CC00"/>
            </a:solidFill>
            <a:miter lim="800000"/>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HK"/>
          </a:p>
        </p:txBody>
      </p:sp>
      <p:sp>
        <p:nvSpPr>
          <p:cNvPr id="37908" name="Rectangle 19">
            <a:extLst>
              <a:ext uri="{FF2B5EF4-FFF2-40B4-BE49-F238E27FC236}">
                <a16:creationId xmlns:a16="http://schemas.microsoft.com/office/drawing/2014/main" id="{F1FE12C8-A38B-4FB3-8E47-2A493619F3E5}"/>
              </a:ext>
            </a:extLst>
          </p:cNvPr>
          <p:cNvSpPr>
            <a:spLocks noChangeArrowheads="1"/>
          </p:cNvSpPr>
          <p:nvPr/>
        </p:nvSpPr>
        <p:spPr bwMode="auto">
          <a:xfrm>
            <a:off x="250825" y="3789363"/>
            <a:ext cx="1368425" cy="2879725"/>
          </a:xfrm>
          <a:prstGeom prst="rect">
            <a:avLst/>
          </a:prstGeom>
          <a:noFill/>
          <a:ln w="28440" cap="sq">
            <a:solidFill>
              <a:srgbClr val="99CC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37909" name="Line 20">
            <a:extLst>
              <a:ext uri="{FF2B5EF4-FFF2-40B4-BE49-F238E27FC236}">
                <a16:creationId xmlns:a16="http://schemas.microsoft.com/office/drawing/2014/main" id="{23786A86-FFE7-414C-A01E-27EBE432144C}"/>
              </a:ext>
            </a:extLst>
          </p:cNvPr>
          <p:cNvSpPr>
            <a:spLocks noChangeShapeType="1"/>
          </p:cNvSpPr>
          <p:nvPr/>
        </p:nvSpPr>
        <p:spPr bwMode="auto">
          <a:xfrm>
            <a:off x="5148263" y="2276475"/>
            <a:ext cx="1587" cy="2592388"/>
          </a:xfrm>
          <a:prstGeom prst="line">
            <a:avLst/>
          </a:prstGeom>
          <a:noFill/>
          <a:ln w="19080" cap="sq">
            <a:solidFill>
              <a:srgbClr val="000000"/>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HK"/>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Image result for decussation">
            <a:extLst>
              <a:ext uri="{FF2B5EF4-FFF2-40B4-BE49-F238E27FC236}">
                <a16:creationId xmlns:a16="http://schemas.microsoft.com/office/drawing/2014/main" id="{429945A3-127B-4B16-BAB7-58A67AA8F5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5963" y="638175"/>
            <a:ext cx="3376612" cy="497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ext Box 1">
            <a:extLst>
              <a:ext uri="{FF2B5EF4-FFF2-40B4-BE49-F238E27FC236}">
                <a16:creationId xmlns:a16="http://schemas.microsoft.com/office/drawing/2014/main" id="{9BDC5146-65CF-4ED4-8EB7-6FEEB61C6B4B}"/>
              </a:ext>
            </a:extLst>
          </p:cNvPr>
          <p:cNvSpPr txBox="1">
            <a:spLocks noChangeArrowheads="1"/>
          </p:cNvSpPr>
          <p:nvPr/>
        </p:nvSpPr>
        <p:spPr bwMode="auto">
          <a:xfrm>
            <a:off x="250825" y="44450"/>
            <a:ext cx="8424863"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GB" altLang="en-US" sz="4000"/>
              <a:t>Decussations</a:t>
            </a:r>
          </a:p>
        </p:txBody>
      </p:sp>
      <p:sp>
        <p:nvSpPr>
          <p:cNvPr id="39940" name="Text Box 2">
            <a:extLst>
              <a:ext uri="{FF2B5EF4-FFF2-40B4-BE49-F238E27FC236}">
                <a16:creationId xmlns:a16="http://schemas.microsoft.com/office/drawing/2014/main" id="{FC39CD69-E058-490E-A021-D3C5F20669A1}"/>
              </a:ext>
            </a:extLst>
          </p:cNvPr>
          <p:cNvSpPr txBox="1">
            <a:spLocks noChangeArrowheads="1"/>
          </p:cNvSpPr>
          <p:nvPr/>
        </p:nvSpPr>
        <p:spPr bwMode="auto">
          <a:xfrm>
            <a:off x="214313" y="4581525"/>
            <a:ext cx="6013450" cy="2016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spcBef>
                <a:spcPts val="8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9pPr>
          </a:lstStyle>
          <a:p>
            <a:pPr eaLnBrk="1" hangingPunct="1">
              <a:lnSpc>
                <a:spcPct val="80000"/>
              </a:lnSpc>
              <a:spcBef>
                <a:spcPts val="500"/>
              </a:spcBef>
              <a:buFont typeface="Arial" panose="020B0604020202020204" pitchFamily="34" charset="0"/>
              <a:buChar char="•"/>
            </a:pPr>
            <a:r>
              <a:rPr lang="en-GB" altLang="en-US" sz="1800"/>
              <a:t>Curiously, many of the input and output pathways to and from the brain are “crossed”, so that the left brain hemisphere predominantly processes information from and for the right side of the body and vice-versa. </a:t>
            </a:r>
          </a:p>
          <a:p>
            <a:pPr eaLnBrk="1" hangingPunct="1">
              <a:lnSpc>
                <a:spcPct val="80000"/>
              </a:lnSpc>
              <a:spcBef>
                <a:spcPts val="500"/>
              </a:spcBef>
              <a:buFont typeface="Arial" panose="020B0604020202020204" pitchFamily="34" charset="0"/>
              <a:buChar char="•"/>
            </a:pPr>
            <a:r>
              <a:rPr lang="en-GB" altLang="en-US" sz="1800"/>
              <a:t>Crossing points of nerve tracts responsible for this are called “decussations”. Prominent examples include the optic chiasm, or the “decussation of the pyramids” in the cortico-spinal tract.</a:t>
            </a:r>
          </a:p>
        </p:txBody>
      </p:sp>
      <p:pic>
        <p:nvPicPr>
          <p:cNvPr id="39941" name="Picture 6" descr="Image result for optic chiasm">
            <a:extLst>
              <a:ext uri="{FF2B5EF4-FFF2-40B4-BE49-F238E27FC236}">
                <a16:creationId xmlns:a16="http://schemas.microsoft.com/office/drawing/2014/main" id="{BC612349-53BA-4268-9E88-B3B9530D5B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1052513"/>
            <a:ext cx="4289425" cy="324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1">
            <a:extLst>
              <a:ext uri="{FF2B5EF4-FFF2-40B4-BE49-F238E27FC236}">
                <a16:creationId xmlns:a16="http://schemas.microsoft.com/office/drawing/2014/main" id="{1EAFBD2D-3835-4906-B0F6-499DC28FD39F}"/>
              </a:ext>
            </a:extLst>
          </p:cNvPr>
          <p:cNvSpPr txBox="1">
            <a:spLocks noChangeArrowheads="1"/>
          </p:cNvSpPr>
          <p:nvPr/>
        </p:nvSpPr>
        <p:spPr bwMode="auto">
          <a:xfrm>
            <a:off x="250825" y="44450"/>
            <a:ext cx="8353425"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GB" altLang="en-US" sz="4000"/>
              <a:t>Brain Hemispheres</a:t>
            </a:r>
          </a:p>
        </p:txBody>
      </p:sp>
      <p:sp>
        <p:nvSpPr>
          <p:cNvPr id="41987" name="Text Box 2">
            <a:extLst>
              <a:ext uri="{FF2B5EF4-FFF2-40B4-BE49-F238E27FC236}">
                <a16:creationId xmlns:a16="http://schemas.microsoft.com/office/drawing/2014/main" id="{6303C4AD-32D2-439E-913E-2DE23A1E396B}"/>
              </a:ext>
            </a:extLst>
          </p:cNvPr>
          <p:cNvSpPr txBox="1">
            <a:spLocks noChangeArrowheads="1"/>
          </p:cNvSpPr>
          <p:nvPr/>
        </p:nvSpPr>
        <p:spPr bwMode="auto">
          <a:xfrm>
            <a:off x="238125" y="5157788"/>
            <a:ext cx="8497888" cy="1441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spcBef>
                <a:spcPts val="8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9pPr>
          </a:lstStyle>
          <a:p>
            <a:pPr eaLnBrk="1" hangingPunct="1">
              <a:lnSpc>
                <a:spcPct val="80000"/>
              </a:lnSpc>
              <a:spcBef>
                <a:spcPts val="500"/>
              </a:spcBef>
              <a:buFont typeface="Arial" panose="020B0604020202020204" pitchFamily="34" charset="0"/>
              <a:buChar char="•"/>
            </a:pPr>
            <a:r>
              <a:rPr lang="en-GB" altLang="en-US" sz="2400"/>
              <a:t>Much like other systems of the body (skeleton, lungs, sensory organs) the brain is (approximately) mirror symmetric about the midline (the “mid-sagital plane”, as anatomists would say).</a:t>
            </a:r>
          </a:p>
        </p:txBody>
      </p:sp>
      <p:pic>
        <p:nvPicPr>
          <p:cNvPr id="41988" name="Picture 2" descr="Related image">
            <a:extLst>
              <a:ext uri="{FF2B5EF4-FFF2-40B4-BE49-F238E27FC236}">
                <a16:creationId xmlns:a16="http://schemas.microsoft.com/office/drawing/2014/main" id="{486C16FA-91E0-4B93-A541-9ADC1E365E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1169988"/>
            <a:ext cx="4818062"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1">
            <a:extLst>
              <a:ext uri="{FF2B5EF4-FFF2-40B4-BE49-F238E27FC236}">
                <a16:creationId xmlns:a16="http://schemas.microsoft.com/office/drawing/2014/main" id="{424C601A-371E-42D3-8429-02BD9DC18A71}"/>
              </a:ext>
            </a:extLst>
          </p:cNvPr>
          <p:cNvSpPr txBox="1">
            <a:spLocks noChangeArrowheads="1"/>
          </p:cNvSpPr>
          <p:nvPr/>
        </p:nvSpPr>
        <p:spPr bwMode="auto">
          <a:xfrm>
            <a:off x="250825" y="44450"/>
            <a:ext cx="8353425"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GB" altLang="en-US" sz="4000"/>
              <a:t>Beware of Brain Hemisphere Myths</a:t>
            </a:r>
          </a:p>
        </p:txBody>
      </p:sp>
      <p:sp>
        <p:nvSpPr>
          <p:cNvPr id="44035" name="Text Box 2">
            <a:extLst>
              <a:ext uri="{FF2B5EF4-FFF2-40B4-BE49-F238E27FC236}">
                <a16:creationId xmlns:a16="http://schemas.microsoft.com/office/drawing/2014/main" id="{570F5FF1-80D6-4E3E-9BD6-A976B9CEDE70}"/>
              </a:ext>
            </a:extLst>
          </p:cNvPr>
          <p:cNvSpPr txBox="1">
            <a:spLocks noChangeArrowheads="1"/>
          </p:cNvSpPr>
          <p:nvPr/>
        </p:nvSpPr>
        <p:spPr bwMode="auto">
          <a:xfrm>
            <a:off x="395288" y="5040313"/>
            <a:ext cx="8497887" cy="1471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spcBef>
                <a:spcPts val="8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9pPr>
          </a:lstStyle>
          <a:p>
            <a:pPr eaLnBrk="1" hangingPunct="1">
              <a:lnSpc>
                <a:spcPct val="80000"/>
              </a:lnSpc>
              <a:spcBef>
                <a:spcPts val="500"/>
              </a:spcBef>
              <a:buFont typeface="Arial" panose="020B0604020202020204" pitchFamily="34" charset="0"/>
              <a:buChar char="•"/>
            </a:pPr>
            <a:r>
              <a:rPr lang="en-GB" altLang="en-US" sz="2000"/>
              <a:t>While there some hemispheric specialisations (most prominently, the left brain is usually much more involved in language processing), </a:t>
            </a:r>
            <a:r>
              <a:rPr lang="en-GB" altLang="en-US" sz="2000" b="1"/>
              <a:t>many popular notions of “left brain vs right brain” faculties are oversimplified to the point of being just plain wrong</a:t>
            </a:r>
            <a:r>
              <a:rPr lang="en-GB" altLang="en-US" sz="2000"/>
              <a:t>. </a:t>
            </a:r>
          </a:p>
        </p:txBody>
      </p:sp>
      <p:pic>
        <p:nvPicPr>
          <p:cNvPr id="44036" name="Picture 5" descr="Image result for brain hemispheres">
            <a:extLst>
              <a:ext uri="{FF2B5EF4-FFF2-40B4-BE49-F238E27FC236}">
                <a16:creationId xmlns:a16="http://schemas.microsoft.com/office/drawing/2014/main" id="{B87EA291-B12F-4DD1-93EF-9EA81E863B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063" y="1152525"/>
            <a:ext cx="7346950" cy="388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1">
            <a:extLst>
              <a:ext uri="{FF2B5EF4-FFF2-40B4-BE49-F238E27FC236}">
                <a16:creationId xmlns:a16="http://schemas.microsoft.com/office/drawing/2014/main" id="{03526241-06A8-460C-AA1D-073BDBC76560}"/>
              </a:ext>
            </a:extLst>
          </p:cNvPr>
          <p:cNvSpPr txBox="1">
            <a:spLocks noChangeArrowheads="1"/>
          </p:cNvSpPr>
          <p:nvPr/>
        </p:nvSpPr>
        <p:spPr bwMode="auto">
          <a:xfrm>
            <a:off x="250825" y="44450"/>
            <a:ext cx="8353425"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GB" altLang="en-US" sz="4000"/>
              <a:t>The Pineal Gland is not the Seat Of the Soul</a:t>
            </a:r>
          </a:p>
        </p:txBody>
      </p:sp>
      <p:sp>
        <p:nvSpPr>
          <p:cNvPr id="46083" name="Text Box 2">
            <a:extLst>
              <a:ext uri="{FF2B5EF4-FFF2-40B4-BE49-F238E27FC236}">
                <a16:creationId xmlns:a16="http://schemas.microsoft.com/office/drawing/2014/main" id="{C1028101-CC7B-4051-9DFF-C0CE0048DA9C}"/>
              </a:ext>
            </a:extLst>
          </p:cNvPr>
          <p:cNvSpPr txBox="1">
            <a:spLocks noChangeArrowheads="1"/>
          </p:cNvSpPr>
          <p:nvPr/>
        </p:nvSpPr>
        <p:spPr bwMode="auto">
          <a:xfrm>
            <a:off x="323850" y="4005263"/>
            <a:ext cx="8497888" cy="2233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spcBef>
                <a:spcPts val="8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9pPr>
          </a:lstStyle>
          <a:p>
            <a:pPr eaLnBrk="1" hangingPunct="1">
              <a:lnSpc>
                <a:spcPct val="80000"/>
              </a:lnSpc>
              <a:spcBef>
                <a:spcPts val="500"/>
              </a:spcBef>
              <a:buFont typeface="Arial" panose="020B0604020202020204" pitchFamily="34" charset="0"/>
              <a:buChar char="•"/>
            </a:pPr>
            <a:r>
              <a:rPr lang="en-GB" altLang="en-US" sz="2000"/>
              <a:t>Rene Descartes found the brain hemispheres odd. How can I have only one unified conscious awareness in a brain that appears to be split into two hemispheres? </a:t>
            </a:r>
          </a:p>
          <a:p>
            <a:pPr eaLnBrk="1" hangingPunct="1">
              <a:lnSpc>
                <a:spcPct val="80000"/>
              </a:lnSpc>
              <a:spcBef>
                <a:spcPts val="500"/>
              </a:spcBef>
              <a:buFont typeface="Arial" panose="020B0604020202020204" pitchFamily="34" charset="0"/>
              <a:buChar char="•"/>
            </a:pPr>
            <a:r>
              <a:rPr lang="en-GB" altLang="en-US" sz="2000"/>
              <a:t>He therefore suggested that consciousness should reside in the one part of the brain he could find that had no discernible midline symmetry: the pineal gland. </a:t>
            </a:r>
          </a:p>
          <a:p>
            <a:pPr eaLnBrk="1" hangingPunct="1">
              <a:lnSpc>
                <a:spcPct val="80000"/>
              </a:lnSpc>
              <a:spcBef>
                <a:spcPts val="500"/>
              </a:spcBef>
              <a:buFont typeface="Arial" panose="020B0604020202020204" pitchFamily="34" charset="0"/>
              <a:buChar char="•"/>
            </a:pPr>
            <a:r>
              <a:rPr lang="en-GB" altLang="en-US" sz="2000"/>
              <a:t>A clever idea, but he was wrong. We now know that the pineal secretes hormones, including melatonin, which makes you sleepy at night. </a:t>
            </a:r>
          </a:p>
        </p:txBody>
      </p:sp>
      <p:pic>
        <p:nvPicPr>
          <p:cNvPr id="46084" name="Picture 2" descr="Image result for descartes pineal gland">
            <a:extLst>
              <a:ext uri="{FF2B5EF4-FFF2-40B4-BE49-F238E27FC236}">
                <a16:creationId xmlns:a16="http://schemas.microsoft.com/office/drawing/2014/main" id="{372167C3-8E0F-4E94-A599-4BDEA7F4A0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4438" y="836613"/>
            <a:ext cx="571500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1">
            <a:extLst>
              <a:ext uri="{FF2B5EF4-FFF2-40B4-BE49-F238E27FC236}">
                <a16:creationId xmlns:a16="http://schemas.microsoft.com/office/drawing/2014/main" id="{40171564-5CE6-461C-957E-EEB0D5D3CDEA}"/>
              </a:ext>
            </a:extLst>
          </p:cNvPr>
          <p:cNvSpPr txBox="1">
            <a:spLocks noChangeArrowheads="1"/>
          </p:cNvSpPr>
          <p:nvPr/>
        </p:nvSpPr>
        <p:spPr bwMode="auto">
          <a:xfrm>
            <a:off x="250825" y="44450"/>
            <a:ext cx="8353425"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GB" altLang="en-US" sz="4000"/>
              <a:t>Commissures</a:t>
            </a:r>
          </a:p>
        </p:txBody>
      </p:sp>
      <p:sp>
        <p:nvSpPr>
          <p:cNvPr id="48131" name="Text Box 2">
            <a:extLst>
              <a:ext uri="{FF2B5EF4-FFF2-40B4-BE49-F238E27FC236}">
                <a16:creationId xmlns:a16="http://schemas.microsoft.com/office/drawing/2014/main" id="{361F300A-9C86-4E24-9353-78A6AA37A48C}"/>
              </a:ext>
            </a:extLst>
          </p:cNvPr>
          <p:cNvSpPr txBox="1">
            <a:spLocks noChangeArrowheads="1"/>
          </p:cNvSpPr>
          <p:nvPr/>
        </p:nvSpPr>
        <p:spPr bwMode="auto">
          <a:xfrm>
            <a:off x="395288" y="4992688"/>
            <a:ext cx="8497887" cy="1519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spcBef>
                <a:spcPts val="8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9pPr>
          </a:lstStyle>
          <a:p>
            <a:pPr eaLnBrk="1" hangingPunct="1">
              <a:lnSpc>
                <a:spcPct val="80000"/>
              </a:lnSpc>
              <a:spcBef>
                <a:spcPts val="500"/>
              </a:spcBef>
              <a:buFont typeface="Arial" panose="020B0604020202020204" pitchFamily="34" charset="0"/>
              <a:buChar char="•"/>
            </a:pPr>
            <a:r>
              <a:rPr lang="en-GB" altLang="en-US" sz="2000"/>
              <a:t>There are many nerve fibre bundles providing effective communication between the two hemispheres of the brain. </a:t>
            </a:r>
          </a:p>
          <a:p>
            <a:pPr eaLnBrk="1" hangingPunct="1">
              <a:lnSpc>
                <a:spcPct val="80000"/>
              </a:lnSpc>
              <a:spcBef>
                <a:spcPts val="500"/>
              </a:spcBef>
              <a:buFont typeface="Arial" panose="020B0604020202020204" pitchFamily="34" charset="0"/>
              <a:buChar char="•"/>
            </a:pPr>
            <a:r>
              <a:rPr lang="en-GB" altLang="en-US" sz="2000"/>
              <a:t>Fibre bundles connecting one brain hemisphere to the other are called “</a:t>
            </a:r>
            <a:r>
              <a:rPr lang="en-GB" altLang="en-US" sz="2000" b="1" i="1"/>
              <a:t>commissures</a:t>
            </a:r>
            <a:r>
              <a:rPr lang="en-GB" altLang="en-US" sz="2000"/>
              <a:t>”. The most prominent commissure is the </a:t>
            </a:r>
            <a:r>
              <a:rPr lang="en-GB" altLang="en-US" sz="2000" b="1" i="1"/>
              <a:t>corpus callosum</a:t>
            </a:r>
            <a:r>
              <a:rPr lang="en-GB" altLang="en-US" sz="2000" i="1"/>
              <a:t> </a:t>
            </a:r>
            <a:r>
              <a:rPr lang="en-GB" altLang="en-US" sz="2000"/>
              <a:t> which connects the two hemispheres of the cerebral cortex.</a:t>
            </a:r>
          </a:p>
        </p:txBody>
      </p:sp>
      <p:pic>
        <p:nvPicPr>
          <p:cNvPr id="48132" name="Picture 1">
            <a:extLst>
              <a:ext uri="{FF2B5EF4-FFF2-40B4-BE49-F238E27FC236}">
                <a16:creationId xmlns:a16="http://schemas.microsoft.com/office/drawing/2014/main" id="{91F98DA8-1B5D-4557-A5AE-4A15A0F022F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036638"/>
            <a:ext cx="4895850" cy="393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3" name="Rectangular Callout 3">
            <a:extLst>
              <a:ext uri="{FF2B5EF4-FFF2-40B4-BE49-F238E27FC236}">
                <a16:creationId xmlns:a16="http://schemas.microsoft.com/office/drawing/2014/main" id="{A8A22F43-7C35-444E-BFA0-FB1D70CC09B7}"/>
              </a:ext>
            </a:extLst>
          </p:cNvPr>
          <p:cNvSpPr>
            <a:spLocks noChangeArrowheads="1"/>
          </p:cNvSpPr>
          <p:nvPr/>
        </p:nvSpPr>
        <p:spPr bwMode="auto">
          <a:xfrm>
            <a:off x="5576888" y="1341438"/>
            <a:ext cx="1803400" cy="863600"/>
          </a:xfrm>
          <a:prstGeom prst="wedgeRectCallout">
            <a:avLst>
              <a:gd name="adj1" fmla="val -223347"/>
              <a:gd name="adj2" fmla="val 75319"/>
            </a:avLst>
          </a:prstGeom>
          <a:noFill/>
          <a:ln w="381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a:lstStyle/>
          <a:p>
            <a:pPr>
              <a:buClr>
                <a:srgbClr val="000000"/>
              </a:buClr>
              <a:buSzPct val="100000"/>
              <a:buFont typeface="Times New Roman" panose="02020603050405020304" pitchFamily="18" charset="0"/>
              <a:buNone/>
            </a:pPr>
            <a:r>
              <a:rPr lang="en-GB" altLang="en-US">
                <a:solidFill>
                  <a:schemeClr val="tx1"/>
                </a:solidFill>
              </a:rPr>
              <a:t>Corpus Callosum</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616" y="0"/>
            <a:ext cx="818271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0178" name="Title 1">
            <a:extLst>
              <a:ext uri="{FF2B5EF4-FFF2-40B4-BE49-F238E27FC236}">
                <a16:creationId xmlns:a16="http://schemas.microsoft.com/office/drawing/2014/main" id="{A06415C3-4095-4DD6-82F9-4F933F77514E}"/>
              </a:ext>
            </a:extLst>
          </p:cNvPr>
          <p:cNvSpPr>
            <a:spLocks noGrp="1" noChangeArrowheads="1"/>
          </p:cNvSpPr>
          <p:nvPr>
            <p:ph type="title"/>
          </p:nvPr>
        </p:nvSpPr>
        <p:spPr>
          <a:xfrm>
            <a:off x="2284026" y="2043663"/>
            <a:ext cx="4578895" cy="2031055"/>
          </a:xfrm>
        </p:spPr>
        <p:txBody>
          <a:bodyPr vert="horz" lIns="91440" tIns="45720" rIns="91440" bIns="45720" rtlCol="0" anchor="b">
            <a:normAutofit/>
          </a:bodyPr>
          <a:lstStyle/>
          <a:p>
            <a:pPr defTabSz="914400" eaLnBrk="1" hangingPunct="1">
              <a:lnSpc>
                <a:spcPct val="90000"/>
              </a:lnSpc>
            </a:pPr>
            <a:r>
              <a:rPr lang="en-US" altLang="en-US" sz="6000" kern="1200">
                <a:solidFill>
                  <a:srgbClr val="FFFFFF"/>
                </a:solidFill>
                <a:latin typeface="+mj-lt"/>
                <a:ea typeface="+mj-ea"/>
                <a:cs typeface="+mj-cs"/>
              </a:rPr>
              <a:t>Let’s take a short break</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Image result for anatomical directions brain">
            <a:extLst>
              <a:ext uri="{FF2B5EF4-FFF2-40B4-BE49-F238E27FC236}">
                <a16:creationId xmlns:a16="http://schemas.microsoft.com/office/drawing/2014/main" id="{EAEDB249-E081-4675-B248-75F2293623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575" y="69850"/>
            <a:ext cx="5627688" cy="422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Title 1">
            <a:extLst>
              <a:ext uri="{FF2B5EF4-FFF2-40B4-BE49-F238E27FC236}">
                <a16:creationId xmlns:a16="http://schemas.microsoft.com/office/drawing/2014/main" id="{6BC5F94C-A6CF-4E54-88CF-74E66299C869}"/>
              </a:ext>
            </a:extLst>
          </p:cNvPr>
          <p:cNvSpPr>
            <a:spLocks noGrp="1" noChangeArrowheads="1"/>
          </p:cNvSpPr>
          <p:nvPr>
            <p:ph type="title"/>
          </p:nvPr>
        </p:nvSpPr>
        <p:spPr>
          <a:xfrm>
            <a:off x="457200" y="101600"/>
            <a:ext cx="2386013" cy="2679700"/>
          </a:xfrm>
        </p:spPr>
        <p:txBody>
          <a:bodyPr/>
          <a:lstStyle/>
          <a:p>
            <a:r>
              <a:rPr lang="en-GB" altLang="en-US" sz="3200"/>
              <a:t>Anatomical Directions</a:t>
            </a:r>
          </a:p>
        </p:txBody>
      </p:sp>
      <p:graphicFrame>
        <p:nvGraphicFramePr>
          <p:cNvPr id="4" name="Content Placeholder 3">
            <a:extLst>
              <a:ext uri="{FF2B5EF4-FFF2-40B4-BE49-F238E27FC236}">
                <a16:creationId xmlns:a16="http://schemas.microsoft.com/office/drawing/2014/main" id="{E39886B0-3D15-472A-8A1A-61112F4F482D}"/>
              </a:ext>
            </a:extLst>
          </p:cNvPr>
          <p:cNvGraphicFramePr>
            <a:graphicFrameLocks noGrp="1"/>
          </p:cNvGraphicFramePr>
          <p:nvPr>
            <p:ph idx="1"/>
          </p:nvPr>
        </p:nvGraphicFramePr>
        <p:xfrm>
          <a:off x="484188" y="4365625"/>
          <a:ext cx="7966075" cy="2554296"/>
        </p:xfrm>
        <a:graphic>
          <a:graphicData uri="http://schemas.openxmlformats.org/drawingml/2006/table">
            <a:tbl>
              <a:tblPr firstRow="1" bandRow="1">
                <a:tableStyleId>{F5AB1C69-6EDB-4FF4-983F-18BD219EF322}</a:tableStyleId>
              </a:tblPr>
              <a:tblGrid>
                <a:gridCol w="1593215">
                  <a:extLst>
                    <a:ext uri="{9D8B030D-6E8A-4147-A177-3AD203B41FA5}">
                      <a16:colId xmlns:a16="http://schemas.microsoft.com/office/drawing/2014/main" val="20000"/>
                    </a:ext>
                  </a:extLst>
                </a:gridCol>
                <a:gridCol w="1971615">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gridCol w="1368152">
                  <a:extLst>
                    <a:ext uri="{9D8B030D-6E8A-4147-A177-3AD203B41FA5}">
                      <a16:colId xmlns:a16="http://schemas.microsoft.com/office/drawing/2014/main" val="20003"/>
                    </a:ext>
                  </a:extLst>
                </a:gridCol>
                <a:gridCol w="2241005">
                  <a:extLst>
                    <a:ext uri="{9D8B030D-6E8A-4147-A177-3AD203B41FA5}">
                      <a16:colId xmlns:a16="http://schemas.microsoft.com/office/drawing/2014/main" val="20004"/>
                    </a:ext>
                  </a:extLst>
                </a:gridCol>
              </a:tblGrid>
              <a:tr h="576052">
                <a:tc>
                  <a:txBody>
                    <a:bodyPr/>
                    <a:lstStyle/>
                    <a:p>
                      <a:pPr algn="r"/>
                      <a:r>
                        <a:rPr lang="en-GB" sz="2000" b="0" dirty="0">
                          <a:solidFill>
                            <a:schemeClr val="tx1"/>
                          </a:solidFill>
                        </a:rPr>
                        <a:t>Rostral</a:t>
                      </a:r>
                    </a:p>
                  </a:txBody>
                  <a:tcPr marT="45748" marB="45748"/>
                </a:tc>
                <a:tc>
                  <a:txBody>
                    <a:bodyPr/>
                    <a:lstStyle/>
                    <a:p>
                      <a:r>
                        <a:rPr lang="en-GB" sz="2000" b="0" dirty="0">
                          <a:solidFill>
                            <a:schemeClr val="tx1"/>
                          </a:solidFill>
                        </a:rPr>
                        <a:t>Toward face</a:t>
                      </a:r>
                    </a:p>
                  </a:txBody>
                  <a:tcPr marT="45748" marB="45748"/>
                </a:tc>
                <a:tc>
                  <a:txBody>
                    <a:bodyPr/>
                    <a:lstStyle/>
                    <a:p>
                      <a:endParaRPr lang="en-GB" sz="2000" b="0" dirty="0">
                        <a:solidFill>
                          <a:schemeClr val="tx1"/>
                        </a:solidFill>
                      </a:endParaRPr>
                    </a:p>
                  </a:txBody>
                  <a:tcPr marT="45748" marB="45748"/>
                </a:tc>
                <a:tc>
                  <a:txBody>
                    <a:bodyPr/>
                    <a:lstStyle/>
                    <a:p>
                      <a:pPr algn="r"/>
                      <a:r>
                        <a:rPr lang="en-GB" sz="2000" b="0" dirty="0">
                          <a:solidFill>
                            <a:schemeClr val="tx1"/>
                          </a:solidFill>
                        </a:rPr>
                        <a:t>Medial</a:t>
                      </a:r>
                    </a:p>
                  </a:txBody>
                  <a:tcPr marT="45748" marB="45748"/>
                </a:tc>
                <a:tc>
                  <a:txBody>
                    <a:bodyPr/>
                    <a:lstStyle/>
                    <a:p>
                      <a:r>
                        <a:rPr lang="en-GB" sz="2000" b="0" dirty="0">
                          <a:solidFill>
                            <a:schemeClr val="tx1"/>
                          </a:solidFill>
                        </a:rPr>
                        <a:t>Toward</a:t>
                      </a:r>
                      <a:r>
                        <a:rPr lang="en-GB" sz="2000" b="0" baseline="0" dirty="0">
                          <a:solidFill>
                            <a:schemeClr val="tx1"/>
                          </a:solidFill>
                        </a:rPr>
                        <a:t> midline</a:t>
                      </a:r>
                      <a:endParaRPr lang="en-GB" sz="2000" b="0" dirty="0">
                        <a:solidFill>
                          <a:schemeClr val="tx1"/>
                        </a:solidFill>
                      </a:endParaRPr>
                    </a:p>
                  </a:txBody>
                  <a:tcPr marT="45748" marB="45748"/>
                </a:tc>
                <a:extLst>
                  <a:ext uri="{0D108BD9-81ED-4DB2-BD59-A6C34878D82A}">
                    <a16:rowId xmlns:a16="http://schemas.microsoft.com/office/drawing/2014/main" val="10000"/>
                  </a:ext>
                </a:extLst>
              </a:tr>
              <a:tr h="576052">
                <a:tc>
                  <a:txBody>
                    <a:bodyPr/>
                    <a:lstStyle/>
                    <a:p>
                      <a:pPr algn="r"/>
                      <a:r>
                        <a:rPr lang="en-GB" sz="2000" dirty="0">
                          <a:solidFill>
                            <a:schemeClr val="tx1"/>
                          </a:solidFill>
                        </a:rPr>
                        <a:t>Caudal</a:t>
                      </a:r>
                    </a:p>
                  </a:txBody>
                  <a:tcPr marT="45748" marB="45748"/>
                </a:tc>
                <a:tc>
                  <a:txBody>
                    <a:bodyPr/>
                    <a:lstStyle/>
                    <a:p>
                      <a:r>
                        <a:rPr lang="en-GB" sz="2000" dirty="0">
                          <a:solidFill>
                            <a:schemeClr val="tx1"/>
                          </a:solidFill>
                        </a:rPr>
                        <a:t>Toward the tail</a:t>
                      </a:r>
                    </a:p>
                  </a:txBody>
                  <a:tcPr marT="45748" marB="45748"/>
                </a:tc>
                <a:tc>
                  <a:txBody>
                    <a:bodyPr/>
                    <a:lstStyle/>
                    <a:p>
                      <a:endParaRPr lang="en-GB" sz="2000">
                        <a:solidFill>
                          <a:schemeClr val="tx1"/>
                        </a:solidFill>
                      </a:endParaRPr>
                    </a:p>
                  </a:txBody>
                  <a:tcPr marT="45748" marB="45748"/>
                </a:tc>
                <a:tc>
                  <a:txBody>
                    <a:bodyPr/>
                    <a:lstStyle/>
                    <a:p>
                      <a:pPr algn="r"/>
                      <a:r>
                        <a:rPr lang="en-GB" sz="2000" dirty="0">
                          <a:solidFill>
                            <a:schemeClr val="tx1"/>
                          </a:solidFill>
                        </a:rPr>
                        <a:t>Lateral</a:t>
                      </a:r>
                    </a:p>
                  </a:txBody>
                  <a:tcPr marT="45748" marB="45748"/>
                </a:tc>
                <a:tc>
                  <a:txBody>
                    <a:bodyPr/>
                    <a:lstStyle/>
                    <a:p>
                      <a:r>
                        <a:rPr lang="en-GB" sz="2000" dirty="0">
                          <a:solidFill>
                            <a:schemeClr val="tx1"/>
                          </a:solidFill>
                        </a:rPr>
                        <a:t>Toward the side</a:t>
                      </a:r>
                    </a:p>
                  </a:txBody>
                  <a:tcPr marT="45748" marB="45748"/>
                </a:tc>
                <a:extLst>
                  <a:ext uri="{0D108BD9-81ED-4DB2-BD59-A6C34878D82A}">
                    <a16:rowId xmlns:a16="http://schemas.microsoft.com/office/drawing/2014/main" val="10001"/>
                  </a:ext>
                </a:extLst>
              </a:tr>
              <a:tr h="701092">
                <a:tc>
                  <a:txBody>
                    <a:bodyPr/>
                    <a:lstStyle/>
                    <a:p>
                      <a:pPr algn="r"/>
                      <a:r>
                        <a:rPr lang="en-GB" sz="2000" dirty="0">
                          <a:solidFill>
                            <a:schemeClr val="tx1"/>
                          </a:solidFill>
                        </a:rPr>
                        <a:t>Ventral</a:t>
                      </a:r>
                    </a:p>
                  </a:txBody>
                  <a:tcPr marT="45748" marB="45748"/>
                </a:tc>
                <a:tc>
                  <a:txBody>
                    <a:bodyPr/>
                    <a:lstStyle/>
                    <a:p>
                      <a:r>
                        <a:rPr lang="en-GB" sz="2000" dirty="0">
                          <a:solidFill>
                            <a:schemeClr val="tx1"/>
                          </a:solidFill>
                        </a:rPr>
                        <a:t>Toward the belly</a:t>
                      </a:r>
                    </a:p>
                  </a:txBody>
                  <a:tcPr marT="45748" marB="45748"/>
                </a:tc>
                <a:tc>
                  <a:txBody>
                    <a:bodyPr/>
                    <a:lstStyle/>
                    <a:p>
                      <a:endParaRPr lang="en-GB" sz="2000" dirty="0">
                        <a:solidFill>
                          <a:schemeClr val="tx1"/>
                        </a:solidFill>
                      </a:endParaRPr>
                    </a:p>
                  </a:txBody>
                  <a:tcPr marT="45748" marB="45748"/>
                </a:tc>
                <a:tc>
                  <a:txBody>
                    <a:bodyPr/>
                    <a:lstStyle/>
                    <a:p>
                      <a:pPr algn="r"/>
                      <a:r>
                        <a:rPr lang="en-GB" sz="2000" dirty="0">
                          <a:solidFill>
                            <a:schemeClr val="tx1"/>
                          </a:solidFill>
                        </a:rPr>
                        <a:t>Inferior</a:t>
                      </a:r>
                    </a:p>
                  </a:txBody>
                  <a:tcPr marT="45748" marB="45748"/>
                </a:tc>
                <a:tc>
                  <a:txBody>
                    <a:bodyPr/>
                    <a:lstStyle/>
                    <a:p>
                      <a:r>
                        <a:rPr lang="en-GB" sz="2000" dirty="0">
                          <a:solidFill>
                            <a:schemeClr val="tx1"/>
                          </a:solidFill>
                        </a:rPr>
                        <a:t>Lower, below</a:t>
                      </a:r>
                    </a:p>
                  </a:txBody>
                  <a:tcPr marT="45748" marB="45748"/>
                </a:tc>
                <a:extLst>
                  <a:ext uri="{0D108BD9-81ED-4DB2-BD59-A6C34878D82A}">
                    <a16:rowId xmlns:a16="http://schemas.microsoft.com/office/drawing/2014/main" val="10002"/>
                  </a:ext>
                </a:extLst>
              </a:tr>
              <a:tr h="701092">
                <a:tc>
                  <a:txBody>
                    <a:bodyPr/>
                    <a:lstStyle/>
                    <a:p>
                      <a:pPr algn="r"/>
                      <a:r>
                        <a:rPr lang="en-GB" sz="2000" dirty="0">
                          <a:solidFill>
                            <a:schemeClr val="tx1"/>
                          </a:solidFill>
                        </a:rPr>
                        <a:t>Dorsal</a:t>
                      </a:r>
                    </a:p>
                  </a:txBody>
                  <a:tcPr marT="45748" marB="45748"/>
                </a:tc>
                <a:tc>
                  <a:txBody>
                    <a:bodyPr/>
                    <a:lstStyle/>
                    <a:p>
                      <a:r>
                        <a:rPr lang="en-GB" sz="2000" dirty="0">
                          <a:solidFill>
                            <a:schemeClr val="tx1"/>
                          </a:solidFill>
                        </a:rPr>
                        <a:t>Toward</a:t>
                      </a:r>
                      <a:r>
                        <a:rPr lang="en-GB" sz="2000" baseline="0" dirty="0">
                          <a:solidFill>
                            <a:schemeClr val="tx1"/>
                          </a:solidFill>
                        </a:rPr>
                        <a:t> the back</a:t>
                      </a:r>
                      <a:endParaRPr lang="en-GB" sz="2000" dirty="0">
                        <a:solidFill>
                          <a:schemeClr val="tx1"/>
                        </a:solidFill>
                      </a:endParaRPr>
                    </a:p>
                  </a:txBody>
                  <a:tcPr marT="45748" marB="45748"/>
                </a:tc>
                <a:tc>
                  <a:txBody>
                    <a:bodyPr/>
                    <a:lstStyle/>
                    <a:p>
                      <a:endParaRPr lang="en-GB" sz="2000" dirty="0">
                        <a:solidFill>
                          <a:schemeClr val="tx1"/>
                        </a:solidFill>
                      </a:endParaRPr>
                    </a:p>
                  </a:txBody>
                  <a:tcPr marT="45748" marB="45748"/>
                </a:tc>
                <a:tc>
                  <a:txBody>
                    <a:bodyPr/>
                    <a:lstStyle/>
                    <a:p>
                      <a:pPr algn="r"/>
                      <a:r>
                        <a:rPr lang="en-GB" sz="2000" dirty="0">
                          <a:solidFill>
                            <a:schemeClr val="tx1"/>
                          </a:solidFill>
                        </a:rPr>
                        <a:t>Superior</a:t>
                      </a:r>
                    </a:p>
                  </a:txBody>
                  <a:tcPr marT="45748" marB="45748"/>
                </a:tc>
                <a:tc>
                  <a:txBody>
                    <a:bodyPr/>
                    <a:lstStyle/>
                    <a:p>
                      <a:r>
                        <a:rPr lang="en-GB" sz="2000" dirty="0">
                          <a:solidFill>
                            <a:schemeClr val="tx1"/>
                          </a:solidFill>
                        </a:rPr>
                        <a:t>Higher,</a:t>
                      </a:r>
                      <a:r>
                        <a:rPr lang="en-GB" sz="2000" baseline="0" dirty="0">
                          <a:solidFill>
                            <a:schemeClr val="tx1"/>
                          </a:solidFill>
                        </a:rPr>
                        <a:t> above</a:t>
                      </a:r>
                      <a:endParaRPr lang="en-GB" sz="2000" dirty="0">
                        <a:solidFill>
                          <a:schemeClr val="tx1"/>
                        </a:solidFill>
                      </a:endParaRPr>
                    </a:p>
                  </a:txBody>
                  <a:tcPr marT="45748" marB="45748"/>
                </a:tc>
                <a:extLst>
                  <a:ext uri="{0D108BD9-81ED-4DB2-BD59-A6C34878D82A}">
                    <a16:rowId xmlns:a16="http://schemas.microsoft.com/office/drawing/2014/main" val="10003"/>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1">
            <a:extLst>
              <a:ext uri="{FF2B5EF4-FFF2-40B4-BE49-F238E27FC236}">
                <a16:creationId xmlns:a16="http://schemas.microsoft.com/office/drawing/2014/main" id="{A6E1670E-C59C-478F-81B0-78C6DAAABC9D}"/>
              </a:ext>
            </a:extLst>
          </p:cNvPr>
          <p:cNvSpPr txBox="1">
            <a:spLocks noChangeArrowheads="1"/>
          </p:cNvSpPr>
          <p:nvPr/>
        </p:nvSpPr>
        <p:spPr bwMode="auto">
          <a:xfrm>
            <a:off x="250825" y="44450"/>
            <a:ext cx="8353425"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GB" altLang="en-US" sz="4000"/>
              <a:t>Parts of the Brain</a:t>
            </a:r>
          </a:p>
        </p:txBody>
      </p:sp>
      <p:sp>
        <p:nvSpPr>
          <p:cNvPr id="52227" name="Text Box 2">
            <a:extLst>
              <a:ext uri="{FF2B5EF4-FFF2-40B4-BE49-F238E27FC236}">
                <a16:creationId xmlns:a16="http://schemas.microsoft.com/office/drawing/2014/main" id="{9A575EBC-CD4A-4443-8679-F8C620D88F65}"/>
              </a:ext>
            </a:extLst>
          </p:cNvPr>
          <p:cNvSpPr txBox="1">
            <a:spLocks noChangeArrowheads="1"/>
          </p:cNvSpPr>
          <p:nvPr/>
        </p:nvSpPr>
        <p:spPr bwMode="auto">
          <a:xfrm>
            <a:off x="6740525" y="2852738"/>
            <a:ext cx="2152650" cy="3659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spcBef>
                <a:spcPts val="8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9pPr>
          </a:lstStyle>
          <a:p>
            <a:pPr marL="0" indent="0" eaLnBrk="1" hangingPunct="1">
              <a:lnSpc>
                <a:spcPct val="80000"/>
              </a:lnSpc>
              <a:spcBef>
                <a:spcPts val="500"/>
              </a:spcBef>
              <a:defRPr/>
            </a:pPr>
            <a:r>
              <a:rPr lang="en-GB" altLang="en-US" sz="2000" dirty="0"/>
              <a:t>Forebrain</a:t>
            </a:r>
          </a:p>
          <a:p>
            <a:pPr eaLnBrk="1" hangingPunct="1">
              <a:lnSpc>
                <a:spcPct val="80000"/>
              </a:lnSpc>
              <a:spcBef>
                <a:spcPts val="500"/>
              </a:spcBef>
              <a:buFont typeface="Arial" panose="020B0604020202020204" pitchFamily="34" charset="0"/>
              <a:buChar char="•"/>
              <a:defRPr/>
            </a:pPr>
            <a:endParaRPr lang="en-GB" altLang="en-US" sz="2000" dirty="0"/>
          </a:p>
          <a:p>
            <a:pPr eaLnBrk="1" hangingPunct="1">
              <a:lnSpc>
                <a:spcPct val="80000"/>
              </a:lnSpc>
              <a:spcBef>
                <a:spcPts val="500"/>
              </a:spcBef>
              <a:buFont typeface="Arial" panose="020B0604020202020204" pitchFamily="34" charset="0"/>
              <a:buChar char="•"/>
              <a:defRPr/>
            </a:pPr>
            <a:endParaRPr lang="en-GB" altLang="en-US" sz="2000" dirty="0"/>
          </a:p>
          <a:p>
            <a:pPr eaLnBrk="1" hangingPunct="1">
              <a:lnSpc>
                <a:spcPct val="80000"/>
              </a:lnSpc>
              <a:spcBef>
                <a:spcPts val="500"/>
              </a:spcBef>
              <a:buFont typeface="Arial" panose="020B0604020202020204" pitchFamily="34" charset="0"/>
              <a:buChar char="•"/>
              <a:defRPr/>
            </a:pPr>
            <a:endParaRPr lang="en-GB" altLang="en-US" sz="2000" dirty="0"/>
          </a:p>
          <a:p>
            <a:pPr eaLnBrk="1" hangingPunct="1">
              <a:lnSpc>
                <a:spcPct val="80000"/>
              </a:lnSpc>
              <a:spcBef>
                <a:spcPts val="500"/>
              </a:spcBef>
              <a:buFont typeface="Arial" panose="020B0604020202020204" pitchFamily="34" charset="0"/>
              <a:buChar char="•"/>
              <a:defRPr/>
            </a:pPr>
            <a:endParaRPr lang="en-GB" altLang="en-US" sz="2000" dirty="0"/>
          </a:p>
          <a:p>
            <a:pPr marL="0" indent="0" eaLnBrk="1" hangingPunct="1">
              <a:lnSpc>
                <a:spcPct val="80000"/>
              </a:lnSpc>
              <a:spcBef>
                <a:spcPts val="500"/>
              </a:spcBef>
              <a:defRPr/>
            </a:pPr>
            <a:r>
              <a:rPr lang="en-GB" altLang="en-US" sz="2000" dirty="0"/>
              <a:t>Midbrain</a:t>
            </a:r>
          </a:p>
          <a:p>
            <a:pPr eaLnBrk="1" hangingPunct="1">
              <a:lnSpc>
                <a:spcPct val="80000"/>
              </a:lnSpc>
              <a:spcBef>
                <a:spcPts val="500"/>
              </a:spcBef>
              <a:buFont typeface="Arial" panose="020B0604020202020204" pitchFamily="34" charset="0"/>
              <a:buChar char="•"/>
              <a:defRPr/>
            </a:pPr>
            <a:endParaRPr lang="en-GB" altLang="en-US" sz="2000" dirty="0"/>
          </a:p>
          <a:p>
            <a:pPr marL="0" indent="0" eaLnBrk="1" hangingPunct="1">
              <a:lnSpc>
                <a:spcPct val="80000"/>
              </a:lnSpc>
              <a:spcBef>
                <a:spcPts val="500"/>
              </a:spcBef>
              <a:defRPr/>
            </a:pPr>
            <a:r>
              <a:rPr lang="en-GB" altLang="en-US" sz="2000" dirty="0"/>
              <a:t>Pons</a:t>
            </a:r>
          </a:p>
          <a:p>
            <a:pPr eaLnBrk="1" hangingPunct="1">
              <a:lnSpc>
                <a:spcPct val="80000"/>
              </a:lnSpc>
              <a:spcBef>
                <a:spcPts val="500"/>
              </a:spcBef>
              <a:buFont typeface="Arial" panose="020B0604020202020204" pitchFamily="34" charset="0"/>
              <a:buChar char="•"/>
              <a:defRPr/>
            </a:pPr>
            <a:endParaRPr lang="en-GB" altLang="en-US" sz="2000" dirty="0"/>
          </a:p>
          <a:p>
            <a:pPr marL="0" indent="0" eaLnBrk="1" hangingPunct="1">
              <a:lnSpc>
                <a:spcPct val="80000"/>
              </a:lnSpc>
              <a:spcBef>
                <a:spcPts val="500"/>
              </a:spcBef>
              <a:defRPr/>
            </a:pPr>
            <a:r>
              <a:rPr lang="en-GB" altLang="en-US" sz="2000" dirty="0"/>
              <a:t>Medulla </a:t>
            </a:r>
          </a:p>
        </p:txBody>
      </p:sp>
      <p:pic>
        <p:nvPicPr>
          <p:cNvPr id="52228" name="Picture 1">
            <a:extLst>
              <a:ext uri="{FF2B5EF4-FFF2-40B4-BE49-F238E27FC236}">
                <a16:creationId xmlns:a16="http://schemas.microsoft.com/office/drawing/2014/main" id="{99F8C406-2A77-4CFC-B583-8FC70ED4D70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209675"/>
            <a:ext cx="5537200" cy="444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9" name="Oval 6">
            <a:extLst>
              <a:ext uri="{FF2B5EF4-FFF2-40B4-BE49-F238E27FC236}">
                <a16:creationId xmlns:a16="http://schemas.microsoft.com/office/drawing/2014/main" id="{86C8D669-0D75-441E-8E50-7E85564FF8FB}"/>
              </a:ext>
            </a:extLst>
          </p:cNvPr>
          <p:cNvSpPr>
            <a:spLocks noChangeArrowheads="1"/>
          </p:cNvSpPr>
          <p:nvPr/>
        </p:nvSpPr>
        <p:spPr bwMode="auto">
          <a:xfrm>
            <a:off x="3708400" y="4868863"/>
            <a:ext cx="935038" cy="1296987"/>
          </a:xfrm>
          <a:prstGeom prst="ellipse">
            <a:avLst/>
          </a:prstGeom>
          <a:noFill/>
          <a:ln w="5715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a:lstStyle/>
          <a:p>
            <a:pPr>
              <a:buClr>
                <a:srgbClr val="000000"/>
              </a:buClr>
              <a:buSzPct val="100000"/>
              <a:buFont typeface="Times New Roman" panose="02020603050405020304" pitchFamily="18" charset="0"/>
              <a:buNone/>
            </a:pPr>
            <a:endParaRPr lang="en-US" altLang="en-US"/>
          </a:p>
        </p:txBody>
      </p:sp>
      <p:sp>
        <p:nvSpPr>
          <p:cNvPr id="52230" name="Oval 8">
            <a:extLst>
              <a:ext uri="{FF2B5EF4-FFF2-40B4-BE49-F238E27FC236}">
                <a16:creationId xmlns:a16="http://schemas.microsoft.com/office/drawing/2014/main" id="{5E4AB3EE-CC32-444C-B234-CB6395E735D4}"/>
              </a:ext>
            </a:extLst>
          </p:cNvPr>
          <p:cNvSpPr>
            <a:spLocks noChangeArrowheads="1"/>
          </p:cNvSpPr>
          <p:nvPr/>
        </p:nvSpPr>
        <p:spPr bwMode="auto">
          <a:xfrm>
            <a:off x="755650" y="1341438"/>
            <a:ext cx="5537200" cy="2644775"/>
          </a:xfrm>
          <a:prstGeom prst="ellipse">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a:buClr>
                <a:srgbClr val="000000"/>
              </a:buClr>
              <a:buSzPct val="100000"/>
              <a:buFont typeface="Times New Roman" panose="02020603050405020304" pitchFamily="18" charset="0"/>
              <a:buNone/>
            </a:pPr>
            <a:endParaRPr lang="en-US" altLang="en-US"/>
          </a:p>
        </p:txBody>
      </p:sp>
      <p:cxnSp>
        <p:nvCxnSpPr>
          <p:cNvPr id="52231" name="Straight Arrow Connector 4">
            <a:extLst>
              <a:ext uri="{FF2B5EF4-FFF2-40B4-BE49-F238E27FC236}">
                <a16:creationId xmlns:a16="http://schemas.microsoft.com/office/drawing/2014/main" id="{2BACFA78-3974-4D92-919E-BE91D0CB04E6}"/>
              </a:ext>
            </a:extLst>
          </p:cNvPr>
          <p:cNvCxnSpPr>
            <a:cxnSpLocks noChangeShapeType="1"/>
          </p:cNvCxnSpPr>
          <p:nvPr/>
        </p:nvCxnSpPr>
        <p:spPr bwMode="auto">
          <a:xfrm flipH="1" flipV="1">
            <a:off x="6292850" y="2852738"/>
            <a:ext cx="439738" cy="144462"/>
          </a:xfrm>
          <a:prstGeom prst="straightConnector1">
            <a:avLst/>
          </a:prstGeom>
          <a:noFill/>
          <a:ln w="57150"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232" name="Straight Arrow Connector 11">
            <a:extLst>
              <a:ext uri="{FF2B5EF4-FFF2-40B4-BE49-F238E27FC236}">
                <a16:creationId xmlns:a16="http://schemas.microsoft.com/office/drawing/2014/main" id="{8FB9C331-D4A8-480D-977B-153D1725379E}"/>
              </a:ext>
            </a:extLst>
          </p:cNvPr>
          <p:cNvCxnSpPr>
            <a:cxnSpLocks noChangeShapeType="1"/>
          </p:cNvCxnSpPr>
          <p:nvPr/>
        </p:nvCxnSpPr>
        <p:spPr bwMode="auto">
          <a:xfrm flipH="1" flipV="1">
            <a:off x="4464050" y="3997325"/>
            <a:ext cx="2124075" cy="547688"/>
          </a:xfrm>
          <a:prstGeom prst="straightConnector1">
            <a:avLst/>
          </a:prstGeom>
          <a:noFill/>
          <a:ln w="57150" algn="ctr">
            <a:solidFill>
              <a:srgbClr val="92D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233" name="Straight Arrow Connector 13">
            <a:extLst>
              <a:ext uri="{FF2B5EF4-FFF2-40B4-BE49-F238E27FC236}">
                <a16:creationId xmlns:a16="http://schemas.microsoft.com/office/drawing/2014/main" id="{3BACB3FC-516D-43DE-BDE9-F2703C1A7285}"/>
              </a:ext>
            </a:extLst>
          </p:cNvPr>
          <p:cNvCxnSpPr>
            <a:cxnSpLocks noChangeShapeType="1"/>
          </p:cNvCxnSpPr>
          <p:nvPr/>
        </p:nvCxnSpPr>
        <p:spPr bwMode="auto">
          <a:xfrm flipH="1" flipV="1">
            <a:off x="4795838" y="5510213"/>
            <a:ext cx="1936750" cy="258762"/>
          </a:xfrm>
          <a:prstGeom prst="straightConnector1">
            <a:avLst/>
          </a:prstGeom>
          <a:noFill/>
          <a:ln w="57150" algn="ctr">
            <a:solidFill>
              <a:srgbClr val="00B0F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2234" name="Oval 6">
            <a:extLst>
              <a:ext uri="{FF2B5EF4-FFF2-40B4-BE49-F238E27FC236}">
                <a16:creationId xmlns:a16="http://schemas.microsoft.com/office/drawing/2014/main" id="{B13564E3-0CDE-46A2-90D9-FC8FF6718807}"/>
              </a:ext>
            </a:extLst>
          </p:cNvPr>
          <p:cNvSpPr>
            <a:spLocks noChangeArrowheads="1"/>
          </p:cNvSpPr>
          <p:nvPr/>
        </p:nvSpPr>
        <p:spPr bwMode="auto">
          <a:xfrm>
            <a:off x="3203575" y="4292600"/>
            <a:ext cx="1196975" cy="927100"/>
          </a:xfrm>
          <a:prstGeom prst="ellipse">
            <a:avLst/>
          </a:prstGeom>
          <a:noFill/>
          <a:ln w="57150" algn="ctr">
            <a:solidFill>
              <a:srgbClr val="7030A0"/>
            </a:solidFill>
            <a:round/>
            <a:headEnd/>
            <a:tailEnd/>
          </a:ln>
          <a:extLst>
            <a:ext uri="{909E8E84-426E-40DD-AFC4-6F175D3DCCD1}">
              <a14:hiddenFill xmlns:a14="http://schemas.microsoft.com/office/drawing/2010/main">
                <a:solidFill>
                  <a:srgbClr val="FFFFFF"/>
                </a:solidFill>
              </a14:hiddenFill>
            </a:ext>
          </a:extLst>
        </p:spPr>
        <p:txBody>
          <a:bodyPr/>
          <a:lstStyle/>
          <a:p>
            <a:pPr>
              <a:buClr>
                <a:srgbClr val="000000"/>
              </a:buClr>
              <a:buSzPct val="100000"/>
              <a:buFont typeface="Times New Roman" panose="02020603050405020304" pitchFamily="18" charset="0"/>
              <a:buNone/>
            </a:pPr>
            <a:endParaRPr lang="en-US" altLang="en-US"/>
          </a:p>
        </p:txBody>
      </p:sp>
      <p:cxnSp>
        <p:nvCxnSpPr>
          <p:cNvPr id="52235" name="Straight Arrow Connector 13">
            <a:extLst>
              <a:ext uri="{FF2B5EF4-FFF2-40B4-BE49-F238E27FC236}">
                <a16:creationId xmlns:a16="http://schemas.microsoft.com/office/drawing/2014/main" id="{28492672-1A9C-455B-8233-4B2FDC11955F}"/>
              </a:ext>
            </a:extLst>
          </p:cNvPr>
          <p:cNvCxnSpPr>
            <a:cxnSpLocks noChangeShapeType="1"/>
          </p:cNvCxnSpPr>
          <p:nvPr/>
        </p:nvCxnSpPr>
        <p:spPr bwMode="auto">
          <a:xfrm flipH="1" flipV="1">
            <a:off x="4503738" y="4711700"/>
            <a:ext cx="2236787" cy="409575"/>
          </a:xfrm>
          <a:prstGeom prst="straightConnector1">
            <a:avLst/>
          </a:prstGeom>
          <a:noFill/>
          <a:ln w="57150" algn="ctr">
            <a:solidFill>
              <a:srgbClr val="7030A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2236" name="Oval 2">
            <a:extLst>
              <a:ext uri="{FF2B5EF4-FFF2-40B4-BE49-F238E27FC236}">
                <a16:creationId xmlns:a16="http://schemas.microsoft.com/office/drawing/2014/main" id="{8386BC7F-6D36-4200-AB7A-B05D8BD56B10}"/>
              </a:ext>
            </a:extLst>
          </p:cNvPr>
          <p:cNvSpPr>
            <a:spLocks noChangeArrowheads="1"/>
          </p:cNvSpPr>
          <p:nvPr/>
        </p:nvSpPr>
        <p:spPr bwMode="auto">
          <a:xfrm>
            <a:off x="2952750" y="3644900"/>
            <a:ext cx="1511300" cy="647700"/>
          </a:xfrm>
          <a:prstGeom prst="ellipse">
            <a:avLst/>
          </a:prstGeom>
          <a:noFill/>
          <a:ln w="5715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p>
            <a:pPr>
              <a:buClr>
                <a:srgbClr val="000000"/>
              </a:buClr>
              <a:buSzPct val="100000"/>
              <a:buFont typeface="Times New Roman" panose="02020603050405020304" pitchFamily="18" charset="0"/>
              <a:buNone/>
            </a:pPr>
            <a:endParaRPr lang="en-US" alt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3">
            <a:extLst>
              <a:ext uri="{FF2B5EF4-FFF2-40B4-BE49-F238E27FC236}">
                <a16:creationId xmlns:a16="http://schemas.microsoft.com/office/drawing/2014/main" id="{CC0488F1-D5CF-4A08-96B4-998A8AFF0677}"/>
              </a:ext>
            </a:extLst>
          </p:cNvPr>
          <p:cNvSpPr>
            <a:spLocks noGrp="1" noChangeArrowheads="1"/>
          </p:cNvSpPr>
          <p:nvPr>
            <p:ph type="title"/>
          </p:nvPr>
        </p:nvSpPr>
        <p:spPr>
          <a:xfrm>
            <a:off x="457200" y="44624"/>
            <a:ext cx="8228013" cy="1141412"/>
          </a:xfrm>
        </p:spPr>
        <p:txBody>
          <a:bodyPr/>
          <a:lstStyle/>
          <a:p>
            <a:r>
              <a:rPr lang="en-GB" altLang="en-US"/>
              <a:t>Course Outline</a:t>
            </a:r>
          </a:p>
        </p:txBody>
      </p:sp>
      <p:sp>
        <p:nvSpPr>
          <p:cNvPr id="8195" name="Content Placeholder 4">
            <a:extLst>
              <a:ext uri="{FF2B5EF4-FFF2-40B4-BE49-F238E27FC236}">
                <a16:creationId xmlns:a16="http://schemas.microsoft.com/office/drawing/2014/main" id="{B1FB3EAE-BF4D-46F8-82A3-D3012015D7E8}"/>
              </a:ext>
            </a:extLst>
          </p:cNvPr>
          <p:cNvSpPr>
            <a:spLocks noGrp="1" noChangeArrowheads="1"/>
          </p:cNvSpPr>
          <p:nvPr>
            <p:ph idx="1"/>
          </p:nvPr>
        </p:nvSpPr>
        <p:spPr>
          <a:xfrm>
            <a:off x="457200" y="1168574"/>
            <a:ext cx="8228013" cy="4524375"/>
          </a:xfrm>
        </p:spPr>
        <p:txBody>
          <a:bodyPr/>
          <a:lstStyle/>
          <a:p>
            <a:pPr marL="457200" indent="-457200">
              <a:buFont typeface="Arial" panose="020B0604020202020204" pitchFamily="34" charset="0"/>
              <a:buChar char="•"/>
            </a:pPr>
            <a:r>
              <a:rPr lang="en-GB" altLang="en-US" sz="2400" dirty="0"/>
              <a:t>See the Course Schedule </a:t>
            </a:r>
            <a:r>
              <a:rPr lang="en-GB" altLang="en-US" sz="2400" dirty="0">
                <a:hlinkClick r:id="rId2"/>
              </a:rPr>
              <a:t>http://howyourbrainworks.net/timetable</a:t>
            </a:r>
            <a:r>
              <a:rPr lang="en-GB" altLang="en-US" sz="2400" dirty="0"/>
              <a:t> </a:t>
            </a:r>
          </a:p>
          <a:p>
            <a:pPr marL="457200" indent="-457200">
              <a:buFont typeface="Arial" panose="020B0604020202020204" pitchFamily="34" charset="0"/>
              <a:buChar char="•"/>
            </a:pPr>
            <a:r>
              <a:rPr lang="en-GB" altLang="en-US" sz="2400" dirty="0"/>
              <a:t>There will be lectures and tutorials as indicated on the timetable.</a:t>
            </a:r>
          </a:p>
          <a:p>
            <a:pPr marL="457200" indent="-457200">
              <a:buFont typeface="Arial" panose="020B0604020202020204" pitchFamily="34" charset="0"/>
              <a:buChar char="•"/>
            </a:pPr>
            <a:r>
              <a:rPr lang="en-GB" altLang="en-US" sz="2400" dirty="0"/>
              <a:t>About every other tutorial we conduct a graded multiple choice QUIZ to test your knowledge and understanding of the preceding lectures. There are 5 quizzes on the dates given in the timetable. </a:t>
            </a:r>
          </a:p>
          <a:p>
            <a:pPr marL="457200" indent="-457200">
              <a:buFont typeface="Arial" panose="020B0604020202020204" pitchFamily="34" charset="0"/>
              <a:buChar char="•"/>
            </a:pPr>
            <a:r>
              <a:rPr lang="en-GB" altLang="en-US" sz="2400" dirty="0"/>
              <a:t>The mean of your best 4 quiz scores will be your continuous assessment grade, which counts for 50% of your final grade. So make sure you attend quizzes, revise your lecture notes before each tutorial and don’t hesitate to ask the relevant TA (listed in course schedule) for advice.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1">
            <a:extLst>
              <a:ext uri="{FF2B5EF4-FFF2-40B4-BE49-F238E27FC236}">
                <a16:creationId xmlns:a16="http://schemas.microsoft.com/office/drawing/2014/main" id="{00EFD664-A78F-46B2-BD56-3EDA772C9DB0}"/>
              </a:ext>
            </a:extLst>
          </p:cNvPr>
          <p:cNvSpPr txBox="1">
            <a:spLocks noChangeArrowheads="1"/>
          </p:cNvSpPr>
          <p:nvPr/>
        </p:nvSpPr>
        <p:spPr bwMode="auto">
          <a:xfrm>
            <a:off x="250825" y="44450"/>
            <a:ext cx="864235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GB" altLang="en-US" sz="4000"/>
              <a:t>Parts of the Brain: The Meninges</a:t>
            </a:r>
          </a:p>
        </p:txBody>
      </p:sp>
      <p:sp>
        <p:nvSpPr>
          <p:cNvPr id="54275" name="Text Box 2">
            <a:extLst>
              <a:ext uri="{FF2B5EF4-FFF2-40B4-BE49-F238E27FC236}">
                <a16:creationId xmlns:a16="http://schemas.microsoft.com/office/drawing/2014/main" id="{872B56D8-0473-4E39-9285-E414126F4962}"/>
              </a:ext>
            </a:extLst>
          </p:cNvPr>
          <p:cNvSpPr txBox="1">
            <a:spLocks noChangeArrowheads="1"/>
          </p:cNvSpPr>
          <p:nvPr/>
        </p:nvSpPr>
        <p:spPr bwMode="auto">
          <a:xfrm>
            <a:off x="395288" y="4724400"/>
            <a:ext cx="8497887" cy="171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spcBef>
                <a:spcPts val="8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9pPr>
          </a:lstStyle>
          <a:p>
            <a:pPr eaLnBrk="1" hangingPunct="1">
              <a:lnSpc>
                <a:spcPct val="80000"/>
              </a:lnSpc>
              <a:spcBef>
                <a:spcPts val="500"/>
              </a:spcBef>
              <a:buFont typeface="Arial" panose="020B0604020202020204" pitchFamily="34" charset="0"/>
              <a:buChar char="•"/>
            </a:pPr>
            <a:r>
              <a:rPr lang="en-GB" altLang="en-US" sz="1800"/>
              <a:t>The </a:t>
            </a:r>
            <a:r>
              <a:rPr lang="en-GB" altLang="en-US" sz="1800" b="1"/>
              <a:t>meninges </a:t>
            </a:r>
            <a:r>
              <a:rPr lang="en-GB" altLang="en-US" sz="1800"/>
              <a:t> are a three layered skin covering the central nervous system. It’s layers are the dura (the “hard one”), the arachnoid (the “spiderous”) and the pia (the “soft one”). </a:t>
            </a:r>
          </a:p>
          <a:p>
            <a:pPr eaLnBrk="1" hangingPunct="1">
              <a:lnSpc>
                <a:spcPct val="80000"/>
              </a:lnSpc>
              <a:spcBef>
                <a:spcPts val="500"/>
              </a:spcBef>
              <a:buFont typeface="Arial" panose="020B0604020202020204" pitchFamily="34" charset="0"/>
              <a:buChar char="•"/>
            </a:pPr>
            <a:r>
              <a:rPr lang="en-GB" altLang="en-US" sz="1800"/>
              <a:t>Meningitis is when the meninges become infected and inflamed. Usually a bacterial disease (meningiococcus) which can be very serious.</a:t>
            </a:r>
          </a:p>
          <a:p>
            <a:pPr eaLnBrk="1" hangingPunct="1">
              <a:lnSpc>
                <a:spcPct val="80000"/>
              </a:lnSpc>
              <a:spcBef>
                <a:spcPts val="500"/>
              </a:spcBef>
              <a:buFont typeface="Arial" panose="020B0604020202020204" pitchFamily="34" charset="0"/>
              <a:buChar char="•"/>
            </a:pPr>
            <a:r>
              <a:rPr lang="en-GB" altLang="en-US" sz="1800"/>
              <a:t>The arachnoid also reabsorbs cerebro-spinal fluid which is generated in the brain’s ventricles.</a:t>
            </a:r>
          </a:p>
        </p:txBody>
      </p:sp>
      <p:pic>
        <p:nvPicPr>
          <p:cNvPr id="54276" name="Picture 2" descr="Image result for meninges of the brain">
            <a:extLst>
              <a:ext uri="{FF2B5EF4-FFF2-40B4-BE49-F238E27FC236}">
                <a16:creationId xmlns:a16="http://schemas.microsoft.com/office/drawing/2014/main" id="{B85B8198-60CA-4F33-A8A2-7E0F9A69AF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 y="942975"/>
            <a:ext cx="5495925" cy="356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1">
            <a:extLst>
              <a:ext uri="{FF2B5EF4-FFF2-40B4-BE49-F238E27FC236}">
                <a16:creationId xmlns:a16="http://schemas.microsoft.com/office/drawing/2014/main" id="{61AA70D3-7956-43B1-A260-5B38445C4F29}"/>
              </a:ext>
            </a:extLst>
          </p:cNvPr>
          <p:cNvSpPr txBox="1">
            <a:spLocks noChangeArrowheads="1"/>
          </p:cNvSpPr>
          <p:nvPr/>
        </p:nvSpPr>
        <p:spPr bwMode="auto">
          <a:xfrm>
            <a:off x="250825" y="44450"/>
            <a:ext cx="8353425"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GB" altLang="en-US" sz="4000"/>
              <a:t>Parts of the Brain: Ventricles</a:t>
            </a:r>
          </a:p>
        </p:txBody>
      </p:sp>
      <p:sp>
        <p:nvSpPr>
          <p:cNvPr id="56323" name="Text Box 2">
            <a:extLst>
              <a:ext uri="{FF2B5EF4-FFF2-40B4-BE49-F238E27FC236}">
                <a16:creationId xmlns:a16="http://schemas.microsoft.com/office/drawing/2014/main" id="{8630F75A-C8DC-4E7C-8733-FA7206E9EB3D}"/>
              </a:ext>
            </a:extLst>
          </p:cNvPr>
          <p:cNvSpPr txBox="1">
            <a:spLocks noChangeArrowheads="1"/>
          </p:cNvSpPr>
          <p:nvPr/>
        </p:nvSpPr>
        <p:spPr bwMode="auto">
          <a:xfrm>
            <a:off x="395288" y="4437063"/>
            <a:ext cx="8497887" cy="171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spcBef>
                <a:spcPts val="8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9pPr>
          </a:lstStyle>
          <a:p>
            <a:pPr eaLnBrk="1" hangingPunct="1">
              <a:lnSpc>
                <a:spcPct val="80000"/>
              </a:lnSpc>
              <a:spcBef>
                <a:spcPts val="500"/>
              </a:spcBef>
              <a:buFont typeface="Arial" panose="020B0604020202020204" pitchFamily="34" charset="0"/>
              <a:buChar char="•"/>
            </a:pPr>
            <a:r>
              <a:rPr lang="en-GB" altLang="en-US" sz="1800" dirty="0"/>
              <a:t>The brain contains a number of cavities known as “ventricles” which are filled with </a:t>
            </a:r>
            <a:r>
              <a:rPr lang="en-GB" altLang="en-US" sz="1800" b="1" i="1" dirty="0" err="1"/>
              <a:t>cerebro</a:t>
            </a:r>
            <a:r>
              <a:rPr lang="en-GB" altLang="en-US" sz="1800" b="1" i="1" dirty="0"/>
              <a:t>-spinal fluid (CSF)</a:t>
            </a:r>
            <a:r>
              <a:rPr lang="en-GB" altLang="en-US" sz="1800" dirty="0"/>
              <a:t>. </a:t>
            </a:r>
          </a:p>
          <a:p>
            <a:pPr eaLnBrk="1" hangingPunct="1">
              <a:lnSpc>
                <a:spcPct val="80000"/>
              </a:lnSpc>
              <a:spcBef>
                <a:spcPts val="500"/>
              </a:spcBef>
              <a:buFont typeface="Arial" panose="020B0604020202020204" pitchFamily="34" charset="0"/>
              <a:buChar char="•"/>
            </a:pPr>
            <a:r>
              <a:rPr lang="en-GB" altLang="en-US" sz="1800" dirty="0"/>
              <a:t>The CSF is actually secreted by </a:t>
            </a:r>
            <a:r>
              <a:rPr lang="en-GB" altLang="en-US" sz="1800" b="1" i="1" dirty="0"/>
              <a:t>choroid plexus</a:t>
            </a:r>
            <a:r>
              <a:rPr lang="en-GB" altLang="en-US" sz="1800" b="1" dirty="0"/>
              <a:t>. </a:t>
            </a:r>
            <a:r>
              <a:rPr lang="en-GB" altLang="en-US" sz="1800" dirty="0"/>
              <a:t>It circulates through the ventricles to the spinal cord and is absorbed by the </a:t>
            </a:r>
            <a:r>
              <a:rPr lang="en-GB" altLang="en-US" sz="1800" b="1" i="1" dirty="0"/>
              <a:t>arachnoid</a:t>
            </a:r>
            <a:r>
              <a:rPr lang="en-GB" altLang="en-US" sz="1800" dirty="0"/>
              <a:t>, one of the layers of the </a:t>
            </a:r>
            <a:r>
              <a:rPr lang="en-GB" altLang="en-US" sz="1800" b="1" i="1" dirty="0"/>
              <a:t>meninges</a:t>
            </a:r>
            <a:r>
              <a:rPr lang="en-GB" altLang="en-US" sz="1800" dirty="0"/>
              <a:t>.</a:t>
            </a:r>
          </a:p>
          <a:p>
            <a:pPr eaLnBrk="1" hangingPunct="1">
              <a:lnSpc>
                <a:spcPct val="80000"/>
              </a:lnSpc>
              <a:spcBef>
                <a:spcPts val="500"/>
              </a:spcBef>
              <a:buFont typeface="Arial" panose="020B0604020202020204" pitchFamily="34" charset="0"/>
              <a:buChar char="•"/>
            </a:pPr>
            <a:r>
              <a:rPr lang="en-GB" altLang="en-US" sz="1800" dirty="0"/>
              <a:t>Blockage of CSF circulation through the ventricles can lead to severe swelling of the ventricles, known as </a:t>
            </a:r>
            <a:r>
              <a:rPr lang="en-GB" altLang="en-US" sz="1800" b="1" i="1" dirty="0"/>
              <a:t>hydrocephalus</a:t>
            </a:r>
            <a:r>
              <a:rPr lang="en-GB" altLang="en-US" sz="1800" dirty="0"/>
              <a:t> (Greek for “water head”)</a:t>
            </a:r>
          </a:p>
        </p:txBody>
      </p:sp>
      <p:pic>
        <p:nvPicPr>
          <p:cNvPr id="56324" name="Picture 2" descr="Image result">
            <a:extLst>
              <a:ext uri="{FF2B5EF4-FFF2-40B4-BE49-F238E27FC236}">
                <a16:creationId xmlns:a16="http://schemas.microsoft.com/office/drawing/2014/main" id="{2B6224BD-E714-4C9A-B30A-0604257B20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3938" y="836613"/>
            <a:ext cx="3619500"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5" name="Picture 4" descr="Image result for hydrocephalus">
            <a:extLst>
              <a:ext uri="{FF2B5EF4-FFF2-40B4-BE49-F238E27FC236}">
                <a16:creationId xmlns:a16="http://schemas.microsoft.com/office/drawing/2014/main" id="{57E731AB-DA4C-4A3A-89B2-48C590ADCC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825" y="1595438"/>
            <a:ext cx="3349625" cy="223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1">
            <a:extLst>
              <a:ext uri="{FF2B5EF4-FFF2-40B4-BE49-F238E27FC236}">
                <a16:creationId xmlns:a16="http://schemas.microsoft.com/office/drawing/2014/main" id="{9E6925A3-6B76-4C4F-8CB6-C8AC037840D1}"/>
              </a:ext>
            </a:extLst>
          </p:cNvPr>
          <p:cNvSpPr txBox="1">
            <a:spLocks noChangeArrowheads="1"/>
          </p:cNvSpPr>
          <p:nvPr/>
        </p:nvSpPr>
        <p:spPr bwMode="auto">
          <a:xfrm>
            <a:off x="250825" y="44450"/>
            <a:ext cx="864235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GB" altLang="en-US" sz="4000"/>
              <a:t>Parts of the Brain: The Blood-Brain Barrier</a:t>
            </a:r>
          </a:p>
        </p:txBody>
      </p:sp>
      <p:sp>
        <p:nvSpPr>
          <p:cNvPr id="58371" name="Text Box 2">
            <a:extLst>
              <a:ext uri="{FF2B5EF4-FFF2-40B4-BE49-F238E27FC236}">
                <a16:creationId xmlns:a16="http://schemas.microsoft.com/office/drawing/2014/main" id="{48150236-DE65-44F5-A0E2-F0C5A4A9BC06}"/>
              </a:ext>
            </a:extLst>
          </p:cNvPr>
          <p:cNvSpPr txBox="1">
            <a:spLocks noChangeArrowheads="1"/>
          </p:cNvSpPr>
          <p:nvPr/>
        </p:nvSpPr>
        <p:spPr bwMode="auto">
          <a:xfrm>
            <a:off x="395288" y="3933825"/>
            <a:ext cx="8497887" cy="2590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spcBef>
                <a:spcPts val="8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9pPr>
          </a:lstStyle>
          <a:p>
            <a:pPr eaLnBrk="1" hangingPunct="1">
              <a:lnSpc>
                <a:spcPct val="80000"/>
              </a:lnSpc>
              <a:spcBef>
                <a:spcPts val="500"/>
              </a:spcBef>
              <a:buFont typeface="Arial" panose="020B0604020202020204" pitchFamily="34" charset="0"/>
              <a:buChar char="•"/>
            </a:pPr>
            <a:r>
              <a:rPr lang="en-GB" altLang="en-US" sz="1800"/>
              <a:t>The capillaries (network of tiny blood vessels) in most of the body are slightly porous, allowing nutrients to flow freely from the blood serum to the surrounding tissue.</a:t>
            </a:r>
          </a:p>
          <a:p>
            <a:pPr eaLnBrk="1" hangingPunct="1">
              <a:lnSpc>
                <a:spcPct val="80000"/>
              </a:lnSpc>
              <a:spcBef>
                <a:spcPts val="500"/>
              </a:spcBef>
              <a:buFont typeface="Arial" panose="020B0604020202020204" pitchFamily="34" charset="0"/>
              <a:buChar char="•"/>
            </a:pPr>
            <a:r>
              <a:rPr lang="en-GB" altLang="en-US" sz="1800"/>
              <a:t>Brain capillaries have no pores, and the exchange of substances between brain and blood is actively regulated by carrier proteins produced and controlled by astrocytes.</a:t>
            </a:r>
          </a:p>
          <a:p>
            <a:pPr eaLnBrk="1" hangingPunct="1">
              <a:lnSpc>
                <a:spcPct val="80000"/>
              </a:lnSpc>
              <a:spcBef>
                <a:spcPts val="500"/>
              </a:spcBef>
              <a:buFont typeface="Arial" panose="020B0604020202020204" pitchFamily="34" charset="0"/>
              <a:buChar char="•"/>
            </a:pPr>
            <a:r>
              <a:rPr lang="en-GB" altLang="en-US" sz="1800"/>
              <a:t>This ensures that levels of substances abundant in food (salts, amino acids) which have key roles in brain function cannot change rapidly depending on what and when you eat. It also keeps many drugs and poisons out of the brain.</a:t>
            </a:r>
          </a:p>
          <a:p>
            <a:pPr eaLnBrk="1" hangingPunct="1">
              <a:lnSpc>
                <a:spcPct val="80000"/>
              </a:lnSpc>
              <a:spcBef>
                <a:spcPts val="500"/>
              </a:spcBef>
              <a:buFont typeface="Arial" panose="020B0604020202020204" pitchFamily="34" charset="0"/>
              <a:buChar char="•"/>
            </a:pPr>
            <a:r>
              <a:rPr lang="en-GB" altLang="en-US" sz="1800"/>
              <a:t>However, fat soluble substances, including alcohol or cannabis, can diffuse through the blood-brain barrier.</a:t>
            </a:r>
          </a:p>
        </p:txBody>
      </p:sp>
      <p:pic>
        <p:nvPicPr>
          <p:cNvPr id="58372" name="Picture 4" descr="Image result for blood brain barrier">
            <a:extLst>
              <a:ext uri="{FF2B5EF4-FFF2-40B4-BE49-F238E27FC236}">
                <a16:creationId xmlns:a16="http://schemas.microsoft.com/office/drawing/2014/main" id="{FCF5247C-2154-4D56-9015-C404340A69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836613"/>
            <a:ext cx="7162800"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1">
            <a:extLst>
              <a:ext uri="{FF2B5EF4-FFF2-40B4-BE49-F238E27FC236}">
                <a16:creationId xmlns:a16="http://schemas.microsoft.com/office/drawing/2014/main" id="{86D49BCA-1BC7-4956-B1E0-08A1582091BA}"/>
              </a:ext>
            </a:extLst>
          </p:cNvPr>
          <p:cNvSpPr txBox="1">
            <a:spLocks noChangeArrowheads="1"/>
          </p:cNvSpPr>
          <p:nvPr/>
        </p:nvSpPr>
        <p:spPr bwMode="auto">
          <a:xfrm>
            <a:off x="457200" y="274638"/>
            <a:ext cx="4259263"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GB" altLang="en-US" sz="4400"/>
              <a:t>Cortex</a:t>
            </a:r>
          </a:p>
        </p:txBody>
      </p:sp>
      <p:sp>
        <p:nvSpPr>
          <p:cNvPr id="60419" name="Text Box 2">
            <a:extLst>
              <a:ext uri="{FF2B5EF4-FFF2-40B4-BE49-F238E27FC236}">
                <a16:creationId xmlns:a16="http://schemas.microsoft.com/office/drawing/2014/main" id="{E5606EC3-7E0A-43A3-9D09-74D8CD24893E}"/>
              </a:ext>
            </a:extLst>
          </p:cNvPr>
          <p:cNvSpPr txBox="1">
            <a:spLocks noChangeArrowheads="1"/>
          </p:cNvSpPr>
          <p:nvPr/>
        </p:nvSpPr>
        <p:spPr bwMode="auto">
          <a:xfrm>
            <a:off x="5219700" y="404813"/>
            <a:ext cx="3887788" cy="5040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spcBef>
                <a:spcPts val="8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rgbClr val="000000"/>
                </a:solidFill>
                <a:latin typeface="Arial" panose="020B0604020202020204" pitchFamily="34" charset="0"/>
                <a:cs typeface="Arial" panose="020B0604020202020204" pitchFamily="34" charset="0"/>
              </a:defRPr>
            </a:lvl1pPr>
            <a:lvl2pPr marL="741363" indent="-284163">
              <a:spcBef>
                <a:spcPts val="7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9pPr>
          </a:lstStyle>
          <a:p>
            <a:pPr eaLnBrk="1" hangingPunct="1">
              <a:lnSpc>
                <a:spcPct val="90000"/>
              </a:lnSpc>
              <a:spcBef>
                <a:spcPts val="600"/>
              </a:spcBef>
              <a:buFont typeface="Arial" panose="020B0604020202020204" pitchFamily="34" charset="0"/>
              <a:buChar char="•"/>
            </a:pPr>
            <a:r>
              <a:rPr lang="en-GB" altLang="en-US" sz="2400"/>
              <a:t>Cortex is subdivided into two hemispheres, each comprising four “lobes”</a:t>
            </a:r>
          </a:p>
          <a:p>
            <a:pPr lvl="1" eaLnBrk="1" hangingPunct="1">
              <a:lnSpc>
                <a:spcPct val="90000"/>
              </a:lnSpc>
              <a:spcBef>
                <a:spcPts val="500"/>
              </a:spcBef>
              <a:buFont typeface="Arial" panose="020B0604020202020204" pitchFamily="34" charset="0"/>
              <a:buChar char="–"/>
            </a:pPr>
            <a:r>
              <a:rPr lang="en-GB" altLang="en-US" sz="2000"/>
              <a:t>Frontal lobe (movement, cognition)</a:t>
            </a:r>
          </a:p>
          <a:p>
            <a:pPr lvl="1" eaLnBrk="1" hangingPunct="1">
              <a:lnSpc>
                <a:spcPct val="90000"/>
              </a:lnSpc>
              <a:spcBef>
                <a:spcPts val="500"/>
              </a:spcBef>
              <a:buFont typeface="Arial" panose="020B0604020202020204" pitchFamily="34" charset="0"/>
              <a:buChar char="–"/>
            </a:pPr>
            <a:r>
              <a:rPr lang="en-GB" altLang="en-US" sz="2000"/>
              <a:t>Parietal lobe (touch, spatial orientation and attention)</a:t>
            </a:r>
          </a:p>
          <a:p>
            <a:pPr lvl="1" eaLnBrk="1" hangingPunct="1">
              <a:lnSpc>
                <a:spcPct val="90000"/>
              </a:lnSpc>
              <a:spcBef>
                <a:spcPts val="500"/>
              </a:spcBef>
              <a:buFont typeface="Arial" panose="020B0604020202020204" pitchFamily="34" charset="0"/>
              <a:buChar char="–"/>
            </a:pPr>
            <a:r>
              <a:rPr lang="en-GB" altLang="en-US" sz="2000"/>
              <a:t>Occiptial lobe (vision)</a:t>
            </a:r>
          </a:p>
          <a:p>
            <a:pPr lvl="1" eaLnBrk="1" hangingPunct="1">
              <a:lnSpc>
                <a:spcPct val="90000"/>
              </a:lnSpc>
              <a:spcBef>
                <a:spcPts val="500"/>
              </a:spcBef>
              <a:buFont typeface="Arial" panose="020B0604020202020204" pitchFamily="34" charset="0"/>
              <a:buChar char="–"/>
            </a:pPr>
            <a:r>
              <a:rPr lang="en-GB" altLang="en-US" sz="2000"/>
              <a:t>Temporal lobe (hearing, object recognition, memory)</a:t>
            </a:r>
          </a:p>
          <a:p>
            <a:pPr eaLnBrk="1" hangingPunct="1">
              <a:lnSpc>
                <a:spcPct val="90000"/>
              </a:lnSpc>
              <a:spcBef>
                <a:spcPts val="600"/>
              </a:spcBef>
              <a:buFont typeface="Arial" panose="020B0604020202020204" pitchFamily="34" charset="0"/>
              <a:buChar char="•"/>
            </a:pPr>
            <a:r>
              <a:rPr lang="en-GB" altLang="en-US" sz="2400"/>
              <a:t>Human cortex has prominent ridges (gyri) and grooves (sulci)</a:t>
            </a:r>
          </a:p>
          <a:p>
            <a:pPr eaLnBrk="1" hangingPunct="1">
              <a:lnSpc>
                <a:spcPct val="90000"/>
              </a:lnSpc>
              <a:spcBef>
                <a:spcPts val="600"/>
              </a:spcBef>
              <a:buFont typeface="Arial" panose="020B0604020202020204" pitchFamily="34" charset="0"/>
              <a:buNone/>
            </a:pPr>
            <a:endParaRPr lang="en-GB" altLang="en-US" sz="2400"/>
          </a:p>
        </p:txBody>
      </p:sp>
      <p:pic>
        <p:nvPicPr>
          <p:cNvPr id="60420" name="Picture 3">
            <a:extLst>
              <a:ext uri="{FF2B5EF4-FFF2-40B4-BE49-F238E27FC236}">
                <a16:creationId xmlns:a16="http://schemas.microsoft.com/office/drawing/2014/main" id="{AB105147-D41F-4CE5-A8B1-2D213C9D24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060575"/>
            <a:ext cx="4689475" cy="30559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1">
            <a:extLst>
              <a:ext uri="{FF2B5EF4-FFF2-40B4-BE49-F238E27FC236}">
                <a16:creationId xmlns:a16="http://schemas.microsoft.com/office/drawing/2014/main" id="{1E0861EE-C78F-4D65-BACE-BD7736D16C24}"/>
              </a:ext>
            </a:extLst>
          </p:cNvPr>
          <p:cNvSpPr txBox="1">
            <a:spLocks noChangeArrowheads="1"/>
          </p:cNvSpPr>
          <p:nvPr/>
        </p:nvSpPr>
        <p:spPr bwMode="auto">
          <a:xfrm>
            <a:off x="457200" y="274638"/>
            <a:ext cx="4259263"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GB" altLang="en-US" sz="4400"/>
              <a:t>Cortex</a:t>
            </a:r>
          </a:p>
        </p:txBody>
      </p:sp>
      <p:sp>
        <p:nvSpPr>
          <p:cNvPr id="62467" name="Text Box 2">
            <a:extLst>
              <a:ext uri="{FF2B5EF4-FFF2-40B4-BE49-F238E27FC236}">
                <a16:creationId xmlns:a16="http://schemas.microsoft.com/office/drawing/2014/main" id="{961450AD-D773-46AD-8866-17CA67DF8E5E}"/>
              </a:ext>
            </a:extLst>
          </p:cNvPr>
          <p:cNvSpPr txBox="1">
            <a:spLocks noChangeArrowheads="1"/>
          </p:cNvSpPr>
          <p:nvPr/>
        </p:nvSpPr>
        <p:spPr bwMode="auto">
          <a:xfrm>
            <a:off x="503238" y="4149725"/>
            <a:ext cx="8426450" cy="2447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spcBef>
                <a:spcPts val="8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rgbClr val="000000"/>
                </a:solidFill>
                <a:latin typeface="Arial" panose="020B0604020202020204" pitchFamily="34" charset="0"/>
                <a:cs typeface="Arial" panose="020B0604020202020204" pitchFamily="34" charset="0"/>
              </a:defRPr>
            </a:lvl1pPr>
            <a:lvl2pPr marL="741363" indent="-284163">
              <a:spcBef>
                <a:spcPts val="7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9pPr>
          </a:lstStyle>
          <a:p>
            <a:pPr eaLnBrk="1" hangingPunct="1">
              <a:lnSpc>
                <a:spcPct val="90000"/>
              </a:lnSpc>
              <a:spcBef>
                <a:spcPts val="600"/>
              </a:spcBef>
              <a:buFont typeface="Arial" panose="020B0604020202020204" pitchFamily="34" charset="0"/>
              <a:buChar char="•"/>
            </a:pPr>
            <a:r>
              <a:rPr lang="en-GB" altLang="en-US" sz="2000" dirty="0"/>
              <a:t>Think of cortex of a “sheet” of nerve cells, about 2 mm thick, covering an area of 2,500 cm</a:t>
            </a:r>
            <a:r>
              <a:rPr lang="en-GB" altLang="en-US" sz="2000" baseline="30000" dirty="0"/>
              <a:t>2</a:t>
            </a:r>
            <a:r>
              <a:rPr lang="en-GB" altLang="en-US" sz="2000" dirty="0"/>
              <a:t> , “crumpled up” to fit into the skull.</a:t>
            </a:r>
          </a:p>
          <a:p>
            <a:pPr eaLnBrk="1" hangingPunct="1">
              <a:lnSpc>
                <a:spcPct val="90000"/>
              </a:lnSpc>
              <a:spcBef>
                <a:spcPts val="600"/>
              </a:spcBef>
              <a:buFont typeface="Arial" panose="020B0604020202020204" pitchFamily="34" charset="0"/>
              <a:buChar char="•"/>
            </a:pPr>
            <a:r>
              <a:rPr lang="en-GB" altLang="en-US" sz="2000" dirty="0"/>
              <a:t>Each mm</a:t>
            </a:r>
            <a:r>
              <a:rPr lang="en-GB" altLang="en-US" sz="2000" baseline="30000" dirty="0"/>
              <a:t>3</a:t>
            </a:r>
            <a:r>
              <a:rPr lang="en-GB" altLang="en-US" sz="2000" dirty="0"/>
              <a:t> of the cortical sheet contains about 100,000 neurons.</a:t>
            </a:r>
          </a:p>
          <a:p>
            <a:pPr marL="0" indent="0" eaLnBrk="1" hangingPunct="1">
              <a:lnSpc>
                <a:spcPct val="90000"/>
              </a:lnSpc>
              <a:spcBef>
                <a:spcPts val="600"/>
              </a:spcBef>
            </a:pPr>
            <a:r>
              <a:rPr lang="en-GB" altLang="en-US" sz="2000" dirty="0"/>
              <a:t>	(-&gt; total cortical neurons ~50 billion)</a:t>
            </a:r>
          </a:p>
          <a:p>
            <a:pPr eaLnBrk="1" hangingPunct="1">
              <a:lnSpc>
                <a:spcPct val="90000"/>
              </a:lnSpc>
              <a:spcBef>
                <a:spcPts val="600"/>
              </a:spcBef>
              <a:buFont typeface="Arial" panose="020B0604020202020204" pitchFamily="34" charset="0"/>
              <a:buChar char="•"/>
            </a:pPr>
            <a:r>
              <a:rPr lang="en-GB" altLang="en-US" sz="2000" dirty="0"/>
              <a:t>The neurons come in different “types”, so called pyramidal or stellate neurons, or basket or granule cells, for example, and they are arranged in six “layers”, where different layers have somewhat different functions and connectivity.</a:t>
            </a:r>
          </a:p>
        </p:txBody>
      </p:sp>
      <p:pic>
        <p:nvPicPr>
          <p:cNvPr id="62468" name="Picture 3">
            <a:extLst>
              <a:ext uri="{FF2B5EF4-FFF2-40B4-BE49-F238E27FC236}">
                <a16:creationId xmlns:a16="http://schemas.microsoft.com/office/drawing/2014/main" id="{02CA3905-488F-4C56-9866-5CB4832329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1484313"/>
            <a:ext cx="3248025" cy="21161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2469" name="Picture 2" descr="Image result for cortical layers">
            <a:extLst>
              <a:ext uri="{FF2B5EF4-FFF2-40B4-BE49-F238E27FC236}">
                <a16:creationId xmlns:a16="http://schemas.microsoft.com/office/drawing/2014/main" id="{B86F522A-079D-4C94-B929-1AF873CE51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9700" y="879475"/>
            <a:ext cx="3305175" cy="310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1">
            <a:extLst>
              <a:ext uri="{FF2B5EF4-FFF2-40B4-BE49-F238E27FC236}">
                <a16:creationId xmlns:a16="http://schemas.microsoft.com/office/drawing/2014/main" id="{B5D8DCA9-049C-42D0-A263-AA7EE04F5E2B}"/>
              </a:ext>
            </a:extLst>
          </p:cNvPr>
          <p:cNvSpPr txBox="1">
            <a:spLocks noChangeArrowheads="1"/>
          </p:cNvSpPr>
          <p:nvPr/>
        </p:nvSpPr>
        <p:spPr bwMode="auto">
          <a:xfrm>
            <a:off x="250825" y="-171450"/>
            <a:ext cx="5834063"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GB" altLang="en-US" sz="4000"/>
              <a:t>“Brodmann” Areas</a:t>
            </a:r>
          </a:p>
        </p:txBody>
      </p:sp>
      <p:sp>
        <p:nvSpPr>
          <p:cNvPr id="64515" name="Text Box 2">
            <a:extLst>
              <a:ext uri="{FF2B5EF4-FFF2-40B4-BE49-F238E27FC236}">
                <a16:creationId xmlns:a16="http://schemas.microsoft.com/office/drawing/2014/main" id="{67598D1C-ECBB-4E69-BF0D-CB0990F93C41}"/>
              </a:ext>
            </a:extLst>
          </p:cNvPr>
          <p:cNvSpPr txBox="1">
            <a:spLocks noChangeArrowheads="1"/>
          </p:cNvSpPr>
          <p:nvPr/>
        </p:nvSpPr>
        <p:spPr bwMode="auto">
          <a:xfrm>
            <a:off x="395288" y="2420938"/>
            <a:ext cx="2663825" cy="4138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spcBef>
                <a:spcPts val="8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9pPr>
          </a:lstStyle>
          <a:p>
            <a:pPr eaLnBrk="1" hangingPunct="1">
              <a:lnSpc>
                <a:spcPct val="80000"/>
              </a:lnSpc>
              <a:spcBef>
                <a:spcPts val="500"/>
              </a:spcBef>
              <a:buFont typeface="Arial" panose="020B0604020202020204" pitchFamily="34" charset="0"/>
              <a:buChar char="•"/>
            </a:pPr>
            <a:r>
              <a:rPr lang="en-GB" altLang="en-US" sz="2000" dirty="0" err="1"/>
              <a:t>Corbinian</a:t>
            </a:r>
            <a:r>
              <a:rPr lang="en-GB" altLang="en-US" sz="2000" dirty="0"/>
              <a:t> Brodmann, 1909.</a:t>
            </a:r>
          </a:p>
          <a:p>
            <a:pPr eaLnBrk="1" hangingPunct="1">
              <a:lnSpc>
                <a:spcPct val="80000"/>
              </a:lnSpc>
              <a:spcBef>
                <a:spcPts val="500"/>
              </a:spcBef>
              <a:buFont typeface="Arial" panose="020B0604020202020204" pitchFamily="34" charset="0"/>
              <a:buChar char="•"/>
            </a:pPr>
            <a:r>
              <a:rPr lang="en-GB" altLang="en-US" sz="2000" dirty="0"/>
              <a:t>52 different areas delineated based on “cytoarchitectonic” differences of different regions of cortex (from just a single subject).</a:t>
            </a:r>
          </a:p>
          <a:p>
            <a:pPr eaLnBrk="1" hangingPunct="1">
              <a:lnSpc>
                <a:spcPct val="80000"/>
              </a:lnSpc>
              <a:spcBef>
                <a:spcPts val="500"/>
              </a:spcBef>
              <a:buFont typeface="Arial" panose="020B0604020202020204" pitchFamily="34" charset="0"/>
              <a:buChar char="•"/>
            </a:pPr>
            <a:r>
              <a:rPr lang="en-GB" altLang="en-US" sz="2000" dirty="0"/>
              <a:t>(Cytoarchitecture just means cellular structure)</a:t>
            </a:r>
          </a:p>
        </p:txBody>
      </p:sp>
      <p:pic>
        <p:nvPicPr>
          <p:cNvPr id="64516" name="Picture 6" descr="http://www.unige.ch/cyberdocuments/theses2003/RivaraC-B/images/fig.2.jpg">
            <a:extLst>
              <a:ext uri="{FF2B5EF4-FFF2-40B4-BE49-F238E27FC236}">
                <a16:creationId xmlns:a16="http://schemas.microsoft.com/office/drawing/2014/main" id="{B0C0D6E9-3AA1-42B4-9B49-04F3F1DE0C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1050" y="939800"/>
            <a:ext cx="5857875" cy="547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1">
            <a:extLst>
              <a:ext uri="{FF2B5EF4-FFF2-40B4-BE49-F238E27FC236}">
                <a16:creationId xmlns:a16="http://schemas.microsoft.com/office/drawing/2014/main" id="{36D33942-3077-4178-A3CA-50A712C9D5A3}"/>
              </a:ext>
            </a:extLst>
          </p:cNvPr>
          <p:cNvSpPr txBox="1">
            <a:spLocks noChangeArrowheads="1"/>
          </p:cNvSpPr>
          <p:nvPr/>
        </p:nvSpPr>
        <p:spPr bwMode="auto">
          <a:xfrm>
            <a:off x="250825" y="-171450"/>
            <a:ext cx="5834063"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GB" altLang="en-US" sz="4000"/>
              <a:t>“Brodmann” Areas</a:t>
            </a:r>
          </a:p>
        </p:txBody>
      </p:sp>
      <p:sp>
        <p:nvSpPr>
          <p:cNvPr id="66563" name="Text Box 2">
            <a:extLst>
              <a:ext uri="{FF2B5EF4-FFF2-40B4-BE49-F238E27FC236}">
                <a16:creationId xmlns:a16="http://schemas.microsoft.com/office/drawing/2014/main" id="{80791A85-20D0-4E11-A4CC-C2792705C5F5}"/>
              </a:ext>
            </a:extLst>
          </p:cNvPr>
          <p:cNvSpPr txBox="1">
            <a:spLocks noChangeArrowheads="1"/>
          </p:cNvSpPr>
          <p:nvPr/>
        </p:nvSpPr>
        <p:spPr bwMode="auto">
          <a:xfrm>
            <a:off x="395288" y="4954588"/>
            <a:ext cx="8497887" cy="1354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spcBef>
                <a:spcPts val="8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9pPr>
          </a:lstStyle>
          <a:p>
            <a:pPr eaLnBrk="1" hangingPunct="1">
              <a:lnSpc>
                <a:spcPct val="80000"/>
              </a:lnSpc>
              <a:spcBef>
                <a:spcPts val="500"/>
              </a:spcBef>
              <a:buFont typeface="Arial" panose="020B0604020202020204" pitchFamily="34" charset="0"/>
              <a:buChar char="•"/>
            </a:pPr>
            <a:r>
              <a:rPr lang="en-GB" altLang="en-US" sz="2000" dirty="0"/>
              <a:t>Brodmann’s cytoarchitectonic areas correlate very well with functional specializations identified later. For example, areas 1-3 are “primary somatosensory cortex”, area 17 is primary visual cortex. </a:t>
            </a:r>
          </a:p>
          <a:p>
            <a:pPr eaLnBrk="1" hangingPunct="1">
              <a:lnSpc>
                <a:spcPct val="80000"/>
              </a:lnSpc>
              <a:spcBef>
                <a:spcPts val="500"/>
              </a:spcBef>
              <a:buFont typeface="Arial" panose="020B0604020202020204" pitchFamily="34" charset="0"/>
              <a:buChar char="•"/>
            </a:pPr>
            <a:r>
              <a:rPr lang="en-GB" altLang="en-US" sz="2000" dirty="0"/>
              <a:t>Area 17 (visual cortex) has a very prominent layer IV, Area 4 (primary motor cortex) has almost no layer IV.</a:t>
            </a:r>
          </a:p>
        </p:txBody>
      </p:sp>
      <p:pic>
        <p:nvPicPr>
          <p:cNvPr id="66564" name="Picture 2" descr="https://upload.wikimedia.org/wikipedia/commons/thumb/4/44/1307_Brodmann_Areas.jpg/1024px-1307_Brodmann_Areas.jpg">
            <a:extLst>
              <a:ext uri="{FF2B5EF4-FFF2-40B4-BE49-F238E27FC236}">
                <a16:creationId xmlns:a16="http://schemas.microsoft.com/office/drawing/2014/main" id="{185DF9EC-73F3-43FB-9A88-3A7B67344B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692150"/>
            <a:ext cx="6910387"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Content Placeholder 2">
            <a:extLst>
              <a:ext uri="{FF2B5EF4-FFF2-40B4-BE49-F238E27FC236}">
                <a16:creationId xmlns:a16="http://schemas.microsoft.com/office/drawing/2014/main" id="{E61C0731-DAA6-437F-87DE-8BECDFF3F099}"/>
              </a:ext>
            </a:extLst>
          </p:cNvPr>
          <p:cNvSpPr>
            <a:spLocks noGrp="1" noChangeArrowheads="1"/>
          </p:cNvSpPr>
          <p:nvPr>
            <p:ph idx="1"/>
          </p:nvPr>
        </p:nvSpPr>
        <p:spPr/>
        <p:txBody>
          <a:bodyPr/>
          <a:lstStyle/>
          <a:p>
            <a:r>
              <a:rPr lang="en-GB" altLang="en-US" dirty="0"/>
              <a:t>	Note that, just as in the spinal cord, where sensory information arrives at the back and motor output goes out the front, in the cortex, sensory processing areas are mostly found in the posterior half, and motor control and decision making structures are more in the anterior half.</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1">
            <a:extLst>
              <a:ext uri="{FF2B5EF4-FFF2-40B4-BE49-F238E27FC236}">
                <a16:creationId xmlns:a16="http://schemas.microsoft.com/office/drawing/2014/main" id="{A8870AA4-E3DB-4529-BD3F-809782746BB9}"/>
              </a:ext>
            </a:extLst>
          </p:cNvPr>
          <p:cNvSpPr txBox="1">
            <a:spLocks noChangeArrowheads="1"/>
          </p:cNvSpPr>
          <p:nvPr/>
        </p:nvSpPr>
        <p:spPr bwMode="auto">
          <a:xfrm>
            <a:off x="250825" y="44450"/>
            <a:ext cx="8353425"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GB" altLang="en-US" sz="4000"/>
              <a:t>Parts of the Brain: Thalamus</a:t>
            </a:r>
          </a:p>
        </p:txBody>
      </p:sp>
      <p:sp>
        <p:nvSpPr>
          <p:cNvPr id="69635" name="Text Box 2">
            <a:extLst>
              <a:ext uri="{FF2B5EF4-FFF2-40B4-BE49-F238E27FC236}">
                <a16:creationId xmlns:a16="http://schemas.microsoft.com/office/drawing/2014/main" id="{457B2F12-B0BF-40CB-8527-B15B80CE3573}"/>
              </a:ext>
            </a:extLst>
          </p:cNvPr>
          <p:cNvSpPr txBox="1">
            <a:spLocks noChangeArrowheads="1"/>
          </p:cNvSpPr>
          <p:nvPr/>
        </p:nvSpPr>
        <p:spPr bwMode="auto">
          <a:xfrm>
            <a:off x="4427538" y="1916113"/>
            <a:ext cx="4402137" cy="3371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spcBef>
                <a:spcPts val="8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9pPr>
          </a:lstStyle>
          <a:p>
            <a:pPr eaLnBrk="1" hangingPunct="1">
              <a:lnSpc>
                <a:spcPct val="80000"/>
              </a:lnSpc>
              <a:spcBef>
                <a:spcPts val="500"/>
              </a:spcBef>
              <a:buFont typeface="Arial" panose="020B0604020202020204" pitchFamily="34" charset="0"/>
              <a:buChar char="•"/>
            </a:pPr>
            <a:r>
              <a:rPr lang="en-GB" altLang="en-US" sz="2000"/>
              <a:t>The Thalamus is an “obligatory relay” between sensory input and cortex. That means (with the exception of smell), sensory afferents from all the senses synapse in thalamus and thalamic neurons then connect to cortex.</a:t>
            </a:r>
          </a:p>
          <a:p>
            <a:pPr eaLnBrk="1" hangingPunct="1">
              <a:lnSpc>
                <a:spcPct val="80000"/>
              </a:lnSpc>
              <a:spcBef>
                <a:spcPts val="500"/>
              </a:spcBef>
              <a:buFont typeface="Arial" panose="020B0604020202020204" pitchFamily="34" charset="0"/>
              <a:buChar char="•"/>
            </a:pPr>
            <a:r>
              <a:rPr lang="en-GB" altLang="en-US" sz="2000"/>
              <a:t>But cortex also sends nerve fibres back down to thalamus, perhaps to send signals of expectation or selective attention to thalamic relay neurons, so that thalamus sends only the most relevant information to cortex. </a:t>
            </a:r>
          </a:p>
          <a:p>
            <a:pPr eaLnBrk="1" hangingPunct="1">
              <a:lnSpc>
                <a:spcPct val="80000"/>
              </a:lnSpc>
              <a:spcBef>
                <a:spcPts val="500"/>
              </a:spcBef>
              <a:buFont typeface="Arial" panose="020B0604020202020204" pitchFamily="34" charset="0"/>
              <a:buChar char="•"/>
            </a:pPr>
            <a:r>
              <a:rPr lang="en-GB" altLang="en-US" sz="2000"/>
              <a:t>Thalamic activity is also thought to be very important in mediating sleep and in directing attention. </a:t>
            </a:r>
          </a:p>
        </p:txBody>
      </p:sp>
      <p:grpSp>
        <p:nvGrpSpPr>
          <p:cNvPr id="69636" name="Group 2">
            <a:extLst>
              <a:ext uri="{FF2B5EF4-FFF2-40B4-BE49-F238E27FC236}">
                <a16:creationId xmlns:a16="http://schemas.microsoft.com/office/drawing/2014/main" id="{10A7E640-926B-487C-A89F-59D823DCDED0}"/>
              </a:ext>
            </a:extLst>
          </p:cNvPr>
          <p:cNvGrpSpPr>
            <a:grpSpLocks/>
          </p:cNvGrpSpPr>
          <p:nvPr/>
        </p:nvGrpSpPr>
        <p:grpSpPr bwMode="auto">
          <a:xfrm>
            <a:off x="-63500" y="1033463"/>
            <a:ext cx="6846888" cy="3494087"/>
            <a:chOff x="939473" y="1210356"/>
            <a:chExt cx="6846984" cy="3493635"/>
          </a:xfrm>
        </p:grpSpPr>
        <p:pic>
          <p:nvPicPr>
            <p:cNvPr id="69637" name="Picture 1">
              <a:extLst>
                <a:ext uri="{FF2B5EF4-FFF2-40B4-BE49-F238E27FC236}">
                  <a16:creationId xmlns:a16="http://schemas.microsoft.com/office/drawing/2014/main" id="{D12E3786-A7F3-4DC6-989A-70ECA11D1C4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9473" y="1210356"/>
              <a:ext cx="4352607" cy="3493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8" name="Rectangular Callout 4">
              <a:extLst>
                <a:ext uri="{FF2B5EF4-FFF2-40B4-BE49-F238E27FC236}">
                  <a16:creationId xmlns:a16="http://schemas.microsoft.com/office/drawing/2014/main" id="{02B6DFD3-4C2E-406E-89AA-4E16BE047164}"/>
                </a:ext>
              </a:extLst>
            </p:cNvPr>
            <p:cNvSpPr>
              <a:spLocks noChangeArrowheads="1"/>
            </p:cNvSpPr>
            <p:nvPr/>
          </p:nvSpPr>
          <p:spPr bwMode="auto">
            <a:xfrm>
              <a:off x="5982585" y="1355116"/>
              <a:ext cx="1803872" cy="648072"/>
            </a:xfrm>
            <a:prstGeom prst="wedgeRectCallout">
              <a:avLst>
                <a:gd name="adj1" fmla="val -181935"/>
                <a:gd name="adj2" fmla="val 180625"/>
              </a:avLst>
            </a:prstGeom>
            <a:noFill/>
            <a:ln w="381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a:lstStyle/>
            <a:p>
              <a:pPr>
                <a:buClr>
                  <a:srgbClr val="000000"/>
                </a:buClr>
                <a:buSzPct val="100000"/>
                <a:buFont typeface="Times New Roman" panose="02020603050405020304" pitchFamily="18" charset="0"/>
                <a:buNone/>
              </a:pPr>
              <a:r>
                <a:rPr lang="en-GB" altLang="en-US">
                  <a:solidFill>
                    <a:schemeClr val="tx1"/>
                  </a:solidFill>
                </a:rPr>
                <a:t>Thalamus</a:t>
              </a:r>
            </a:p>
          </p:txBody>
        </p:sp>
        <p:sp>
          <p:nvSpPr>
            <p:cNvPr id="69639" name="Oval 5">
              <a:extLst>
                <a:ext uri="{FF2B5EF4-FFF2-40B4-BE49-F238E27FC236}">
                  <a16:creationId xmlns:a16="http://schemas.microsoft.com/office/drawing/2014/main" id="{D5A7EAD6-B5CE-43CA-9E27-48DB5E54ED46}"/>
                </a:ext>
              </a:extLst>
            </p:cNvPr>
            <p:cNvSpPr>
              <a:spLocks noChangeArrowheads="1"/>
            </p:cNvSpPr>
            <p:nvPr/>
          </p:nvSpPr>
          <p:spPr bwMode="auto">
            <a:xfrm>
              <a:off x="2915816" y="2662013"/>
              <a:ext cx="720080" cy="694979"/>
            </a:xfrm>
            <a:prstGeom prst="ellipse">
              <a:avLst/>
            </a:prstGeom>
            <a:solidFill>
              <a:srgbClr val="00B0F0">
                <a:alpha val="25098"/>
              </a:srgbClr>
            </a:solidFill>
            <a:ln w="57150" algn="ctr">
              <a:solidFill>
                <a:srgbClr val="00B0F0"/>
              </a:solidFill>
              <a:round/>
              <a:headEnd/>
              <a:tailEnd/>
            </a:ln>
          </p:spPr>
          <p:txBody>
            <a:bodyPr/>
            <a:lstStyle/>
            <a:p>
              <a:pPr>
                <a:buClr>
                  <a:srgbClr val="000000"/>
                </a:buClr>
                <a:buSzPct val="100000"/>
                <a:buFont typeface="Times New Roman" panose="02020603050405020304" pitchFamily="18" charset="0"/>
                <a:buNone/>
              </a:pPr>
              <a:endParaRPr lang="en-US" altLang="en-US"/>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1">
            <a:extLst>
              <a:ext uri="{FF2B5EF4-FFF2-40B4-BE49-F238E27FC236}">
                <a16:creationId xmlns:a16="http://schemas.microsoft.com/office/drawing/2014/main" id="{4DC5B6CD-F7BE-4C02-BB11-D8C7B6557311}"/>
              </a:ext>
            </a:extLst>
          </p:cNvPr>
          <p:cNvSpPr txBox="1">
            <a:spLocks noChangeArrowheads="1"/>
          </p:cNvSpPr>
          <p:nvPr/>
        </p:nvSpPr>
        <p:spPr bwMode="auto">
          <a:xfrm>
            <a:off x="250825" y="44450"/>
            <a:ext cx="8353425"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GB" altLang="en-US" sz="4000"/>
              <a:t>Parts of the Brain: Hypothalamus</a:t>
            </a:r>
          </a:p>
        </p:txBody>
      </p:sp>
      <p:sp>
        <p:nvSpPr>
          <p:cNvPr id="71683" name="Text Box 2">
            <a:extLst>
              <a:ext uri="{FF2B5EF4-FFF2-40B4-BE49-F238E27FC236}">
                <a16:creationId xmlns:a16="http://schemas.microsoft.com/office/drawing/2014/main" id="{48B09C2D-5099-4586-A807-3C3CCD3086B6}"/>
              </a:ext>
            </a:extLst>
          </p:cNvPr>
          <p:cNvSpPr txBox="1">
            <a:spLocks noChangeArrowheads="1"/>
          </p:cNvSpPr>
          <p:nvPr/>
        </p:nvSpPr>
        <p:spPr bwMode="auto">
          <a:xfrm>
            <a:off x="395288" y="4748213"/>
            <a:ext cx="8497887" cy="1403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spcBef>
                <a:spcPts val="8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9pPr>
          </a:lstStyle>
          <a:p>
            <a:pPr eaLnBrk="1" hangingPunct="1">
              <a:lnSpc>
                <a:spcPct val="80000"/>
              </a:lnSpc>
              <a:spcBef>
                <a:spcPts val="500"/>
              </a:spcBef>
              <a:buFont typeface="Arial" panose="020B0604020202020204" pitchFamily="34" charset="0"/>
              <a:buChar char="•"/>
            </a:pPr>
            <a:r>
              <a:rPr lang="en-GB" altLang="en-US" sz="2000"/>
              <a:t>Greek “hypo” means “below”.</a:t>
            </a:r>
          </a:p>
          <a:p>
            <a:pPr eaLnBrk="1" hangingPunct="1">
              <a:lnSpc>
                <a:spcPct val="80000"/>
              </a:lnSpc>
              <a:spcBef>
                <a:spcPts val="500"/>
              </a:spcBef>
              <a:buFont typeface="Arial" panose="020B0604020202020204" pitchFamily="34" charset="0"/>
              <a:buChar char="•"/>
            </a:pPr>
            <a:r>
              <a:rPr lang="en-GB" altLang="en-US" sz="2000"/>
              <a:t>The hypothalamus is an ancient brain structure that controls many important bodily functions, such as appetite, thirst, blood pressure, body temperature,  sleep-wake (circadian) rhythms, the regulation of the levels of growth hormones, stress hormones and sex hormones, etc…</a:t>
            </a:r>
          </a:p>
          <a:p>
            <a:pPr eaLnBrk="1" hangingPunct="1">
              <a:lnSpc>
                <a:spcPct val="80000"/>
              </a:lnSpc>
              <a:spcBef>
                <a:spcPts val="500"/>
              </a:spcBef>
              <a:buFont typeface="Arial" panose="020B0604020202020204" pitchFamily="34" charset="0"/>
              <a:buChar char="•"/>
            </a:pPr>
            <a:endParaRPr lang="en-GB" altLang="en-US" sz="1800"/>
          </a:p>
        </p:txBody>
      </p:sp>
      <p:grpSp>
        <p:nvGrpSpPr>
          <p:cNvPr id="71684" name="Group 2">
            <a:extLst>
              <a:ext uri="{FF2B5EF4-FFF2-40B4-BE49-F238E27FC236}">
                <a16:creationId xmlns:a16="http://schemas.microsoft.com/office/drawing/2014/main" id="{4FBCF636-52A5-4496-AE95-BB23165CFFED}"/>
              </a:ext>
            </a:extLst>
          </p:cNvPr>
          <p:cNvGrpSpPr>
            <a:grpSpLocks/>
          </p:cNvGrpSpPr>
          <p:nvPr/>
        </p:nvGrpSpPr>
        <p:grpSpPr bwMode="auto">
          <a:xfrm>
            <a:off x="755650" y="1052513"/>
            <a:ext cx="7516813" cy="3494087"/>
            <a:chOff x="939473" y="1210356"/>
            <a:chExt cx="7517125" cy="3493635"/>
          </a:xfrm>
        </p:grpSpPr>
        <p:pic>
          <p:nvPicPr>
            <p:cNvPr id="71685" name="Picture 1">
              <a:extLst>
                <a:ext uri="{FF2B5EF4-FFF2-40B4-BE49-F238E27FC236}">
                  <a16:creationId xmlns:a16="http://schemas.microsoft.com/office/drawing/2014/main" id="{B15CCF9B-B61A-49E6-84DB-9A070E4E2BF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9473" y="1210356"/>
              <a:ext cx="4352607" cy="3493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6" name="Rectangular Callout 4">
              <a:extLst>
                <a:ext uri="{FF2B5EF4-FFF2-40B4-BE49-F238E27FC236}">
                  <a16:creationId xmlns:a16="http://schemas.microsoft.com/office/drawing/2014/main" id="{673F0303-0CF8-4B82-BEF8-D8C068FFFB1B}"/>
                </a:ext>
              </a:extLst>
            </p:cNvPr>
            <p:cNvSpPr>
              <a:spLocks noChangeArrowheads="1"/>
            </p:cNvSpPr>
            <p:nvPr/>
          </p:nvSpPr>
          <p:spPr bwMode="auto">
            <a:xfrm>
              <a:off x="6300192" y="2132856"/>
              <a:ext cx="2156406" cy="648072"/>
            </a:xfrm>
            <a:prstGeom prst="wedgeRectCallout">
              <a:avLst>
                <a:gd name="adj1" fmla="val -192657"/>
                <a:gd name="adj2" fmla="val 114514"/>
              </a:avLst>
            </a:prstGeom>
            <a:noFill/>
            <a:ln w="381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a:lstStyle/>
            <a:p>
              <a:pPr>
                <a:buClr>
                  <a:srgbClr val="000000"/>
                </a:buClr>
                <a:buSzPct val="100000"/>
                <a:buFont typeface="Times New Roman" panose="02020603050405020304" pitchFamily="18" charset="0"/>
                <a:buNone/>
              </a:pPr>
              <a:r>
                <a:rPr lang="en-GB" altLang="en-US">
                  <a:solidFill>
                    <a:schemeClr val="tx1"/>
                  </a:solidFill>
                </a:rPr>
                <a:t>Hypothalamus</a:t>
              </a:r>
            </a:p>
          </p:txBody>
        </p:sp>
        <p:sp>
          <p:nvSpPr>
            <p:cNvPr id="71687" name="Oval 5">
              <a:extLst>
                <a:ext uri="{FF2B5EF4-FFF2-40B4-BE49-F238E27FC236}">
                  <a16:creationId xmlns:a16="http://schemas.microsoft.com/office/drawing/2014/main" id="{C24C8114-1A74-4B24-8341-98F05293899D}"/>
                </a:ext>
              </a:extLst>
            </p:cNvPr>
            <p:cNvSpPr>
              <a:spLocks noChangeArrowheads="1"/>
            </p:cNvSpPr>
            <p:nvPr/>
          </p:nvSpPr>
          <p:spPr bwMode="auto">
            <a:xfrm>
              <a:off x="2699792" y="2989218"/>
              <a:ext cx="504056" cy="490637"/>
            </a:xfrm>
            <a:prstGeom prst="ellipse">
              <a:avLst/>
            </a:prstGeom>
            <a:solidFill>
              <a:srgbClr val="00B0F0">
                <a:alpha val="25098"/>
              </a:srgbClr>
            </a:solidFill>
            <a:ln w="57150" algn="ctr">
              <a:solidFill>
                <a:srgbClr val="00B0F0"/>
              </a:solidFill>
              <a:round/>
              <a:headEnd/>
              <a:tailEnd/>
            </a:ln>
          </p:spPr>
          <p:txBody>
            <a:bodyPr/>
            <a:lstStyle/>
            <a:p>
              <a:pPr>
                <a:buClr>
                  <a:srgbClr val="000000"/>
                </a:buClr>
                <a:buSzPct val="100000"/>
                <a:buFont typeface="Times New Roman" panose="02020603050405020304" pitchFamily="18" charset="0"/>
                <a:buNone/>
              </a:pPr>
              <a:endParaRPr lang="en-US" altLang="en-US"/>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8C7C6E08-74B2-44CF-B912-4DFCBB884B76}"/>
              </a:ext>
            </a:extLst>
          </p:cNvPr>
          <p:cNvSpPr>
            <a:spLocks noGrp="1" noChangeArrowheads="1"/>
          </p:cNvSpPr>
          <p:nvPr>
            <p:ph type="title"/>
          </p:nvPr>
        </p:nvSpPr>
        <p:spPr/>
        <p:txBody>
          <a:bodyPr/>
          <a:lstStyle/>
          <a:p>
            <a:r>
              <a:rPr lang="en-GB" altLang="en-US"/>
              <a:t>Dos and Don’ts</a:t>
            </a:r>
          </a:p>
        </p:txBody>
      </p:sp>
      <p:sp>
        <p:nvSpPr>
          <p:cNvPr id="9219" name="Content Placeholder 2">
            <a:extLst>
              <a:ext uri="{FF2B5EF4-FFF2-40B4-BE49-F238E27FC236}">
                <a16:creationId xmlns:a16="http://schemas.microsoft.com/office/drawing/2014/main" id="{24EC8D18-B1C3-4BAE-A798-4DA4EB5E1DF5}"/>
              </a:ext>
            </a:extLst>
          </p:cNvPr>
          <p:cNvSpPr>
            <a:spLocks noGrp="1" noChangeArrowheads="1"/>
          </p:cNvSpPr>
          <p:nvPr>
            <p:ph idx="1"/>
          </p:nvPr>
        </p:nvSpPr>
        <p:spPr/>
        <p:txBody>
          <a:bodyPr/>
          <a:lstStyle/>
          <a:p>
            <a:r>
              <a:rPr lang="en-GB" altLang="en-US" dirty="0"/>
              <a:t>DO ask questions!</a:t>
            </a:r>
          </a:p>
          <a:p>
            <a:r>
              <a:rPr lang="en-GB" altLang="en-US" dirty="0"/>
              <a:t>DO ask questions in the breaks during lectures!</a:t>
            </a:r>
          </a:p>
          <a:p>
            <a:r>
              <a:rPr lang="en-GB" altLang="en-US" dirty="0"/>
              <a:t>DO ask questions in the tutorials!</a:t>
            </a:r>
          </a:p>
          <a:p>
            <a:r>
              <a:rPr lang="en-GB" altLang="en-US" dirty="0"/>
              <a:t>DO send questions to the TAs by email!</a:t>
            </a:r>
          </a:p>
          <a:p>
            <a:r>
              <a:rPr lang="en-GB" altLang="en-US" dirty="0"/>
              <a:t>DON’T just sit there if you don’t understand something. Ask questions!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1">
            <a:extLst>
              <a:ext uri="{FF2B5EF4-FFF2-40B4-BE49-F238E27FC236}">
                <a16:creationId xmlns:a16="http://schemas.microsoft.com/office/drawing/2014/main" id="{76BB0115-5A5C-4973-9D3E-D40D27444285}"/>
              </a:ext>
            </a:extLst>
          </p:cNvPr>
          <p:cNvSpPr txBox="1">
            <a:spLocks noChangeArrowheads="1"/>
          </p:cNvSpPr>
          <p:nvPr/>
        </p:nvSpPr>
        <p:spPr bwMode="auto">
          <a:xfrm>
            <a:off x="250825" y="44450"/>
            <a:ext cx="8353425"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GB" altLang="en-US" sz="4000"/>
              <a:t>Parts of the Brain: Pituitary Gland</a:t>
            </a:r>
          </a:p>
        </p:txBody>
      </p:sp>
      <p:sp>
        <p:nvSpPr>
          <p:cNvPr id="73731" name="Text Box 2">
            <a:extLst>
              <a:ext uri="{FF2B5EF4-FFF2-40B4-BE49-F238E27FC236}">
                <a16:creationId xmlns:a16="http://schemas.microsoft.com/office/drawing/2014/main" id="{D80A214C-E70C-4F28-9447-B2270246E42F}"/>
              </a:ext>
            </a:extLst>
          </p:cNvPr>
          <p:cNvSpPr txBox="1">
            <a:spLocks noChangeArrowheads="1"/>
          </p:cNvSpPr>
          <p:nvPr/>
        </p:nvSpPr>
        <p:spPr bwMode="auto">
          <a:xfrm>
            <a:off x="4532313" y="3154363"/>
            <a:ext cx="4360862" cy="3227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spcBef>
                <a:spcPts val="8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9pPr>
          </a:lstStyle>
          <a:p>
            <a:pPr eaLnBrk="1" hangingPunct="1">
              <a:lnSpc>
                <a:spcPct val="80000"/>
              </a:lnSpc>
              <a:spcBef>
                <a:spcPts val="500"/>
              </a:spcBef>
              <a:buFont typeface="Arial" panose="020B0604020202020204" pitchFamily="34" charset="0"/>
              <a:buChar char="•"/>
            </a:pPr>
            <a:r>
              <a:rPr lang="en-GB" altLang="en-US" sz="2000" dirty="0"/>
              <a:t>The pituitary is perhaps the most important hormone secreting gland of the body. </a:t>
            </a:r>
          </a:p>
          <a:p>
            <a:pPr eaLnBrk="1" hangingPunct="1">
              <a:lnSpc>
                <a:spcPct val="80000"/>
              </a:lnSpc>
              <a:spcBef>
                <a:spcPts val="500"/>
              </a:spcBef>
              <a:buFont typeface="Arial" panose="020B0604020202020204" pitchFamily="34" charset="0"/>
              <a:buChar char="•"/>
            </a:pPr>
            <a:r>
              <a:rPr lang="en-GB" altLang="en-US" sz="2000" dirty="0"/>
              <a:t>It is connected to the hypothalamus via the pituitary stalk, and the hypothalamus directly controls it’s function. </a:t>
            </a:r>
          </a:p>
          <a:p>
            <a:pPr eaLnBrk="1" hangingPunct="1">
              <a:lnSpc>
                <a:spcPct val="80000"/>
              </a:lnSpc>
              <a:spcBef>
                <a:spcPts val="500"/>
              </a:spcBef>
              <a:buFont typeface="Arial" panose="020B0604020202020204" pitchFamily="34" charset="0"/>
              <a:buChar char="•"/>
            </a:pPr>
            <a:r>
              <a:rPr lang="en-GB" altLang="en-US" sz="2000" dirty="0"/>
              <a:t>It gets inputs from the hypothalamus to control hormone levels involved in functions as diverse as reproduction, growth, thirst or stress levels. </a:t>
            </a:r>
          </a:p>
        </p:txBody>
      </p:sp>
      <p:grpSp>
        <p:nvGrpSpPr>
          <p:cNvPr id="73732" name="Group 2">
            <a:extLst>
              <a:ext uri="{FF2B5EF4-FFF2-40B4-BE49-F238E27FC236}">
                <a16:creationId xmlns:a16="http://schemas.microsoft.com/office/drawing/2014/main" id="{56E80187-8931-4EFF-AAA3-1553B8D07F76}"/>
              </a:ext>
            </a:extLst>
          </p:cNvPr>
          <p:cNvGrpSpPr>
            <a:grpSpLocks/>
          </p:cNvGrpSpPr>
          <p:nvPr/>
        </p:nvGrpSpPr>
        <p:grpSpPr bwMode="auto">
          <a:xfrm>
            <a:off x="179388" y="1052513"/>
            <a:ext cx="7516812" cy="3494087"/>
            <a:chOff x="939473" y="1210356"/>
            <a:chExt cx="7517125" cy="3493635"/>
          </a:xfrm>
        </p:grpSpPr>
        <p:pic>
          <p:nvPicPr>
            <p:cNvPr id="73733" name="Picture 1">
              <a:extLst>
                <a:ext uri="{FF2B5EF4-FFF2-40B4-BE49-F238E27FC236}">
                  <a16:creationId xmlns:a16="http://schemas.microsoft.com/office/drawing/2014/main" id="{1143D134-BB4A-4E44-A126-0C125B42B5D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9473" y="1210356"/>
              <a:ext cx="4352607" cy="3493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4" name="Rectangular Callout 4">
              <a:extLst>
                <a:ext uri="{FF2B5EF4-FFF2-40B4-BE49-F238E27FC236}">
                  <a16:creationId xmlns:a16="http://schemas.microsoft.com/office/drawing/2014/main" id="{09D09CD8-5B24-4582-9F60-F58DEDDC2FB4}"/>
                </a:ext>
              </a:extLst>
            </p:cNvPr>
            <p:cNvSpPr>
              <a:spLocks noChangeArrowheads="1"/>
            </p:cNvSpPr>
            <p:nvPr/>
          </p:nvSpPr>
          <p:spPr bwMode="auto">
            <a:xfrm>
              <a:off x="6652726" y="2132856"/>
              <a:ext cx="1803872" cy="648072"/>
            </a:xfrm>
            <a:prstGeom prst="wedgeRectCallout">
              <a:avLst>
                <a:gd name="adj1" fmla="val -253620"/>
                <a:gd name="adj2" fmla="val 165468"/>
              </a:avLst>
            </a:prstGeom>
            <a:noFill/>
            <a:ln w="381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a:lstStyle/>
            <a:p>
              <a:pPr>
                <a:buClr>
                  <a:srgbClr val="000000"/>
                </a:buClr>
                <a:buSzPct val="100000"/>
                <a:buFont typeface="Times New Roman" panose="02020603050405020304" pitchFamily="18" charset="0"/>
                <a:buNone/>
              </a:pPr>
              <a:r>
                <a:rPr lang="en-GB" altLang="en-US">
                  <a:solidFill>
                    <a:schemeClr val="tx1"/>
                  </a:solidFill>
                </a:rPr>
                <a:t>Pituitary</a:t>
              </a:r>
            </a:p>
          </p:txBody>
        </p:sp>
        <p:sp>
          <p:nvSpPr>
            <p:cNvPr id="73735" name="Oval 5">
              <a:extLst>
                <a:ext uri="{FF2B5EF4-FFF2-40B4-BE49-F238E27FC236}">
                  <a16:creationId xmlns:a16="http://schemas.microsoft.com/office/drawing/2014/main" id="{E7C78CFE-3FF9-4A20-8BC2-41DBBD7CE79C}"/>
                </a:ext>
              </a:extLst>
            </p:cNvPr>
            <p:cNvSpPr>
              <a:spLocks noChangeArrowheads="1"/>
            </p:cNvSpPr>
            <p:nvPr/>
          </p:nvSpPr>
          <p:spPr bwMode="auto">
            <a:xfrm>
              <a:off x="2627784" y="3335839"/>
              <a:ext cx="360040" cy="355125"/>
            </a:xfrm>
            <a:prstGeom prst="ellipse">
              <a:avLst/>
            </a:prstGeom>
            <a:solidFill>
              <a:srgbClr val="00B0F0">
                <a:alpha val="25098"/>
              </a:srgbClr>
            </a:solidFill>
            <a:ln w="57150" algn="ctr">
              <a:solidFill>
                <a:srgbClr val="00B0F0"/>
              </a:solidFill>
              <a:round/>
              <a:headEnd/>
              <a:tailEnd/>
            </a:ln>
          </p:spPr>
          <p:txBody>
            <a:bodyPr/>
            <a:lstStyle/>
            <a:p>
              <a:pPr>
                <a:buClr>
                  <a:srgbClr val="000000"/>
                </a:buClr>
                <a:buSzPct val="100000"/>
                <a:buFont typeface="Times New Roman" panose="02020603050405020304" pitchFamily="18" charset="0"/>
                <a:buNone/>
              </a:pPr>
              <a:endParaRPr lang="en-US" altLang="en-US"/>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1">
            <a:extLst>
              <a:ext uri="{FF2B5EF4-FFF2-40B4-BE49-F238E27FC236}">
                <a16:creationId xmlns:a16="http://schemas.microsoft.com/office/drawing/2014/main" id="{6F88FFAD-FCC6-4306-B186-1A6BBC66B0AA}"/>
              </a:ext>
            </a:extLst>
          </p:cNvPr>
          <p:cNvSpPr txBox="1">
            <a:spLocks noChangeArrowheads="1"/>
          </p:cNvSpPr>
          <p:nvPr/>
        </p:nvSpPr>
        <p:spPr bwMode="auto">
          <a:xfrm>
            <a:off x="250825" y="44450"/>
            <a:ext cx="8353425"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GB" altLang="en-US" sz="4000"/>
              <a:t>Parts of the Brain: Basal Ganglia</a:t>
            </a:r>
          </a:p>
        </p:txBody>
      </p:sp>
      <p:sp>
        <p:nvSpPr>
          <p:cNvPr id="75779" name="Text Box 2">
            <a:extLst>
              <a:ext uri="{FF2B5EF4-FFF2-40B4-BE49-F238E27FC236}">
                <a16:creationId xmlns:a16="http://schemas.microsoft.com/office/drawing/2014/main" id="{C52D3233-A2D0-49D4-8196-136D90C8E633}"/>
              </a:ext>
            </a:extLst>
          </p:cNvPr>
          <p:cNvSpPr txBox="1">
            <a:spLocks noChangeArrowheads="1"/>
          </p:cNvSpPr>
          <p:nvPr/>
        </p:nvSpPr>
        <p:spPr bwMode="auto">
          <a:xfrm>
            <a:off x="4787900" y="1268413"/>
            <a:ext cx="4105275" cy="4752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spcBef>
                <a:spcPts val="8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9pPr>
          </a:lstStyle>
          <a:p>
            <a:pPr eaLnBrk="1" hangingPunct="1">
              <a:lnSpc>
                <a:spcPct val="80000"/>
              </a:lnSpc>
              <a:spcBef>
                <a:spcPts val="500"/>
              </a:spcBef>
              <a:buFont typeface="Arial" panose="020B0604020202020204" pitchFamily="34" charset="0"/>
              <a:buChar char="•"/>
            </a:pPr>
            <a:r>
              <a:rPr lang="en-GB" altLang="en-US" sz="2000"/>
              <a:t>Clumps of (often many thousands of) neurons can be referred to as “ganglia” or “nuclei”.</a:t>
            </a:r>
          </a:p>
          <a:p>
            <a:pPr eaLnBrk="1" hangingPunct="1">
              <a:lnSpc>
                <a:spcPct val="80000"/>
              </a:lnSpc>
              <a:spcBef>
                <a:spcPts val="500"/>
              </a:spcBef>
              <a:buFont typeface="Arial" panose="020B0604020202020204" pitchFamily="34" charset="0"/>
              <a:buChar char="•"/>
            </a:pPr>
            <a:r>
              <a:rPr lang="en-GB" altLang="en-US" sz="2000"/>
              <a:t>The Basal Ganglia form feedback circuits, which start in frontal and prefrontal parts of cortex and pass through the basal ganglia to thalamus and back to cortex. </a:t>
            </a:r>
          </a:p>
          <a:p>
            <a:pPr eaLnBrk="1" hangingPunct="1">
              <a:lnSpc>
                <a:spcPct val="80000"/>
              </a:lnSpc>
              <a:spcBef>
                <a:spcPts val="500"/>
              </a:spcBef>
              <a:buFont typeface="Arial" panose="020B0604020202020204" pitchFamily="34" charset="0"/>
              <a:buChar char="•"/>
            </a:pPr>
            <a:r>
              <a:rPr lang="en-GB" altLang="en-US" sz="2000"/>
              <a:t>Parts of the Basal Ganglia include the Caudate and Putamen (together known as the Striatum), the Globus Pallidus, the Subthalamic Nucleus and the Substantia Nigra.</a:t>
            </a:r>
          </a:p>
          <a:p>
            <a:pPr eaLnBrk="1" hangingPunct="1">
              <a:lnSpc>
                <a:spcPct val="80000"/>
              </a:lnSpc>
              <a:spcBef>
                <a:spcPts val="500"/>
              </a:spcBef>
              <a:buFont typeface="Arial" panose="020B0604020202020204" pitchFamily="34" charset="0"/>
              <a:buChar char="•"/>
            </a:pPr>
            <a:r>
              <a:rPr lang="en-GB" altLang="en-US" sz="2000"/>
              <a:t>The Basal Ganglia are hugely important in action selection, habits, even addiction. </a:t>
            </a:r>
          </a:p>
        </p:txBody>
      </p:sp>
      <p:pic>
        <p:nvPicPr>
          <p:cNvPr id="75780" name="Picture 2" descr="BW_JanFeb07_basal_ganglia_spot.jpg">
            <a:extLst>
              <a:ext uri="{FF2B5EF4-FFF2-40B4-BE49-F238E27FC236}">
                <a16:creationId xmlns:a16="http://schemas.microsoft.com/office/drawing/2014/main" id="{393363B5-045B-4FA9-916E-E7A7B1A1C9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844675"/>
            <a:ext cx="3311525" cy="316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1">
            <a:extLst>
              <a:ext uri="{FF2B5EF4-FFF2-40B4-BE49-F238E27FC236}">
                <a16:creationId xmlns:a16="http://schemas.microsoft.com/office/drawing/2014/main" id="{F7AE8EF0-3818-4A13-B2CF-575BC5A1A454}"/>
              </a:ext>
            </a:extLst>
          </p:cNvPr>
          <p:cNvSpPr txBox="1">
            <a:spLocks noChangeArrowheads="1"/>
          </p:cNvSpPr>
          <p:nvPr/>
        </p:nvSpPr>
        <p:spPr bwMode="auto">
          <a:xfrm>
            <a:off x="250825" y="44450"/>
            <a:ext cx="8353425"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GB" altLang="en-US" sz="4000"/>
              <a:t>Parts of the Brain: Cerebellum</a:t>
            </a:r>
          </a:p>
        </p:txBody>
      </p:sp>
      <p:sp>
        <p:nvSpPr>
          <p:cNvPr id="77827" name="Text Box 2">
            <a:extLst>
              <a:ext uri="{FF2B5EF4-FFF2-40B4-BE49-F238E27FC236}">
                <a16:creationId xmlns:a16="http://schemas.microsoft.com/office/drawing/2014/main" id="{97179887-35C5-4135-A391-274BA0FB911A}"/>
              </a:ext>
            </a:extLst>
          </p:cNvPr>
          <p:cNvSpPr txBox="1">
            <a:spLocks noChangeArrowheads="1"/>
          </p:cNvSpPr>
          <p:nvPr/>
        </p:nvSpPr>
        <p:spPr bwMode="auto">
          <a:xfrm>
            <a:off x="4610100" y="1412875"/>
            <a:ext cx="4360863" cy="3887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spcBef>
                <a:spcPts val="8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9pPr>
          </a:lstStyle>
          <a:p>
            <a:pPr eaLnBrk="1" hangingPunct="1">
              <a:lnSpc>
                <a:spcPct val="80000"/>
              </a:lnSpc>
              <a:spcBef>
                <a:spcPts val="500"/>
              </a:spcBef>
              <a:buFont typeface="Arial" panose="020B0604020202020204" pitchFamily="34" charset="0"/>
              <a:buChar char="•"/>
            </a:pPr>
            <a:r>
              <a:rPr lang="en-GB" altLang="en-US" sz="2000"/>
              <a:t>The cerebellum (Latin for “little brain”) is another brain area involved in motor control.</a:t>
            </a:r>
          </a:p>
          <a:p>
            <a:pPr eaLnBrk="1" hangingPunct="1">
              <a:lnSpc>
                <a:spcPct val="80000"/>
              </a:lnSpc>
              <a:spcBef>
                <a:spcPts val="500"/>
              </a:spcBef>
              <a:buFont typeface="Arial" panose="020B0604020202020204" pitchFamily="34" charset="0"/>
              <a:buChar char="•"/>
            </a:pPr>
            <a:r>
              <a:rPr lang="en-GB" altLang="en-US" sz="2000"/>
              <a:t>It receives diverse sensory inputs from all over the brain and is thought to learn to associate that with motor output patterns in order to make motor execution “smooth” and automatic after practice.</a:t>
            </a:r>
          </a:p>
          <a:p>
            <a:pPr eaLnBrk="1" hangingPunct="1">
              <a:lnSpc>
                <a:spcPct val="80000"/>
              </a:lnSpc>
              <a:spcBef>
                <a:spcPts val="500"/>
              </a:spcBef>
              <a:buFont typeface="Arial" panose="020B0604020202020204" pitchFamily="34" charset="0"/>
              <a:buChar char="•"/>
            </a:pPr>
            <a:r>
              <a:rPr lang="en-GB" altLang="en-US" sz="2000"/>
              <a:t>Damage to the cerebellum makes movements slow and clumsy (ataxia and apraxia), or can cause disturbed balance.</a:t>
            </a:r>
          </a:p>
          <a:p>
            <a:pPr eaLnBrk="1" hangingPunct="1">
              <a:lnSpc>
                <a:spcPct val="80000"/>
              </a:lnSpc>
              <a:spcBef>
                <a:spcPts val="500"/>
              </a:spcBef>
              <a:buFont typeface="Arial" panose="020B0604020202020204" pitchFamily="34" charset="0"/>
              <a:buChar char="•"/>
            </a:pPr>
            <a:r>
              <a:rPr lang="en-GB" altLang="en-US" sz="2000"/>
              <a:t>Its role in cognition and emotion is hotly debated.</a:t>
            </a:r>
          </a:p>
        </p:txBody>
      </p:sp>
      <p:grpSp>
        <p:nvGrpSpPr>
          <p:cNvPr id="77828" name="Group 2">
            <a:extLst>
              <a:ext uri="{FF2B5EF4-FFF2-40B4-BE49-F238E27FC236}">
                <a16:creationId xmlns:a16="http://schemas.microsoft.com/office/drawing/2014/main" id="{3CEFAA5C-24D3-43D5-A054-E0FB37200220}"/>
              </a:ext>
            </a:extLst>
          </p:cNvPr>
          <p:cNvGrpSpPr>
            <a:grpSpLocks/>
          </p:cNvGrpSpPr>
          <p:nvPr/>
        </p:nvGrpSpPr>
        <p:grpSpPr bwMode="auto">
          <a:xfrm>
            <a:off x="257175" y="1187450"/>
            <a:ext cx="4352925" cy="4833938"/>
            <a:chOff x="939473" y="1210356"/>
            <a:chExt cx="4352607" cy="4833295"/>
          </a:xfrm>
        </p:grpSpPr>
        <p:pic>
          <p:nvPicPr>
            <p:cNvPr id="77829" name="Picture 1">
              <a:extLst>
                <a:ext uri="{FF2B5EF4-FFF2-40B4-BE49-F238E27FC236}">
                  <a16:creationId xmlns:a16="http://schemas.microsoft.com/office/drawing/2014/main" id="{A5571FDE-E554-43BF-A292-B885D96E294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9473" y="1210356"/>
              <a:ext cx="4352607" cy="3493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0" name="Rectangular Callout 4">
              <a:extLst>
                <a:ext uri="{FF2B5EF4-FFF2-40B4-BE49-F238E27FC236}">
                  <a16:creationId xmlns:a16="http://schemas.microsoft.com/office/drawing/2014/main" id="{6917D8D7-DD46-4577-8639-5A2A18800EF0}"/>
                </a:ext>
              </a:extLst>
            </p:cNvPr>
            <p:cNvSpPr>
              <a:spLocks noChangeArrowheads="1"/>
            </p:cNvSpPr>
            <p:nvPr/>
          </p:nvSpPr>
          <p:spPr bwMode="auto">
            <a:xfrm>
              <a:off x="2734345" y="5395579"/>
              <a:ext cx="1803872" cy="648072"/>
            </a:xfrm>
            <a:prstGeom prst="wedgeRectCallout">
              <a:avLst>
                <a:gd name="adj1" fmla="val 30259"/>
                <a:gd name="adj2" fmla="val -212949"/>
              </a:avLst>
            </a:prstGeom>
            <a:noFill/>
            <a:ln w="381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a:lstStyle/>
            <a:p>
              <a:pPr>
                <a:buClr>
                  <a:srgbClr val="000000"/>
                </a:buClr>
                <a:buSzPct val="100000"/>
                <a:buFont typeface="Times New Roman" panose="02020603050405020304" pitchFamily="18" charset="0"/>
                <a:buNone/>
              </a:pPr>
              <a:r>
                <a:rPr lang="en-GB" altLang="en-US">
                  <a:solidFill>
                    <a:schemeClr val="tx1"/>
                  </a:solidFill>
                </a:rPr>
                <a:t>Cerebellum</a:t>
              </a:r>
            </a:p>
          </p:txBody>
        </p:sp>
        <p:sp>
          <p:nvSpPr>
            <p:cNvPr id="77831" name="Oval 5">
              <a:extLst>
                <a:ext uri="{FF2B5EF4-FFF2-40B4-BE49-F238E27FC236}">
                  <a16:creationId xmlns:a16="http://schemas.microsoft.com/office/drawing/2014/main" id="{E6A16C29-E9F3-4F67-8DA7-B1DABEF61765}"/>
                </a:ext>
              </a:extLst>
            </p:cNvPr>
            <p:cNvSpPr>
              <a:spLocks noChangeArrowheads="1"/>
            </p:cNvSpPr>
            <p:nvPr/>
          </p:nvSpPr>
          <p:spPr bwMode="auto">
            <a:xfrm>
              <a:off x="3531869" y="3226319"/>
              <a:ext cx="1440220" cy="1090443"/>
            </a:xfrm>
            <a:prstGeom prst="ellipse">
              <a:avLst/>
            </a:prstGeom>
            <a:solidFill>
              <a:srgbClr val="00B0F0">
                <a:alpha val="25098"/>
              </a:srgbClr>
            </a:solidFill>
            <a:ln w="57150" algn="ctr">
              <a:solidFill>
                <a:srgbClr val="00B0F0"/>
              </a:solidFill>
              <a:round/>
              <a:headEnd/>
              <a:tailEnd/>
            </a:ln>
          </p:spPr>
          <p:txBody>
            <a:bodyPr/>
            <a:lstStyle/>
            <a:p>
              <a:pPr>
                <a:buClr>
                  <a:srgbClr val="000000"/>
                </a:buClr>
                <a:buSzPct val="100000"/>
                <a:buFont typeface="Times New Roman" panose="02020603050405020304" pitchFamily="18" charset="0"/>
                <a:buNone/>
              </a:pPr>
              <a:endParaRPr lang="en-US" altLang="en-US"/>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1">
            <a:extLst>
              <a:ext uri="{FF2B5EF4-FFF2-40B4-BE49-F238E27FC236}">
                <a16:creationId xmlns:a16="http://schemas.microsoft.com/office/drawing/2014/main" id="{95333006-1798-4012-B0AB-03019B5395C5}"/>
              </a:ext>
            </a:extLst>
          </p:cNvPr>
          <p:cNvSpPr txBox="1">
            <a:spLocks noChangeArrowheads="1"/>
          </p:cNvSpPr>
          <p:nvPr/>
        </p:nvSpPr>
        <p:spPr bwMode="auto">
          <a:xfrm>
            <a:off x="501650" y="222250"/>
            <a:ext cx="864235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GB" altLang="en-US" sz="4000"/>
              <a:t>Parts of the Brain: The Limbic System</a:t>
            </a:r>
          </a:p>
        </p:txBody>
      </p:sp>
      <p:sp>
        <p:nvSpPr>
          <p:cNvPr id="79875" name="Text Box 2">
            <a:extLst>
              <a:ext uri="{FF2B5EF4-FFF2-40B4-BE49-F238E27FC236}">
                <a16:creationId xmlns:a16="http://schemas.microsoft.com/office/drawing/2014/main" id="{CD8B63A2-25A3-44E5-BE12-18C2992E8DDC}"/>
              </a:ext>
            </a:extLst>
          </p:cNvPr>
          <p:cNvSpPr txBox="1">
            <a:spLocks noChangeArrowheads="1"/>
          </p:cNvSpPr>
          <p:nvPr/>
        </p:nvSpPr>
        <p:spPr bwMode="auto">
          <a:xfrm>
            <a:off x="5148263" y="1125538"/>
            <a:ext cx="3744912" cy="5111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spcBef>
                <a:spcPts val="8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9pPr>
          </a:lstStyle>
          <a:p>
            <a:pPr eaLnBrk="1" hangingPunct="1">
              <a:lnSpc>
                <a:spcPct val="80000"/>
              </a:lnSpc>
              <a:spcBef>
                <a:spcPts val="500"/>
              </a:spcBef>
              <a:buFont typeface="Arial" panose="020B0604020202020204" pitchFamily="34" charset="0"/>
              <a:buChar char="•"/>
            </a:pPr>
            <a:r>
              <a:rPr lang="en-GB" altLang="en-US" sz="2200"/>
              <a:t>A group of structures situated around the “edge” (Latin: “limbus”) of the cortex are commonly called the “limbic system”. Key members of the limbic system include the amygdala, hypothalamus, thalamus, hippocampus and cingulate cortex.</a:t>
            </a:r>
          </a:p>
          <a:p>
            <a:pPr eaLnBrk="1" hangingPunct="1">
              <a:lnSpc>
                <a:spcPct val="80000"/>
              </a:lnSpc>
              <a:spcBef>
                <a:spcPts val="500"/>
              </a:spcBef>
              <a:buFont typeface="Arial" panose="020B0604020202020204" pitchFamily="34" charset="0"/>
              <a:buChar char="•"/>
            </a:pPr>
            <a:r>
              <a:rPr lang="en-GB" altLang="en-US" sz="2200"/>
              <a:t>Limbic structures have long been suspected to be both “old” in evolutionary terms as well as important in “emotional” responses, including fear, anger, pleasure and arousal. </a:t>
            </a:r>
          </a:p>
        </p:txBody>
      </p:sp>
      <p:pic>
        <p:nvPicPr>
          <p:cNvPr id="79876" name="Picture 2" descr="http://www.daviddarling.info/images/limbic_system.jpg">
            <a:extLst>
              <a:ext uri="{FF2B5EF4-FFF2-40B4-BE49-F238E27FC236}">
                <a16:creationId xmlns:a16="http://schemas.microsoft.com/office/drawing/2014/main" id="{A938B8EC-5238-4225-B933-E134765CA1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888" y="1960563"/>
            <a:ext cx="5103812" cy="370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1">
            <a:extLst>
              <a:ext uri="{FF2B5EF4-FFF2-40B4-BE49-F238E27FC236}">
                <a16:creationId xmlns:a16="http://schemas.microsoft.com/office/drawing/2014/main" id="{C2614575-B9CE-4DF6-BC80-61850599471F}"/>
              </a:ext>
            </a:extLst>
          </p:cNvPr>
          <p:cNvSpPr txBox="1">
            <a:spLocks noChangeArrowheads="1"/>
          </p:cNvSpPr>
          <p:nvPr/>
        </p:nvSpPr>
        <p:spPr bwMode="auto">
          <a:xfrm>
            <a:off x="250825" y="44450"/>
            <a:ext cx="864235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GB" altLang="en-US" sz="3600"/>
              <a:t>Key Summary “Take Home” Messages</a:t>
            </a:r>
          </a:p>
        </p:txBody>
      </p:sp>
      <p:sp>
        <p:nvSpPr>
          <p:cNvPr id="81923" name="Text Box 2">
            <a:extLst>
              <a:ext uri="{FF2B5EF4-FFF2-40B4-BE49-F238E27FC236}">
                <a16:creationId xmlns:a16="http://schemas.microsoft.com/office/drawing/2014/main" id="{626A0245-EE1B-4FF2-861D-7C082ABBC2ED}"/>
              </a:ext>
            </a:extLst>
          </p:cNvPr>
          <p:cNvSpPr txBox="1">
            <a:spLocks noChangeArrowheads="1"/>
          </p:cNvSpPr>
          <p:nvPr/>
        </p:nvSpPr>
        <p:spPr bwMode="auto">
          <a:xfrm>
            <a:off x="365125" y="1052513"/>
            <a:ext cx="8497888" cy="4964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spcBef>
                <a:spcPts val="8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9pPr>
          </a:lstStyle>
          <a:p>
            <a:pPr eaLnBrk="1" hangingPunct="1">
              <a:lnSpc>
                <a:spcPct val="80000"/>
              </a:lnSpc>
              <a:spcBef>
                <a:spcPts val="500"/>
              </a:spcBef>
              <a:buFont typeface="Arial" panose="020B0604020202020204" pitchFamily="34" charset="0"/>
              <a:buChar char="•"/>
            </a:pPr>
            <a:r>
              <a:rPr lang="en-GB" altLang="en-US" sz="2000" dirty="0"/>
              <a:t>The nervous system controls your muscles and your glands, thereby controlling all sorts of stuff, from how moist to keep your eyeballs through your tear glands to deciding which courses you will choose next semester, or who you fall in love with.</a:t>
            </a:r>
          </a:p>
          <a:p>
            <a:pPr eaLnBrk="1" hangingPunct="1">
              <a:lnSpc>
                <a:spcPct val="80000"/>
              </a:lnSpc>
              <a:spcBef>
                <a:spcPts val="500"/>
              </a:spcBef>
              <a:buFont typeface="Arial" panose="020B0604020202020204" pitchFamily="34" charset="0"/>
              <a:buChar char="•"/>
            </a:pPr>
            <a:r>
              <a:rPr lang="en-GB" altLang="en-US" sz="2000" dirty="0"/>
              <a:t>The brain consists of many parts which are thought to have evolved sequentially, with more “modern” structures both allowing new, additional functions and exercising additional control over old functions. Example of old structures: spinal cord with its reflexes and simple motor patterns, or hypothalamus with its control of hormones and basic drives. Example of new structure: (neo)cortex which is enormous in humans and which is critical in analytical or creative thinking or language.</a:t>
            </a:r>
          </a:p>
          <a:p>
            <a:pPr eaLnBrk="1" hangingPunct="1">
              <a:lnSpc>
                <a:spcPct val="80000"/>
              </a:lnSpc>
              <a:spcBef>
                <a:spcPts val="500"/>
              </a:spcBef>
              <a:buFont typeface="Arial" panose="020B0604020202020204" pitchFamily="34" charset="0"/>
              <a:buChar char="•"/>
            </a:pPr>
            <a:r>
              <a:rPr lang="en-GB" altLang="en-US" sz="2000" dirty="0"/>
              <a:t>Your cortex and your limbic system may have quite different “opinions” about a particular situation.</a:t>
            </a:r>
          </a:p>
          <a:p>
            <a:pPr eaLnBrk="1" hangingPunct="1">
              <a:lnSpc>
                <a:spcPct val="80000"/>
              </a:lnSpc>
              <a:spcBef>
                <a:spcPts val="500"/>
              </a:spcBef>
              <a:buFont typeface="Arial" panose="020B0604020202020204" pitchFamily="34" charset="0"/>
              <a:buChar char="•"/>
            </a:pPr>
            <a:r>
              <a:rPr lang="en-GB" altLang="en-US" sz="2000" dirty="0"/>
              <a:t>The brain’s parts are subdivided in symmetric, hemispheric pairs and are richly interconnected by </a:t>
            </a:r>
            <a:r>
              <a:rPr lang="en-GB" altLang="en-US" sz="2000" dirty="0" err="1"/>
              <a:t>fiber</a:t>
            </a:r>
            <a:r>
              <a:rPr lang="en-GB" altLang="en-US" sz="2000" dirty="0"/>
              <a:t> bundles.</a:t>
            </a:r>
          </a:p>
          <a:p>
            <a:pPr eaLnBrk="1" hangingPunct="1">
              <a:lnSpc>
                <a:spcPct val="80000"/>
              </a:lnSpc>
              <a:spcBef>
                <a:spcPts val="500"/>
              </a:spcBef>
              <a:buFont typeface="Arial" panose="020B0604020202020204" pitchFamily="34" charset="0"/>
              <a:buChar char="•"/>
            </a:pPr>
            <a:r>
              <a:rPr lang="en-GB" altLang="en-US" sz="2000" dirty="0"/>
              <a:t>They contain huge numbers of neurons which process information using partly electrical and partly chemical signalling, which we will study in great detail in the next lecture.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1">
            <a:extLst>
              <a:ext uri="{FF2B5EF4-FFF2-40B4-BE49-F238E27FC236}">
                <a16:creationId xmlns:a16="http://schemas.microsoft.com/office/drawing/2014/main" id="{97B901B1-B7AC-456C-AD04-DCCED9213E5A}"/>
              </a:ext>
            </a:extLst>
          </p:cNvPr>
          <p:cNvSpPr txBox="1">
            <a:spLocks noChangeArrowheads="1"/>
          </p:cNvSpPr>
          <p:nvPr/>
        </p:nvSpPr>
        <p:spPr bwMode="auto">
          <a:xfrm>
            <a:off x="250825" y="274638"/>
            <a:ext cx="4186238"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GB" altLang="en-US" sz="4000"/>
              <a:t>A First Encounter</a:t>
            </a:r>
          </a:p>
        </p:txBody>
      </p:sp>
      <p:sp>
        <p:nvSpPr>
          <p:cNvPr id="10243" name="Text Box 2">
            <a:extLst>
              <a:ext uri="{FF2B5EF4-FFF2-40B4-BE49-F238E27FC236}">
                <a16:creationId xmlns:a16="http://schemas.microsoft.com/office/drawing/2014/main" id="{349E5058-362C-4A19-8B5E-348669D35EEF}"/>
              </a:ext>
            </a:extLst>
          </p:cNvPr>
          <p:cNvSpPr txBox="1">
            <a:spLocks noChangeArrowheads="1"/>
          </p:cNvSpPr>
          <p:nvPr/>
        </p:nvSpPr>
        <p:spPr bwMode="auto">
          <a:xfrm>
            <a:off x="3924300" y="4508500"/>
            <a:ext cx="4968875" cy="2233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spcBef>
                <a:spcPts val="8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9pPr>
          </a:lstStyle>
          <a:p>
            <a:pPr eaLnBrk="1" hangingPunct="1">
              <a:lnSpc>
                <a:spcPct val="80000"/>
              </a:lnSpc>
              <a:spcBef>
                <a:spcPts val="500"/>
              </a:spcBef>
              <a:buFont typeface="Arial" panose="020B0604020202020204" pitchFamily="34" charset="0"/>
              <a:buChar char="•"/>
            </a:pPr>
            <a:r>
              <a:rPr lang="en-GB" altLang="en-US" sz="2000"/>
              <a:t>All your thoughts, dreams, memories, perceptions and emotions are the product of your brain. </a:t>
            </a:r>
          </a:p>
          <a:p>
            <a:pPr eaLnBrk="1" hangingPunct="1">
              <a:lnSpc>
                <a:spcPct val="80000"/>
              </a:lnSpc>
              <a:spcBef>
                <a:spcPts val="500"/>
              </a:spcBef>
              <a:buFont typeface="Arial" panose="020B0604020202020204" pitchFamily="34" charset="0"/>
              <a:buChar char="•"/>
            </a:pPr>
            <a:r>
              <a:rPr lang="en-GB" altLang="en-US" sz="2000"/>
              <a:t>The brain together with the spinal cord and the cranial nerves form the </a:t>
            </a:r>
            <a:r>
              <a:rPr lang="en-GB" altLang="en-US" sz="2000" b="1" i="1"/>
              <a:t>central nervous system</a:t>
            </a:r>
            <a:r>
              <a:rPr lang="en-GB" altLang="en-US" sz="2000" b="1"/>
              <a:t> (CNS) </a:t>
            </a:r>
            <a:r>
              <a:rPr lang="en-GB" altLang="en-US" sz="2000"/>
              <a:t>which also controls numerous conscious and unconscious functions of your body.</a:t>
            </a:r>
          </a:p>
        </p:txBody>
      </p:sp>
      <p:pic>
        <p:nvPicPr>
          <p:cNvPr id="10244" name="Picture 3">
            <a:extLst>
              <a:ext uri="{FF2B5EF4-FFF2-40B4-BE49-F238E27FC236}">
                <a16:creationId xmlns:a16="http://schemas.microsoft.com/office/drawing/2014/main" id="{3F142644-8B65-4580-9A10-72A3378001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254000"/>
            <a:ext cx="3743325" cy="3705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45" name="Picture 4">
            <a:extLst>
              <a:ext uri="{FF2B5EF4-FFF2-40B4-BE49-F238E27FC236}">
                <a16:creationId xmlns:a16="http://schemas.microsoft.com/office/drawing/2014/main" id="{9BE4AB15-B64F-48B8-91CE-A6D12D98F9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163" y="1700213"/>
            <a:ext cx="3175000" cy="43227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Text Box 1">
            <a:extLst>
              <a:ext uri="{FF2B5EF4-FFF2-40B4-BE49-F238E27FC236}">
                <a16:creationId xmlns:a16="http://schemas.microsoft.com/office/drawing/2014/main" id="{B684B753-BA7F-4C27-AA9D-B9BF926944FC}"/>
              </a:ext>
            </a:extLst>
          </p:cNvPr>
          <p:cNvSpPr txBox="1">
            <a:spLocks noChangeArrowheads="1"/>
          </p:cNvSpPr>
          <p:nvPr/>
        </p:nvSpPr>
        <p:spPr bwMode="auto">
          <a:xfrm>
            <a:off x="486696" y="629266"/>
            <a:ext cx="3845274" cy="167660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defTabSz="914400" eaLnBrk="1" hangingPunct="1">
              <a:lnSpc>
                <a:spcPct val="90000"/>
              </a:lnSpc>
              <a:spcBef>
                <a:spcPct val="0"/>
              </a:spcBef>
              <a:spcAft>
                <a:spcPts val="600"/>
              </a:spcAft>
              <a:buClrTx/>
            </a:pPr>
            <a:r>
              <a:rPr lang="en-US" altLang="en-US" sz="3700">
                <a:solidFill>
                  <a:schemeClr val="tx1"/>
                </a:solidFill>
                <a:latin typeface="+mj-lt"/>
                <a:ea typeface="+mj-ea"/>
                <a:cs typeface="+mj-cs"/>
              </a:rPr>
              <a:t>The Oldest Brian Functions: “Reflexes”</a:t>
            </a:r>
          </a:p>
        </p:txBody>
      </p:sp>
      <p:sp>
        <p:nvSpPr>
          <p:cNvPr id="12291" name="Text Box 2">
            <a:extLst>
              <a:ext uri="{FF2B5EF4-FFF2-40B4-BE49-F238E27FC236}">
                <a16:creationId xmlns:a16="http://schemas.microsoft.com/office/drawing/2014/main" id="{31638177-2F45-49AC-B8CF-CE3689CD05DC}"/>
              </a:ext>
            </a:extLst>
          </p:cNvPr>
          <p:cNvSpPr txBox="1">
            <a:spLocks noChangeArrowheads="1"/>
          </p:cNvSpPr>
          <p:nvPr/>
        </p:nvSpPr>
        <p:spPr bwMode="auto">
          <a:xfrm>
            <a:off x="486697" y="2438400"/>
            <a:ext cx="3845272" cy="378541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ormAutofit/>
          </a:bodyPr>
          <a:lstStyle>
            <a:lvl1pPr marL="341313" indent="-341313">
              <a:spcBef>
                <a:spcPts val="8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9pPr>
          </a:lstStyle>
          <a:p>
            <a:pPr indent="-228600" defTabSz="914400" eaLnBrk="1" hangingPunct="1">
              <a:lnSpc>
                <a:spcPct val="90000"/>
              </a:lnSpc>
              <a:spcBef>
                <a:spcPts val="500"/>
              </a:spcBef>
              <a:buFont typeface="Arial" panose="020B0604020202020204" pitchFamily="34" charset="0"/>
              <a:buChar char="•"/>
            </a:pPr>
            <a:r>
              <a:rPr lang="en-US" altLang="en-US" sz="1700">
                <a:solidFill>
                  <a:schemeClr val="tx1"/>
                </a:solidFill>
                <a:latin typeface="+mn-lt"/>
                <a:cs typeface="+mn-cs"/>
              </a:rPr>
              <a:t>In 1664, Rene Descartes correctly hypothesized in “Treatise of Man” that nerves are conductors of information from the skin and sense organs to the brain and back from the brain to the muscles. </a:t>
            </a:r>
          </a:p>
          <a:p>
            <a:pPr indent="-228600" defTabSz="914400" eaLnBrk="1" hangingPunct="1">
              <a:lnSpc>
                <a:spcPct val="90000"/>
              </a:lnSpc>
              <a:spcBef>
                <a:spcPts val="500"/>
              </a:spcBef>
              <a:buFont typeface="Arial" panose="020B0604020202020204" pitchFamily="34" charset="0"/>
              <a:buChar char="•"/>
            </a:pPr>
            <a:r>
              <a:rPr lang="en-US" altLang="en-US" sz="1700" b="1">
                <a:solidFill>
                  <a:schemeClr val="tx1"/>
                </a:solidFill>
                <a:latin typeface="+mn-lt"/>
                <a:cs typeface="+mn-cs"/>
              </a:rPr>
              <a:t>The central nervous system evolved as a device made of nerve cells that processes information to convert sensory input into appropriate motor output.</a:t>
            </a:r>
          </a:p>
        </p:txBody>
      </p:sp>
      <p:pic>
        <p:nvPicPr>
          <p:cNvPr id="12292" name="Picture 3">
            <a:extLst>
              <a:ext uri="{FF2B5EF4-FFF2-40B4-BE49-F238E27FC236}">
                <a16:creationId xmlns:a16="http://schemas.microsoft.com/office/drawing/2014/main" id="{1EE094C9-99FC-42AD-A0DF-2A717E5DAFD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11" r="19693"/>
          <a:stretch/>
        </p:blipFill>
        <p:spPr bwMode="auto">
          <a:xfrm>
            <a:off x="4567959" y="10"/>
            <a:ext cx="4576040" cy="6857990"/>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44EF95C2-66E1-4A28-8608-3A1203BE662F}"/>
              </a:ext>
            </a:extLst>
          </p:cNvPr>
          <p:cNvSpPr>
            <a:spLocks noGrp="1" noChangeArrowheads="1"/>
          </p:cNvSpPr>
          <p:nvPr>
            <p:ph type="title"/>
          </p:nvPr>
        </p:nvSpPr>
        <p:spPr>
          <a:xfrm>
            <a:off x="457200" y="274638"/>
            <a:ext cx="5699125" cy="1141412"/>
          </a:xfrm>
        </p:spPr>
        <p:txBody>
          <a:bodyPr/>
          <a:lstStyle/>
          <a:p>
            <a:r>
              <a:rPr lang="en-GB" altLang="en-US"/>
              <a:t>Spinal Chord</a:t>
            </a:r>
          </a:p>
        </p:txBody>
      </p:sp>
      <p:sp>
        <p:nvSpPr>
          <p:cNvPr id="14339" name="Content Placeholder 3">
            <a:extLst>
              <a:ext uri="{FF2B5EF4-FFF2-40B4-BE49-F238E27FC236}">
                <a16:creationId xmlns:a16="http://schemas.microsoft.com/office/drawing/2014/main" id="{69B84516-97D4-44DA-8A08-3F460B33FF11}"/>
              </a:ext>
            </a:extLst>
          </p:cNvPr>
          <p:cNvSpPr>
            <a:spLocks noGrp="1" noChangeArrowheads="1"/>
          </p:cNvSpPr>
          <p:nvPr>
            <p:ph sz="half" idx="1"/>
          </p:nvPr>
        </p:nvSpPr>
        <p:spPr/>
        <p:txBody>
          <a:bodyPr/>
          <a:lstStyle/>
          <a:p>
            <a:pPr marL="457200" indent="-457200">
              <a:buFont typeface="Arial" panose="020B0604020202020204" pitchFamily="34" charset="0"/>
              <a:buChar char="•"/>
            </a:pPr>
            <a:r>
              <a:rPr lang="en-GB" altLang="en-US" sz="2800"/>
              <a:t>The oldest part of the central nervous system, takes in information from sensory neurons at the back (the “dorsal nerve roots”), and sends information back out through nerves at the front (the “ventral roots”).</a:t>
            </a:r>
          </a:p>
        </p:txBody>
      </p:sp>
      <p:pic>
        <p:nvPicPr>
          <p:cNvPr id="14340" name="Picture 8">
            <a:extLst>
              <a:ext uri="{FF2B5EF4-FFF2-40B4-BE49-F238E27FC236}">
                <a16:creationId xmlns:a16="http://schemas.microsoft.com/office/drawing/2014/main" id="{C2376722-2F8D-4690-8F59-AA6E0EA3DF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5650" y="819150"/>
            <a:ext cx="2925763" cy="55530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1">
            <a:extLst>
              <a:ext uri="{FF2B5EF4-FFF2-40B4-BE49-F238E27FC236}">
                <a16:creationId xmlns:a16="http://schemas.microsoft.com/office/drawing/2014/main" id="{33AB4B5A-B2DE-47EA-B2E1-EDC4458A0D70}"/>
              </a:ext>
            </a:extLst>
          </p:cNvPr>
          <p:cNvSpPr txBox="1">
            <a:spLocks noChangeArrowheads="1"/>
          </p:cNvSpPr>
          <p:nvPr/>
        </p:nvSpPr>
        <p:spPr bwMode="auto">
          <a:xfrm>
            <a:off x="250825" y="44450"/>
            <a:ext cx="8642350" cy="1081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GB" altLang="en-US" sz="4000"/>
              <a:t>A Simple Reflex Arc (Patellar Reflex)</a:t>
            </a:r>
          </a:p>
        </p:txBody>
      </p:sp>
      <p:sp>
        <p:nvSpPr>
          <p:cNvPr id="15363" name="Text Box 2">
            <a:extLst>
              <a:ext uri="{FF2B5EF4-FFF2-40B4-BE49-F238E27FC236}">
                <a16:creationId xmlns:a16="http://schemas.microsoft.com/office/drawing/2014/main" id="{1DF044D3-C64E-478C-B500-2D3CF3B94C16}"/>
              </a:ext>
            </a:extLst>
          </p:cNvPr>
          <p:cNvSpPr txBox="1">
            <a:spLocks noChangeArrowheads="1"/>
          </p:cNvSpPr>
          <p:nvPr/>
        </p:nvSpPr>
        <p:spPr bwMode="auto">
          <a:xfrm>
            <a:off x="250825" y="4868863"/>
            <a:ext cx="8497888" cy="1643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spcBef>
                <a:spcPts val="8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9pPr>
          </a:lstStyle>
          <a:p>
            <a:pPr eaLnBrk="1" hangingPunct="1">
              <a:lnSpc>
                <a:spcPct val="80000"/>
              </a:lnSpc>
              <a:spcBef>
                <a:spcPts val="500"/>
              </a:spcBef>
              <a:buFont typeface="Arial" panose="020B0604020202020204" pitchFamily="34" charset="0"/>
              <a:buChar char="•"/>
            </a:pPr>
            <a:r>
              <a:rPr lang="en-GB" altLang="en-US" sz="2000"/>
              <a:t>A sudden tap on the patellar tendon stretches the quadriceps muscle.</a:t>
            </a:r>
          </a:p>
          <a:p>
            <a:pPr eaLnBrk="1" hangingPunct="1">
              <a:lnSpc>
                <a:spcPct val="80000"/>
              </a:lnSpc>
              <a:spcBef>
                <a:spcPts val="500"/>
              </a:spcBef>
              <a:buFont typeface="Arial" panose="020B0604020202020204" pitchFamily="34" charset="0"/>
              <a:buChar char="•"/>
            </a:pPr>
            <a:r>
              <a:rPr lang="en-GB" altLang="en-US" sz="2000"/>
              <a:t>This activates sensory stretch receptor neurons </a:t>
            </a:r>
            <a:r>
              <a:rPr lang="en-GB" altLang="en-US" sz="2000" b="1"/>
              <a:t>(</a:t>
            </a:r>
            <a:r>
              <a:rPr lang="en-GB" altLang="en-US" sz="2000"/>
              <a:t>“dorsal root ganglion cells”</a:t>
            </a:r>
            <a:r>
              <a:rPr lang="en-GB" altLang="en-US" sz="2000" b="1"/>
              <a:t>) </a:t>
            </a:r>
            <a:r>
              <a:rPr lang="en-GB" altLang="en-US" sz="2000"/>
              <a:t>which connect to motor neurons in the ventral horn of the spinal cord. The motor neurons cause the quadriceps muscle to contract.</a:t>
            </a:r>
          </a:p>
          <a:p>
            <a:pPr eaLnBrk="1" hangingPunct="1">
              <a:lnSpc>
                <a:spcPct val="80000"/>
              </a:lnSpc>
              <a:spcBef>
                <a:spcPts val="500"/>
              </a:spcBef>
              <a:buFont typeface="Arial" panose="020B0604020202020204" pitchFamily="34" charset="0"/>
              <a:buChar char="•"/>
            </a:pPr>
            <a:r>
              <a:rPr lang="en-GB" altLang="en-US" sz="2000"/>
              <a:t>At the same time inhibitory interneurons in the ventral horn cause motor neurons which innervate the hamstrings to relax.</a:t>
            </a:r>
          </a:p>
        </p:txBody>
      </p:sp>
      <p:pic>
        <p:nvPicPr>
          <p:cNvPr id="15364" name="Picture 2" descr="Image result for patellar reflex">
            <a:extLst>
              <a:ext uri="{FF2B5EF4-FFF2-40B4-BE49-F238E27FC236}">
                <a16:creationId xmlns:a16="http://schemas.microsoft.com/office/drawing/2014/main" id="{4F8DA62D-6A97-4B03-A722-9F77E29D64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975" y="981075"/>
            <a:ext cx="5715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1">
            <a:extLst>
              <a:ext uri="{FF2B5EF4-FFF2-40B4-BE49-F238E27FC236}">
                <a16:creationId xmlns:a16="http://schemas.microsoft.com/office/drawing/2014/main" id="{D5F2DC37-AEA1-48DD-920A-E60A4F12759C}"/>
              </a:ext>
            </a:extLst>
          </p:cNvPr>
          <p:cNvSpPr txBox="1">
            <a:spLocks noChangeArrowheads="1"/>
          </p:cNvSpPr>
          <p:nvPr/>
        </p:nvSpPr>
        <p:spPr bwMode="auto">
          <a:xfrm>
            <a:off x="250825" y="44450"/>
            <a:ext cx="5834063"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GB" altLang="en-US" sz="4000"/>
              <a:t>Reflex Arcs</a:t>
            </a:r>
          </a:p>
        </p:txBody>
      </p:sp>
      <p:sp>
        <p:nvSpPr>
          <p:cNvPr id="5122" name="Text Box 2">
            <a:extLst>
              <a:ext uri="{FF2B5EF4-FFF2-40B4-BE49-F238E27FC236}">
                <a16:creationId xmlns:a16="http://schemas.microsoft.com/office/drawing/2014/main" id="{F1154FA2-EAF8-4676-8B4D-2A6C18BE4CF2}"/>
              </a:ext>
            </a:extLst>
          </p:cNvPr>
          <p:cNvSpPr txBox="1">
            <a:spLocks noChangeArrowheads="1"/>
          </p:cNvSpPr>
          <p:nvPr/>
        </p:nvSpPr>
        <p:spPr bwMode="auto">
          <a:xfrm>
            <a:off x="395288" y="1398588"/>
            <a:ext cx="8497887" cy="5459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anose="02020603050405020304" pitchFamily="18" charset="0"/>
                <a:cs typeface="Arial" panose="020B0604020202020204" pitchFamily="34"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anose="02020603050405020304" pitchFamily="18" charset="0"/>
                <a:cs typeface="Arial" panose="020B0604020202020204" pitchFamily="34"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anose="02020603050405020304" pitchFamily="18" charset="0"/>
                <a:cs typeface="Arial" panose="020B0604020202020204" pitchFamily="34"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anose="02020603050405020304" pitchFamily="18" charset="0"/>
                <a:cs typeface="Arial" panose="020B0604020202020204" pitchFamily="34"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anose="02020603050405020304" pitchFamily="18"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anose="02020603050405020304" pitchFamily="18"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anose="02020603050405020304" pitchFamily="18"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anose="02020603050405020304" pitchFamily="18"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anose="02020603050405020304" pitchFamily="18" charset="0"/>
                <a:cs typeface="Arial" panose="020B0604020202020204" pitchFamily="34" charset="0"/>
              </a:defRPr>
            </a:lvl9pPr>
          </a:lstStyle>
          <a:p>
            <a:pPr eaLnBrk="1" hangingPunct="1">
              <a:lnSpc>
                <a:spcPct val="80000"/>
              </a:lnSpc>
              <a:spcBef>
                <a:spcPts val="500"/>
              </a:spcBef>
              <a:buClr>
                <a:srgbClr val="000000"/>
              </a:buClr>
              <a:buSzPct val="100000"/>
              <a:buFont typeface="Arial" panose="020B0604020202020204" pitchFamily="34" charset="0"/>
              <a:buChar char="•"/>
              <a:defRPr/>
            </a:pPr>
            <a:r>
              <a:rPr lang="en-GB" altLang="en-US" dirty="0">
                <a:solidFill>
                  <a:srgbClr val="000000"/>
                </a:solidFill>
                <a:latin typeface="Arial" panose="020B0604020202020204" pitchFamily="34" charset="0"/>
              </a:rPr>
              <a:t>The patellar reflex is an incredibly simple neural circuit (“monosynaptic”) which helps with postural adjustment (resist a sudden bending of the knee).</a:t>
            </a:r>
          </a:p>
          <a:p>
            <a:pPr eaLnBrk="1" hangingPunct="1">
              <a:lnSpc>
                <a:spcPct val="80000"/>
              </a:lnSpc>
              <a:spcBef>
                <a:spcPts val="500"/>
              </a:spcBef>
              <a:buClr>
                <a:srgbClr val="000000"/>
              </a:buClr>
              <a:buSzPct val="100000"/>
              <a:buFont typeface="Arial" panose="020B0604020202020204" pitchFamily="34" charset="0"/>
              <a:buChar char="•"/>
              <a:defRPr/>
            </a:pPr>
            <a:r>
              <a:rPr lang="en-GB" altLang="en-US" dirty="0">
                <a:solidFill>
                  <a:srgbClr val="000000"/>
                </a:solidFill>
                <a:latin typeface="Arial" panose="020B0604020202020204" pitchFamily="34" charset="0"/>
              </a:rPr>
              <a:t>There are many more complex reflexes (e.g. withdrawal reflexes) and neural control structures (e.g. central pattern generators which produce rhythmic locomotive movement) that “are bolted on top” of these simple reflexes. </a:t>
            </a:r>
          </a:p>
          <a:p>
            <a:pPr eaLnBrk="1" hangingPunct="1">
              <a:lnSpc>
                <a:spcPct val="80000"/>
              </a:lnSpc>
              <a:spcBef>
                <a:spcPts val="500"/>
              </a:spcBef>
              <a:buClr>
                <a:srgbClr val="000000"/>
              </a:buClr>
              <a:buSzPct val="100000"/>
              <a:buFont typeface="Arial" panose="020B0604020202020204" pitchFamily="34" charset="0"/>
              <a:buChar char="•"/>
              <a:defRPr/>
            </a:pPr>
            <a:r>
              <a:rPr lang="en-GB" altLang="en-US" dirty="0">
                <a:solidFill>
                  <a:srgbClr val="000000"/>
                </a:solidFill>
                <a:latin typeface="Arial" panose="020B0604020202020204" pitchFamily="34" charset="0"/>
              </a:rPr>
              <a:t>Note that in this reflex, sensory information enters the central nervous system at the back, and motor outputs are computed and sent out of the front. This is a general pattern of organization that is also true to an extent in higher parts of the brain.</a:t>
            </a:r>
          </a:p>
          <a:p>
            <a:pPr eaLnBrk="1" hangingPunct="1">
              <a:lnSpc>
                <a:spcPct val="80000"/>
              </a:lnSpc>
              <a:spcBef>
                <a:spcPts val="500"/>
              </a:spcBef>
              <a:buClr>
                <a:srgbClr val="000000"/>
              </a:buClr>
              <a:buSzPct val="100000"/>
              <a:buFont typeface="Arial" panose="020B0604020202020204" pitchFamily="34" charset="0"/>
              <a:buChar char="•"/>
              <a:defRPr/>
            </a:pPr>
            <a:r>
              <a:rPr lang="en-GB" altLang="en-US" dirty="0">
                <a:solidFill>
                  <a:srgbClr val="000000"/>
                </a:solidFill>
                <a:latin typeface="Arial" panose="020B0604020202020204" pitchFamily="34" charset="0"/>
              </a:rPr>
              <a:t>Nerve cells which carry information toward higher processing centres are called </a:t>
            </a:r>
            <a:r>
              <a:rPr lang="en-GB" altLang="en-US" b="1" dirty="0">
                <a:solidFill>
                  <a:srgbClr val="000000"/>
                </a:solidFill>
                <a:latin typeface="Arial" panose="020B0604020202020204" pitchFamily="34" charset="0"/>
              </a:rPr>
              <a:t>afferents</a:t>
            </a:r>
            <a:r>
              <a:rPr lang="en-GB" altLang="en-US" dirty="0">
                <a:solidFill>
                  <a:srgbClr val="000000"/>
                </a:solidFill>
                <a:latin typeface="Arial" panose="020B0604020202020204" pitchFamily="34" charset="0"/>
              </a:rPr>
              <a:t>. Nerve cells that which carry signals toward motor output structures are called </a:t>
            </a:r>
            <a:r>
              <a:rPr lang="en-GB" altLang="en-US" b="1" dirty="0" err="1">
                <a:solidFill>
                  <a:srgbClr val="000000"/>
                </a:solidFill>
                <a:latin typeface="Arial" panose="020B0604020202020204" pitchFamily="34" charset="0"/>
              </a:rPr>
              <a:t>efferents</a:t>
            </a:r>
            <a:r>
              <a:rPr lang="en-GB" altLang="en-US" b="1" dirty="0">
                <a:solidFill>
                  <a:srgbClr val="000000"/>
                </a:solidFill>
                <a:latin typeface="Arial" panose="020B0604020202020204" pitchFamily="34" charset="0"/>
              </a:rPr>
              <a:t>.</a:t>
            </a:r>
          </a:p>
          <a:p>
            <a:pPr marL="0" indent="0" eaLnBrk="1" hangingPunct="1">
              <a:lnSpc>
                <a:spcPct val="80000"/>
              </a:lnSpc>
              <a:spcBef>
                <a:spcPts val="500"/>
              </a:spcBef>
              <a:buClr>
                <a:srgbClr val="000000"/>
              </a:buClr>
              <a:buSzPct val="100000"/>
              <a:buFont typeface="Times New Roman" panose="02020603050405020304" pitchFamily="18" charset="0"/>
              <a:buNone/>
              <a:defRPr/>
            </a:pPr>
            <a:endParaRPr lang="en-GB" altLang="en-US" sz="2000" dirty="0">
              <a:solidFill>
                <a:srgbClr val="000000"/>
              </a:solidFill>
              <a:latin typeface="Arial" panose="020B0604020202020204" pitchFamily="34" charset="0"/>
            </a:endParaRPr>
          </a:p>
          <a:p>
            <a:pPr eaLnBrk="1" hangingPunct="1">
              <a:lnSpc>
                <a:spcPct val="80000"/>
              </a:lnSpc>
              <a:spcBef>
                <a:spcPts val="500"/>
              </a:spcBef>
              <a:buClr>
                <a:srgbClr val="000000"/>
              </a:buClr>
              <a:buSzPct val="100000"/>
              <a:buFont typeface="Arial" panose="020B0604020202020204" pitchFamily="34" charset="0"/>
              <a:buChar char="•"/>
              <a:defRPr/>
            </a:pPr>
            <a:endParaRPr lang="en-GB" altLang="en-US" sz="2000" dirty="0">
              <a:solidFill>
                <a:srgbClr val="000000"/>
              </a:solidFill>
              <a:latin typeface="Arial" panose="020B0604020202020204"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2400" b="0" i="0" u="none" strike="noStrike" cap="none" normalizeH="0" baseline="0" smtClean="0">
            <a:ln>
              <a:noFill/>
            </a:ln>
            <a:solidFill>
              <a:schemeClr val="bg1"/>
            </a:solidFill>
            <a:effectLst/>
            <a:latin typeface="Times New Roman" panose="02020603050405020304" pitchFamily="18"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2400" b="0" i="0" u="none" strike="noStrike" cap="none" normalizeH="0" baseline="0" smtClean="0">
            <a:ln>
              <a:noFill/>
            </a:ln>
            <a:solidFill>
              <a:schemeClr val="bg1"/>
            </a:solidFill>
            <a:effectLst/>
            <a:latin typeface="Times New Roman" panose="02020603050405020304" pitchFamily="18" charset="0"/>
            <a:cs typeface="Arial" panose="020B0604020202020204"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TotalTime>
  <Words>3428</Words>
  <Application>Microsoft Office PowerPoint</Application>
  <PresentationFormat>On-screen Show (4:3)</PresentationFormat>
  <Paragraphs>242</Paragraphs>
  <Slides>44</Slides>
  <Notes>33</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0</vt:i4>
      </vt:variant>
      <vt:variant>
        <vt:lpstr>Slide Titles</vt:lpstr>
      </vt:variant>
      <vt:variant>
        <vt:i4>44</vt:i4>
      </vt:variant>
    </vt:vector>
  </HeadingPairs>
  <TitlesOfParts>
    <vt:vector size="47" baseType="lpstr">
      <vt:lpstr>Arial</vt:lpstr>
      <vt:lpstr>Times New Roman</vt:lpstr>
      <vt:lpstr>Office Theme</vt:lpstr>
      <vt:lpstr>PowerPoint Presentation</vt:lpstr>
      <vt:lpstr>Course Objective</vt:lpstr>
      <vt:lpstr>Course Outline</vt:lpstr>
      <vt:lpstr>Dos and Don’ts</vt:lpstr>
      <vt:lpstr>PowerPoint Presentation</vt:lpstr>
      <vt:lpstr>PowerPoint Presentation</vt:lpstr>
      <vt:lpstr>Spinal Chord</vt:lpstr>
      <vt:lpstr>PowerPoint Presentation</vt:lpstr>
      <vt:lpstr>PowerPoint Presentation</vt:lpstr>
      <vt:lpstr>PowerPoint Presentation</vt:lpstr>
      <vt:lpstr>Brain Evolution</vt:lpstr>
      <vt:lpstr>Take-home Message</vt:lpstr>
      <vt:lpstr>Neurons</vt:lpstr>
      <vt:lpstr>PowerPoint Presentation</vt:lpstr>
      <vt:lpstr>Neurons as Signal  Processing Devices</vt:lpstr>
      <vt:lpstr>PowerPoint Presentation</vt:lpstr>
      <vt:lpstr>Communication  Between Neurons</vt:lpstr>
      <vt:lpstr>PowerPoint Presentation</vt:lpstr>
      <vt:lpstr>Your brain in numbers</vt:lpstr>
      <vt:lpstr>Neurons Are Not the Only Cell Type in the Nervous System</vt:lpstr>
      <vt:lpstr>PowerPoint Presentation</vt:lpstr>
      <vt:lpstr>PowerPoint Presentation</vt:lpstr>
      <vt:lpstr>PowerPoint Presentation</vt:lpstr>
      <vt:lpstr>PowerPoint Presentation</vt:lpstr>
      <vt:lpstr>PowerPoint Presentation</vt:lpstr>
      <vt:lpstr>PowerPoint Presentation</vt:lpstr>
      <vt:lpstr>Let’s take a short break</vt:lpstr>
      <vt:lpstr>Anatomical Directions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 SCHNUPP</dc:creator>
  <cp:lastModifiedBy>Prof. Jan SCHNUPP</cp:lastModifiedBy>
  <cp:revision>7</cp:revision>
  <dcterms:created xsi:type="dcterms:W3CDTF">2019-09-03T06:32:52Z</dcterms:created>
  <dcterms:modified xsi:type="dcterms:W3CDTF">2020-08-30T08:42:17Z</dcterms:modified>
</cp:coreProperties>
</file>